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587" r:id="rId2"/>
    <p:sldId id="256" r:id="rId3"/>
    <p:sldId id="576" r:id="rId4"/>
    <p:sldId id="577" r:id="rId5"/>
    <p:sldId id="579" r:id="rId6"/>
    <p:sldId id="578" r:id="rId7"/>
    <p:sldId id="584" r:id="rId8"/>
    <p:sldId id="585" r:id="rId9"/>
    <p:sldId id="586" r:id="rId10"/>
    <p:sldId id="319" r:id="rId11"/>
    <p:sldId id="504" r:id="rId12"/>
    <p:sldId id="337" r:id="rId13"/>
    <p:sldId id="321" r:id="rId14"/>
    <p:sldId id="325" r:id="rId15"/>
    <p:sldId id="501" r:id="rId16"/>
    <p:sldId id="326" r:id="rId17"/>
    <p:sldId id="506" r:id="rId18"/>
    <p:sldId id="320" r:id="rId19"/>
    <p:sldId id="323" r:id="rId20"/>
    <p:sldId id="324" r:id="rId21"/>
    <p:sldId id="508" r:id="rId22"/>
    <p:sldId id="301" r:id="rId23"/>
    <p:sldId id="580" r:id="rId24"/>
    <p:sldId id="581" r:id="rId25"/>
    <p:sldId id="582" r:id="rId26"/>
    <p:sldId id="583" r:id="rId27"/>
    <p:sldId id="285" r:id="rId28"/>
    <p:sldId id="286" r:id="rId29"/>
    <p:sldId id="300" r:id="rId30"/>
    <p:sldId id="518" r:id="rId31"/>
    <p:sldId id="302" r:id="rId32"/>
    <p:sldId id="409" r:id="rId33"/>
    <p:sldId id="574" r:id="rId34"/>
    <p:sldId id="510" r:id="rId35"/>
    <p:sldId id="511" r:id="rId36"/>
    <p:sldId id="492" r:id="rId37"/>
    <p:sldId id="556" r:id="rId38"/>
    <p:sldId id="266" r:id="rId39"/>
    <p:sldId id="550" r:id="rId40"/>
    <p:sldId id="547" r:id="rId41"/>
    <p:sldId id="548" r:id="rId42"/>
    <p:sldId id="549" r:id="rId43"/>
    <p:sldId id="502" r:id="rId44"/>
    <p:sldId id="519" r:id="rId45"/>
    <p:sldId id="258" r:id="rId46"/>
    <p:sldId id="257" r:id="rId47"/>
    <p:sldId id="25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19B6CA3-3698-4B68-81A8-9B2DF6C96E70}">
          <p14:sldIdLst>
            <p14:sldId id="587"/>
            <p14:sldId id="256"/>
            <p14:sldId id="576"/>
            <p14:sldId id="577"/>
            <p14:sldId id="579"/>
            <p14:sldId id="578"/>
            <p14:sldId id="584"/>
            <p14:sldId id="585"/>
            <p14:sldId id="586"/>
            <p14:sldId id="319"/>
            <p14:sldId id="504"/>
            <p14:sldId id="337"/>
            <p14:sldId id="321"/>
            <p14:sldId id="325"/>
            <p14:sldId id="501"/>
            <p14:sldId id="326"/>
            <p14:sldId id="506"/>
            <p14:sldId id="320"/>
            <p14:sldId id="323"/>
            <p14:sldId id="324"/>
            <p14:sldId id="508"/>
            <p14:sldId id="301"/>
            <p14:sldId id="580"/>
            <p14:sldId id="581"/>
            <p14:sldId id="582"/>
            <p14:sldId id="583"/>
            <p14:sldId id="285"/>
            <p14:sldId id="286"/>
            <p14:sldId id="300"/>
            <p14:sldId id="518"/>
            <p14:sldId id="302"/>
            <p14:sldId id="409"/>
            <p14:sldId id="574"/>
            <p14:sldId id="510"/>
            <p14:sldId id="511"/>
            <p14:sldId id="492"/>
            <p14:sldId id="556"/>
            <p14:sldId id="266"/>
            <p14:sldId id="550"/>
            <p14:sldId id="547"/>
            <p14:sldId id="548"/>
            <p14:sldId id="549"/>
            <p14:sldId id="502"/>
            <p14:sldId id="519"/>
            <p14:sldId id="258"/>
            <p14:sldId id="257"/>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76218" autoAdjust="0"/>
  </p:normalViewPr>
  <p:slideViewPr>
    <p:cSldViewPr snapToGrid="0">
      <p:cViewPr varScale="1">
        <p:scale>
          <a:sx n="123" d="100"/>
          <a:sy n="123" d="100"/>
        </p:scale>
        <p:origin x="1560" y="10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7A9430-6F37-499E-9D48-6E71913372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724899-441D-41F8-9C2F-5ED75E4E50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31F32B-902A-46B1-9432-1BE6F2613B30}" type="datetimeFigureOut">
              <a:rPr lang="en-US" smtClean="0"/>
              <a:t>11/18/2020</a:t>
            </a:fld>
            <a:endParaRPr lang="en-US"/>
          </a:p>
        </p:txBody>
      </p:sp>
      <p:sp>
        <p:nvSpPr>
          <p:cNvPr id="4" name="Footer Placeholder 3">
            <a:extLst>
              <a:ext uri="{FF2B5EF4-FFF2-40B4-BE49-F238E27FC236}">
                <a16:creationId xmlns:a16="http://schemas.microsoft.com/office/drawing/2014/main" id="{7B7FA128-2ED0-4058-876A-BDD3CC4268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413352-9850-46BF-B457-72190223F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7A3BEC-EB85-40EC-B2B3-2FCED78CF4FA}" type="slidenum">
              <a:rPr lang="en-US" smtClean="0"/>
              <a:t>‹#›</a:t>
            </a:fld>
            <a:endParaRPr lang="en-US"/>
          </a:p>
        </p:txBody>
      </p:sp>
    </p:spTree>
    <p:extLst>
      <p:ext uri="{BB962C8B-B14F-4D97-AF65-F5344CB8AC3E}">
        <p14:creationId xmlns:p14="http://schemas.microsoft.com/office/powerpoint/2010/main" val="2599335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5B5D-2AB2-465E-973A-B2AAA37E4631}" type="datetimeFigureOut">
              <a:rPr lang="en-US" smtClean="0"/>
              <a:t>11/18/2020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DA5F9D-B8A4-49A1-89E1-A1B2CB21CA2D}" type="slidenum">
              <a:rPr lang="en-US" smtClean="0"/>
              <a:t>‹#›</a:t>
            </a:fld>
            <a:endParaRPr lang="en-US"/>
          </a:p>
        </p:txBody>
      </p:sp>
    </p:spTree>
    <p:extLst>
      <p:ext uri="{BB962C8B-B14F-4D97-AF65-F5344CB8AC3E}">
        <p14:creationId xmlns:p14="http://schemas.microsoft.com/office/powerpoint/2010/main" val="2667947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rstb.royalsocietypublishing.org/content/367/1592/1073#ref-9"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rstb.royalsocietypublishing.org/content/367/1592/1073#F3"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rstb.royalsocietypublishing.org/content/367/1592/1073#ref-9"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rstb.royalsocietypublishing.org/content/367/1592/1073#F3"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3</a:t>
            </a:fld>
            <a:endParaRPr lang="en-US"/>
          </a:p>
        </p:txBody>
      </p:sp>
    </p:spTree>
    <p:extLst>
      <p:ext uri="{BB962C8B-B14F-4D97-AF65-F5344CB8AC3E}">
        <p14:creationId xmlns:p14="http://schemas.microsoft.com/office/powerpoint/2010/main" val="2794895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Bacterial cells contact a host-cell receptor using VirB2 </a:t>
            </a:r>
            <a:r>
              <a:rPr lang="en-US" sz="1200" b="0" i="0" kern="1200" dirty="0" err="1">
                <a:solidFill>
                  <a:schemeClr val="tx1"/>
                </a:solidFill>
                <a:effectLst/>
                <a:latin typeface="+mn-lt"/>
                <a:ea typeface="+mn-ea"/>
                <a:cs typeface="+mn-cs"/>
              </a:rPr>
              <a:t>pilin</a:t>
            </a:r>
            <a:r>
              <a:rPr lang="en-US" sz="1200" b="0" i="0" kern="1200" dirty="0">
                <a:solidFill>
                  <a:schemeClr val="tx1"/>
                </a:solidFill>
                <a:effectLst/>
                <a:latin typeface="+mn-lt"/>
                <a:ea typeface="+mn-ea"/>
                <a:cs typeface="+mn-cs"/>
              </a:rPr>
              <a:t> and VirB5 </a:t>
            </a:r>
            <a:r>
              <a:rPr lang="en-US" sz="1200" b="0" i="0" kern="1200" dirty="0" err="1">
                <a:solidFill>
                  <a:schemeClr val="tx1"/>
                </a:solidFill>
                <a:effectLst/>
                <a:latin typeface="+mn-lt"/>
                <a:ea typeface="+mn-ea"/>
                <a:cs typeface="+mn-cs"/>
              </a:rPr>
              <a:t>adhesin</a:t>
            </a:r>
            <a:r>
              <a:rPr lang="en-US" sz="1200" b="0" i="0" kern="1200" dirty="0">
                <a:solidFill>
                  <a:schemeClr val="tx1"/>
                </a:solidFill>
                <a:effectLst/>
                <a:latin typeface="+mn-lt"/>
                <a:ea typeface="+mn-ea"/>
                <a:cs typeface="+mn-cs"/>
              </a:rPr>
              <a:t>. In the donor, the T4CP VirD4 delivers </a:t>
            </a:r>
            <a:r>
              <a:rPr lang="en-US" sz="1200" b="0" i="0" kern="1200" dirty="0" err="1">
                <a:solidFill>
                  <a:schemeClr val="tx1"/>
                </a:solidFill>
                <a:effectLst/>
                <a:latin typeface="+mn-lt"/>
                <a:ea typeface="+mn-ea"/>
                <a:cs typeface="+mn-cs"/>
              </a:rPr>
              <a:t>relaxase</a:t>
            </a:r>
            <a:r>
              <a:rPr lang="en-US" sz="1200" b="0" i="0" kern="1200" dirty="0">
                <a:solidFill>
                  <a:schemeClr val="tx1"/>
                </a:solidFill>
                <a:effectLst/>
                <a:latin typeface="+mn-lt"/>
                <a:ea typeface="+mn-ea"/>
                <a:cs typeface="+mn-cs"/>
              </a:rPr>
              <a:t>-linked single-stranded T-DNA to the IM secretion channel. Other bacterial factors specifically transported include VirE3, </a:t>
            </a:r>
            <a:r>
              <a:rPr lang="en-US" sz="1200" b="0" i="0" kern="1200" dirty="0" err="1">
                <a:solidFill>
                  <a:schemeClr val="tx1"/>
                </a:solidFill>
                <a:effectLst/>
                <a:latin typeface="+mn-lt"/>
                <a:ea typeface="+mn-ea"/>
                <a:cs typeface="+mn-cs"/>
              </a:rPr>
              <a:t>VirF</a:t>
            </a:r>
            <a:r>
              <a:rPr lang="en-US" sz="1200" b="0" i="0" kern="1200" dirty="0">
                <a:solidFill>
                  <a:schemeClr val="tx1"/>
                </a:solidFill>
                <a:effectLst/>
                <a:latin typeface="+mn-lt"/>
                <a:ea typeface="+mn-ea"/>
                <a:cs typeface="+mn-cs"/>
              </a:rPr>
              <a:t>, VirD5 and the single-stranded DNA (</a:t>
            </a:r>
            <a:r>
              <a:rPr lang="en-US" sz="1200" b="0" i="0" kern="1200" dirty="0" err="1">
                <a:solidFill>
                  <a:schemeClr val="tx1"/>
                </a:solidFill>
                <a:effectLst/>
                <a:latin typeface="+mn-lt"/>
                <a:ea typeface="+mn-ea"/>
                <a:cs typeface="+mn-cs"/>
              </a:rPr>
              <a:t>ssDNA</a:t>
            </a:r>
            <a:r>
              <a:rPr lang="en-US" sz="1200" b="0" i="0" kern="1200" dirty="0">
                <a:solidFill>
                  <a:schemeClr val="tx1"/>
                </a:solidFill>
                <a:effectLst/>
                <a:latin typeface="+mn-lt"/>
                <a:ea typeface="+mn-ea"/>
                <a:cs typeface="+mn-cs"/>
              </a:rPr>
              <a:t>)-binding protein VirE2, which coats and protects the T-DNA. VirD4-like proteins have DNA-dependent ATPase activity, and current models propose that DNA </a:t>
            </a:r>
            <a:r>
              <a:rPr lang="en-US" sz="1200" b="0" i="0" kern="1200" dirty="0" err="1">
                <a:solidFill>
                  <a:schemeClr val="tx1"/>
                </a:solidFill>
                <a:effectLst/>
                <a:latin typeface="+mn-lt"/>
                <a:ea typeface="+mn-ea"/>
                <a:cs typeface="+mn-cs"/>
              </a:rPr>
              <a:t>translocase</a:t>
            </a:r>
            <a:r>
              <a:rPr lang="en-US" sz="1200" b="0" i="0" kern="1200" dirty="0">
                <a:solidFill>
                  <a:schemeClr val="tx1"/>
                </a:solidFill>
                <a:effectLst/>
                <a:latin typeface="+mn-lt"/>
                <a:ea typeface="+mn-ea"/>
                <a:cs typeface="+mn-cs"/>
              </a:rPr>
              <a:t> activity ensures </a:t>
            </a:r>
            <a:r>
              <a:rPr lang="en-US" sz="1200" b="0" i="0" kern="1200" dirty="0" err="1">
                <a:solidFill>
                  <a:schemeClr val="tx1"/>
                </a:solidFill>
                <a:effectLst/>
                <a:latin typeface="+mn-lt"/>
                <a:ea typeface="+mn-ea"/>
                <a:cs typeface="+mn-cs"/>
              </a:rPr>
              <a:t>processivity</a:t>
            </a:r>
            <a:r>
              <a:rPr lang="en-US" sz="1200" b="0" i="0" kern="1200" dirty="0">
                <a:solidFill>
                  <a:schemeClr val="tx1"/>
                </a:solidFill>
                <a:effectLst/>
                <a:latin typeface="+mn-lt"/>
                <a:ea typeface="+mn-ea"/>
                <a:cs typeface="+mn-cs"/>
              </a:rPr>
              <a:t> during secretion. Two additional </a:t>
            </a:r>
            <a:r>
              <a:rPr lang="en-US" sz="1200" b="0" i="0" kern="1200" dirty="0" err="1">
                <a:solidFill>
                  <a:schemeClr val="tx1"/>
                </a:solidFill>
                <a:effectLst/>
                <a:latin typeface="+mn-lt"/>
                <a:ea typeface="+mn-ea"/>
                <a:cs typeface="+mn-cs"/>
              </a:rPr>
              <a:t>ATPases</a:t>
            </a:r>
            <a:r>
              <a:rPr lang="en-US" sz="1200" b="0" i="0" kern="1200" dirty="0">
                <a:solidFill>
                  <a:schemeClr val="tx1"/>
                </a:solidFill>
                <a:effectLst/>
                <a:latin typeface="+mn-lt"/>
                <a:ea typeface="+mn-ea"/>
                <a:cs typeface="+mn-cs"/>
              </a:rPr>
              <a:t> energize the system from the cytoplasm. VirB4 is present in all known Gram-negative T4SSs, whereas VirB11 is a </a:t>
            </a:r>
            <a:r>
              <a:rPr lang="en-US" sz="1200" b="0" i="0" kern="1200" dirty="0" err="1">
                <a:solidFill>
                  <a:schemeClr val="tx1"/>
                </a:solidFill>
                <a:effectLst/>
                <a:latin typeface="+mn-lt"/>
                <a:ea typeface="+mn-ea"/>
                <a:cs typeface="+mn-cs"/>
              </a:rPr>
              <a:t>hexameric</a:t>
            </a:r>
            <a:r>
              <a:rPr lang="en-US" sz="1200" b="0" i="0" kern="1200" dirty="0">
                <a:solidFill>
                  <a:schemeClr val="tx1"/>
                </a:solidFill>
                <a:effectLst/>
                <a:latin typeface="+mn-lt"/>
                <a:ea typeface="+mn-ea"/>
                <a:cs typeface="+mn-cs"/>
              </a:rPr>
              <a:t> ATPase not universally found. These </a:t>
            </a:r>
            <a:r>
              <a:rPr lang="en-US" sz="1200" b="0" i="0" kern="1200" dirty="0" err="1">
                <a:solidFill>
                  <a:schemeClr val="tx1"/>
                </a:solidFill>
                <a:effectLst/>
                <a:latin typeface="+mn-lt"/>
                <a:ea typeface="+mn-ea"/>
                <a:cs typeface="+mn-cs"/>
              </a:rPr>
              <a:t>ATPases</a:t>
            </a:r>
            <a:r>
              <a:rPr lang="en-US" sz="1200" b="0" i="0" kern="1200" dirty="0">
                <a:solidFill>
                  <a:schemeClr val="tx1"/>
                </a:solidFill>
                <a:effectLst/>
                <a:latin typeface="+mn-lt"/>
                <a:ea typeface="+mn-ea"/>
                <a:cs typeface="+mn-cs"/>
              </a:rPr>
              <a:t> are thought to provide energy for T4SS assembly and active secretion. Seminal work by </a:t>
            </a:r>
            <a:r>
              <a:rPr lang="en-US" sz="1200" b="0" i="0" kern="1200" dirty="0" err="1">
                <a:solidFill>
                  <a:schemeClr val="tx1"/>
                </a:solidFill>
                <a:effectLst/>
                <a:latin typeface="+mn-lt"/>
                <a:ea typeface="+mn-ea"/>
                <a:cs typeface="+mn-cs"/>
              </a:rPr>
              <a:t>Cascales</a:t>
            </a:r>
            <a:r>
              <a:rPr lang="en-US" sz="1200" b="0" i="0" kern="1200" dirty="0">
                <a:solidFill>
                  <a:schemeClr val="tx1"/>
                </a:solidFill>
                <a:effectLst/>
                <a:latin typeface="+mn-lt"/>
                <a:ea typeface="+mn-ea"/>
                <a:cs typeface="+mn-cs"/>
              </a:rPr>
              <a:t> &amp; Christie [</a:t>
            </a:r>
            <a:r>
              <a:rPr lang="en-US" sz="1200" b="1" i="0" u="none" strike="noStrike" kern="1200" dirty="0">
                <a:solidFill>
                  <a:schemeClr val="tx1"/>
                </a:solidFill>
                <a:effectLst/>
                <a:latin typeface="+mn-lt"/>
                <a:ea typeface="+mn-ea"/>
                <a:cs typeface="+mn-cs"/>
                <a:hlinkClick r:id="rId3"/>
              </a:rPr>
              <a:t>9</a:t>
            </a:r>
            <a:r>
              <a:rPr lang="en-US" sz="1200" b="0" i="0" kern="1200" dirty="0">
                <a:solidFill>
                  <a:schemeClr val="tx1"/>
                </a:solidFill>
                <a:effectLst/>
                <a:latin typeface="+mn-lt"/>
                <a:ea typeface="+mn-ea"/>
                <a:cs typeface="+mn-cs"/>
              </a:rPr>
              <a:t>] developed a formaldehyde cross-linking assay to identify the sequential translocation steps occurring during substrate secretion, providing the first clearly defined pathway for substrate progression through a T4 secretion apparatus (</a:t>
            </a:r>
            <a:r>
              <a:rPr lang="en-US" sz="1200" b="1" i="0" u="none" strike="noStrike" kern="1200" dirty="0">
                <a:solidFill>
                  <a:schemeClr val="tx1"/>
                </a:solidFill>
                <a:effectLst/>
                <a:latin typeface="+mn-lt"/>
                <a:ea typeface="+mn-ea"/>
                <a:cs typeface="+mn-cs"/>
                <a:hlinkClick r:id="rId4"/>
              </a:rPr>
              <a:t>figure 3</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The VirD4 T4CP receptor binds the substrate first and transfers it to the VirB11 ATPase. The ATP </a:t>
            </a:r>
            <a:r>
              <a:rPr lang="en-US" sz="1200" b="0" i="0" kern="1200" dirty="0" err="1">
                <a:solidFill>
                  <a:schemeClr val="tx1"/>
                </a:solidFill>
                <a:effectLst/>
                <a:latin typeface="+mn-lt"/>
                <a:ea typeface="+mn-ea"/>
                <a:cs typeface="+mn-cs"/>
              </a:rPr>
              <a:t>hydrolysing</a:t>
            </a:r>
            <a:r>
              <a:rPr lang="en-US" sz="1200" b="0" i="0" kern="1200" dirty="0">
                <a:solidFill>
                  <a:schemeClr val="tx1"/>
                </a:solidFill>
                <a:effectLst/>
                <a:latin typeface="+mn-lt"/>
                <a:ea typeface="+mn-ea"/>
                <a:cs typeface="+mn-cs"/>
              </a:rPr>
              <a:t> activity of the VirD4, VirB4 and VirB11 trio is coordinated by VirB11 to transfer the substrate to channel proteins VirB6 and VirB8, conveying the substrate across the IM. The substrate then contacts VirB9 and VirB2 within the channel for subsequent translocation across the </a:t>
            </a:r>
            <a:r>
              <a:rPr lang="en-US" sz="1200" b="0" i="0" kern="1200" dirty="0" err="1">
                <a:solidFill>
                  <a:schemeClr val="tx1"/>
                </a:solidFill>
                <a:effectLst/>
                <a:latin typeface="+mn-lt"/>
                <a:ea typeface="+mn-ea"/>
                <a:cs typeface="+mn-cs"/>
              </a:rPr>
              <a:t>periplasm</a:t>
            </a:r>
            <a:r>
              <a:rPr lang="en-US" sz="1200" b="0" i="0" kern="1200" dirty="0">
                <a:solidFill>
                  <a:schemeClr val="tx1"/>
                </a:solidFill>
                <a:effectLst/>
                <a:latin typeface="+mn-lt"/>
                <a:ea typeface="+mn-ea"/>
                <a:cs typeface="+mn-cs"/>
              </a:rPr>
              <a:t> and OM. This pathway is likely to be conserved among DNA delivery systems. The question of whether other T4 functional subgroups operate similarly awaits analysis of additional systems at this level of experimental detail.</a:t>
            </a:r>
            <a:br>
              <a:rPr lang="en-US" dirty="0"/>
            </a:br>
            <a:endParaRPr lang="en-US" dirty="0"/>
          </a:p>
          <a:p>
            <a:endParaRPr lang="en-US" dirty="0"/>
          </a:p>
          <a:p>
            <a:r>
              <a:rPr lang="en-US" dirty="0"/>
              <a:t>https://www.google.com/search?q=vir+b+pilus&amp;espv=2&amp;biw=1920&amp;bih=979&amp;source=lnms&amp;tbm=isch&amp;sa=X&amp;ved=0ahUKEwjLpu6bjvbLAhVD6yYKHeUTCdAQ_AUIBygC#imgrc=SzXpnj_1E3GPLM%3A</a:t>
            </a:r>
          </a:p>
          <a:p>
            <a:endParaRPr lang="en-US" dirty="0"/>
          </a:p>
          <a:p>
            <a:r>
              <a:rPr lang="en-US" dirty="0"/>
              <a:t>http://www.ask-force.org/web/Genomics/Nester-Agrobacterium-Natures-Genetic-Engineer-2015.pdf</a:t>
            </a:r>
          </a:p>
          <a:p>
            <a:endParaRPr lang="en-US" dirty="0"/>
          </a:p>
          <a:p>
            <a:r>
              <a:rPr lang="en-US" dirty="0"/>
              <a:t>http://www.ncbi.nlm.nih.gov/pmc/articles/PMC150518/pdf/0003.pdf</a:t>
            </a:r>
          </a:p>
          <a:p>
            <a:endParaRPr lang="en-US" dirty="0"/>
          </a:p>
          <a:p>
            <a:r>
              <a:rPr lang="en-US" dirty="0"/>
              <a:t>http://</a:t>
            </a:r>
            <a:r>
              <a:rPr lang="en-US" dirty="0" err="1"/>
              <a:t>www.sciencedirect.com</a:t>
            </a:r>
            <a:r>
              <a:rPr lang="en-US" dirty="0"/>
              <a:t>/science/article/</a:t>
            </a:r>
            <a:r>
              <a:rPr lang="en-US" dirty="0" err="1"/>
              <a:t>pii</a:t>
            </a:r>
            <a:r>
              <a:rPr lang="en-US" dirty="0"/>
              <a:t>/S0167488904000850</a:t>
            </a:r>
          </a:p>
        </p:txBody>
      </p:sp>
      <p:sp>
        <p:nvSpPr>
          <p:cNvPr id="4" name="Slide Number Placeholder 3"/>
          <p:cNvSpPr>
            <a:spLocks noGrp="1"/>
          </p:cNvSpPr>
          <p:nvPr>
            <p:ph type="sldNum" sz="quarter" idx="10"/>
          </p:nvPr>
        </p:nvSpPr>
        <p:spPr/>
        <p:txBody>
          <a:bodyPr/>
          <a:lstStyle/>
          <a:p>
            <a:fld id="{70950C69-C7AE-4FB8-918A-6CD79DC20787}" type="slidenum">
              <a:rPr lang="en-US" smtClean="0"/>
              <a:t>18</a:t>
            </a:fld>
            <a:endParaRPr lang="en-US"/>
          </a:p>
        </p:txBody>
      </p:sp>
    </p:spTree>
    <p:extLst>
      <p:ext uri="{BB962C8B-B14F-4D97-AF65-F5344CB8AC3E}">
        <p14:creationId xmlns:p14="http://schemas.microsoft.com/office/powerpoint/2010/main" val="310871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Bacterial cells contact a host-cell receptor using VirB2 </a:t>
            </a:r>
            <a:r>
              <a:rPr lang="en-US" sz="1200" b="0" i="0" kern="1200" dirty="0" err="1">
                <a:solidFill>
                  <a:schemeClr val="tx1"/>
                </a:solidFill>
                <a:effectLst/>
                <a:latin typeface="+mn-lt"/>
                <a:ea typeface="+mn-ea"/>
                <a:cs typeface="+mn-cs"/>
              </a:rPr>
              <a:t>pilin</a:t>
            </a:r>
            <a:r>
              <a:rPr lang="en-US" sz="1200" b="0" i="0" kern="1200" dirty="0">
                <a:solidFill>
                  <a:schemeClr val="tx1"/>
                </a:solidFill>
                <a:effectLst/>
                <a:latin typeface="+mn-lt"/>
                <a:ea typeface="+mn-ea"/>
                <a:cs typeface="+mn-cs"/>
              </a:rPr>
              <a:t> and VirB5 </a:t>
            </a:r>
            <a:r>
              <a:rPr lang="en-US" sz="1200" b="0" i="0" kern="1200" dirty="0" err="1">
                <a:solidFill>
                  <a:schemeClr val="tx1"/>
                </a:solidFill>
                <a:effectLst/>
                <a:latin typeface="+mn-lt"/>
                <a:ea typeface="+mn-ea"/>
                <a:cs typeface="+mn-cs"/>
              </a:rPr>
              <a:t>adhesin</a:t>
            </a:r>
            <a:r>
              <a:rPr lang="en-US" sz="1200" b="0" i="0" kern="1200" dirty="0">
                <a:solidFill>
                  <a:schemeClr val="tx1"/>
                </a:solidFill>
                <a:effectLst/>
                <a:latin typeface="+mn-lt"/>
                <a:ea typeface="+mn-ea"/>
                <a:cs typeface="+mn-cs"/>
              </a:rPr>
              <a:t>. In the donor, the T4CP VirD4 delivers </a:t>
            </a:r>
            <a:r>
              <a:rPr lang="en-US" sz="1200" b="0" i="0" kern="1200" dirty="0" err="1">
                <a:solidFill>
                  <a:schemeClr val="tx1"/>
                </a:solidFill>
                <a:effectLst/>
                <a:latin typeface="+mn-lt"/>
                <a:ea typeface="+mn-ea"/>
                <a:cs typeface="+mn-cs"/>
              </a:rPr>
              <a:t>relaxase</a:t>
            </a:r>
            <a:r>
              <a:rPr lang="en-US" sz="1200" b="0" i="0" kern="1200" dirty="0">
                <a:solidFill>
                  <a:schemeClr val="tx1"/>
                </a:solidFill>
                <a:effectLst/>
                <a:latin typeface="+mn-lt"/>
                <a:ea typeface="+mn-ea"/>
                <a:cs typeface="+mn-cs"/>
              </a:rPr>
              <a:t>-linked single-stranded T-DNA to the IM secretion channel. Other bacterial factors specifically transported include VirE3, </a:t>
            </a:r>
            <a:r>
              <a:rPr lang="en-US" sz="1200" b="0" i="0" kern="1200" dirty="0" err="1">
                <a:solidFill>
                  <a:schemeClr val="tx1"/>
                </a:solidFill>
                <a:effectLst/>
                <a:latin typeface="+mn-lt"/>
                <a:ea typeface="+mn-ea"/>
                <a:cs typeface="+mn-cs"/>
              </a:rPr>
              <a:t>VirF</a:t>
            </a:r>
            <a:r>
              <a:rPr lang="en-US" sz="1200" b="0" i="0" kern="1200" dirty="0">
                <a:solidFill>
                  <a:schemeClr val="tx1"/>
                </a:solidFill>
                <a:effectLst/>
                <a:latin typeface="+mn-lt"/>
                <a:ea typeface="+mn-ea"/>
                <a:cs typeface="+mn-cs"/>
              </a:rPr>
              <a:t>, VirD5 and the single-stranded DNA (</a:t>
            </a:r>
            <a:r>
              <a:rPr lang="en-US" sz="1200" b="0" i="0" kern="1200" dirty="0" err="1">
                <a:solidFill>
                  <a:schemeClr val="tx1"/>
                </a:solidFill>
                <a:effectLst/>
                <a:latin typeface="+mn-lt"/>
                <a:ea typeface="+mn-ea"/>
                <a:cs typeface="+mn-cs"/>
              </a:rPr>
              <a:t>ssDNA</a:t>
            </a:r>
            <a:r>
              <a:rPr lang="en-US" sz="1200" b="0" i="0" kern="1200" dirty="0">
                <a:solidFill>
                  <a:schemeClr val="tx1"/>
                </a:solidFill>
                <a:effectLst/>
                <a:latin typeface="+mn-lt"/>
                <a:ea typeface="+mn-ea"/>
                <a:cs typeface="+mn-cs"/>
              </a:rPr>
              <a:t>)-binding protein VirE2, which coats and protects the T-DNA. VirD4-like proteins have DNA-dependent ATPase activity, and current models propose that DNA </a:t>
            </a:r>
            <a:r>
              <a:rPr lang="en-US" sz="1200" b="0" i="0" kern="1200" dirty="0" err="1">
                <a:solidFill>
                  <a:schemeClr val="tx1"/>
                </a:solidFill>
                <a:effectLst/>
                <a:latin typeface="+mn-lt"/>
                <a:ea typeface="+mn-ea"/>
                <a:cs typeface="+mn-cs"/>
              </a:rPr>
              <a:t>translocase</a:t>
            </a:r>
            <a:r>
              <a:rPr lang="en-US" sz="1200" b="0" i="0" kern="1200" dirty="0">
                <a:solidFill>
                  <a:schemeClr val="tx1"/>
                </a:solidFill>
                <a:effectLst/>
                <a:latin typeface="+mn-lt"/>
                <a:ea typeface="+mn-ea"/>
                <a:cs typeface="+mn-cs"/>
              </a:rPr>
              <a:t> activity ensures </a:t>
            </a:r>
            <a:r>
              <a:rPr lang="en-US" sz="1200" b="0" i="0" kern="1200" dirty="0" err="1">
                <a:solidFill>
                  <a:schemeClr val="tx1"/>
                </a:solidFill>
                <a:effectLst/>
                <a:latin typeface="+mn-lt"/>
                <a:ea typeface="+mn-ea"/>
                <a:cs typeface="+mn-cs"/>
              </a:rPr>
              <a:t>processivity</a:t>
            </a:r>
            <a:r>
              <a:rPr lang="en-US" sz="1200" b="0" i="0" kern="1200" dirty="0">
                <a:solidFill>
                  <a:schemeClr val="tx1"/>
                </a:solidFill>
                <a:effectLst/>
                <a:latin typeface="+mn-lt"/>
                <a:ea typeface="+mn-ea"/>
                <a:cs typeface="+mn-cs"/>
              </a:rPr>
              <a:t> during secretion. Two additional </a:t>
            </a:r>
            <a:r>
              <a:rPr lang="en-US" sz="1200" b="0" i="0" kern="1200" dirty="0" err="1">
                <a:solidFill>
                  <a:schemeClr val="tx1"/>
                </a:solidFill>
                <a:effectLst/>
                <a:latin typeface="+mn-lt"/>
                <a:ea typeface="+mn-ea"/>
                <a:cs typeface="+mn-cs"/>
              </a:rPr>
              <a:t>ATPases</a:t>
            </a:r>
            <a:r>
              <a:rPr lang="en-US" sz="1200" b="0" i="0" kern="1200" dirty="0">
                <a:solidFill>
                  <a:schemeClr val="tx1"/>
                </a:solidFill>
                <a:effectLst/>
                <a:latin typeface="+mn-lt"/>
                <a:ea typeface="+mn-ea"/>
                <a:cs typeface="+mn-cs"/>
              </a:rPr>
              <a:t> energize the system from the cytoplasm. VirB4 is present in all known Gram-negative T4SSs, whereas VirB11 is a </a:t>
            </a:r>
            <a:r>
              <a:rPr lang="en-US" sz="1200" b="0" i="0" kern="1200" dirty="0" err="1">
                <a:solidFill>
                  <a:schemeClr val="tx1"/>
                </a:solidFill>
                <a:effectLst/>
                <a:latin typeface="+mn-lt"/>
                <a:ea typeface="+mn-ea"/>
                <a:cs typeface="+mn-cs"/>
              </a:rPr>
              <a:t>hexameric</a:t>
            </a:r>
            <a:r>
              <a:rPr lang="en-US" sz="1200" b="0" i="0" kern="1200" dirty="0">
                <a:solidFill>
                  <a:schemeClr val="tx1"/>
                </a:solidFill>
                <a:effectLst/>
                <a:latin typeface="+mn-lt"/>
                <a:ea typeface="+mn-ea"/>
                <a:cs typeface="+mn-cs"/>
              </a:rPr>
              <a:t> ATPase not universally found. These </a:t>
            </a:r>
            <a:r>
              <a:rPr lang="en-US" sz="1200" b="0" i="0" kern="1200" dirty="0" err="1">
                <a:solidFill>
                  <a:schemeClr val="tx1"/>
                </a:solidFill>
                <a:effectLst/>
                <a:latin typeface="+mn-lt"/>
                <a:ea typeface="+mn-ea"/>
                <a:cs typeface="+mn-cs"/>
              </a:rPr>
              <a:t>ATPases</a:t>
            </a:r>
            <a:r>
              <a:rPr lang="en-US" sz="1200" b="0" i="0" kern="1200" dirty="0">
                <a:solidFill>
                  <a:schemeClr val="tx1"/>
                </a:solidFill>
                <a:effectLst/>
                <a:latin typeface="+mn-lt"/>
                <a:ea typeface="+mn-ea"/>
                <a:cs typeface="+mn-cs"/>
              </a:rPr>
              <a:t> are thought to provide energy for T4SS assembly and active secretion. Seminal work by </a:t>
            </a:r>
            <a:r>
              <a:rPr lang="en-US" sz="1200" b="0" i="0" kern="1200" dirty="0" err="1">
                <a:solidFill>
                  <a:schemeClr val="tx1"/>
                </a:solidFill>
                <a:effectLst/>
                <a:latin typeface="+mn-lt"/>
                <a:ea typeface="+mn-ea"/>
                <a:cs typeface="+mn-cs"/>
              </a:rPr>
              <a:t>Cascales</a:t>
            </a:r>
            <a:r>
              <a:rPr lang="en-US" sz="1200" b="0" i="0" kern="1200" dirty="0">
                <a:solidFill>
                  <a:schemeClr val="tx1"/>
                </a:solidFill>
                <a:effectLst/>
                <a:latin typeface="+mn-lt"/>
                <a:ea typeface="+mn-ea"/>
                <a:cs typeface="+mn-cs"/>
              </a:rPr>
              <a:t> &amp; Christie [</a:t>
            </a:r>
            <a:r>
              <a:rPr lang="en-US" sz="1200" b="1" i="0" u="none" strike="noStrike" kern="1200" dirty="0">
                <a:solidFill>
                  <a:schemeClr val="tx1"/>
                </a:solidFill>
                <a:effectLst/>
                <a:latin typeface="+mn-lt"/>
                <a:ea typeface="+mn-ea"/>
                <a:cs typeface="+mn-cs"/>
                <a:hlinkClick r:id="rId3"/>
              </a:rPr>
              <a:t>9</a:t>
            </a:r>
            <a:r>
              <a:rPr lang="en-US" sz="1200" b="0" i="0" kern="1200" dirty="0">
                <a:solidFill>
                  <a:schemeClr val="tx1"/>
                </a:solidFill>
                <a:effectLst/>
                <a:latin typeface="+mn-lt"/>
                <a:ea typeface="+mn-ea"/>
                <a:cs typeface="+mn-cs"/>
              </a:rPr>
              <a:t>] developed a formaldehyde cross-linking assay to identify the sequential translocation steps occurring during substrate secretion, providing the first clearly defined pathway for substrate progression through a T4 secretion apparatus (</a:t>
            </a:r>
            <a:r>
              <a:rPr lang="en-US" sz="1200" b="1" i="0" u="none" strike="noStrike" kern="1200" dirty="0">
                <a:solidFill>
                  <a:schemeClr val="tx1"/>
                </a:solidFill>
                <a:effectLst/>
                <a:latin typeface="+mn-lt"/>
                <a:ea typeface="+mn-ea"/>
                <a:cs typeface="+mn-cs"/>
                <a:hlinkClick r:id="rId4"/>
              </a:rPr>
              <a:t>figure 3</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The VirD4 T4CP receptor binds the substrate first and transfers it to the VirB11 ATPase. The ATP </a:t>
            </a:r>
            <a:r>
              <a:rPr lang="en-US" sz="1200" b="0" i="0" kern="1200" dirty="0" err="1">
                <a:solidFill>
                  <a:schemeClr val="tx1"/>
                </a:solidFill>
                <a:effectLst/>
                <a:latin typeface="+mn-lt"/>
                <a:ea typeface="+mn-ea"/>
                <a:cs typeface="+mn-cs"/>
              </a:rPr>
              <a:t>hydrolysing</a:t>
            </a:r>
            <a:r>
              <a:rPr lang="en-US" sz="1200" b="0" i="0" kern="1200" dirty="0">
                <a:solidFill>
                  <a:schemeClr val="tx1"/>
                </a:solidFill>
                <a:effectLst/>
                <a:latin typeface="+mn-lt"/>
                <a:ea typeface="+mn-ea"/>
                <a:cs typeface="+mn-cs"/>
              </a:rPr>
              <a:t> activity of the VirD4, VirB4 and VirB11 trio is coordinated by VirB11 to transfer the substrate to channel proteins VirB6 and VirB8, conveying the substrate across the IM. The substrate then contacts VirB9 and VirB2 within the channel for subsequent translocation across the </a:t>
            </a:r>
            <a:r>
              <a:rPr lang="en-US" sz="1200" b="0" i="0" kern="1200" dirty="0" err="1">
                <a:solidFill>
                  <a:schemeClr val="tx1"/>
                </a:solidFill>
                <a:effectLst/>
                <a:latin typeface="+mn-lt"/>
                <a:ea typeface="+mn-ea"/>
                <a:cs typeface="+mn-cs"/>
              </a:rPr>
              <a:t>periplasm</a:t>
            </a:r>
            <a:r>
              <a:rPr lang="en-US" sz="1200" b="0" i="0" kern="1200" dirty="0">
                <a:solidFill>
                  <a:schemeClr val="tx1"/>
                </a:solidFill>
                <a:effectLst/>
                <a:latin typeface="+mn-lt"/>
                <a:ea typeface="+mn-ea"/>
                <a:cs typeface="+mn-cs"/>
              </a:rPr>
              <a:t> and OM. This pathway is likely to be conserved among DNA delivery systems. The question of whether other T4 functional subgroups operate similarly awaits analysis of additional systems at this level of experimental detail.</a:t>
            </a:r>
            <a:br>
              <a:rPr lang="en-US" dirty="0"/>
            </a:br>
            <a:endParaRPr lang="en-US" dirty="0"/>
          </a:p>
          <a:p>
            <a:endParaRPr lang="en-US" dirty="0"/>
          </a:p>
          <a:p>
            <a:r>
              <a:rPr lang="en-US" dirty="0"/>
              <a:t>https://www.google.com/search?q=vir+b+pilus&amp;espv=2&amp;biw=1920&amp;bih=979&amp;source=lnms&amp;tbm=isch&amp;sa=X&amp;ved=0ahUKEwjLpu6bjvbLAhVD6yYKHeUTCdAQ_AUIBygC#imgrc=SzXpnj_1E3GPLM%3A</a:t>
            </a:r>
          </a:p>
          <a:p>
            <a:endParaRPr lang="en-US" dirty="0"/>
          </a:p>
          <a:p>
            <a:r>
              <a:rPr lang="en-US" dirty="0"/>
              <a:t>http://www.ask-force.org/web/Genomics/Nester-Agrobacterium-Natures-Genetic-Engineer-2015.pdf</a:t>
            </a:r>
          </a:p>
          <a:p>
            <a:endParaRPr lang="en-US" dirty="0"/>
          </a:p>
          <a:p>
            <a:r>
              <a:rPr lang="en-US" dirty="0"/>
              <a:t>http://www.ncbi.nlm.nih.gov/pmc/articles/PMC150518/pdf/0003.pdf</a:t>
            </a:r>
          </a:p>
          <a:p>
            <a:endParaRPr lang="en-US" dirty="0"/>
          </a:p>
          <a:p>
            <a:r>
              <a:rPr lang="en-US" dirty="0"/>
              <a:t>http://</a:t>
            </a:r>
            <a:r>
              <a:rPr lang="en-US" dirty="0" err="1"/>
              <a:t>www.sciencedirect.com</a:t>
            </a:r>
            <a:r>
              <a:rPr lang="en-US" dirty="0"/>
              <a:t>/science/article/</a:t>
            </a:r>
            <a:r>
              <a:rPr lang="en-US" dirty="0" err="1"/>
              <a:t>pii</a:t>
            </a:r>
            <a:r>
              <a:rPr lang="en-US" dirty="0"/>
              <a:t>/S0167488904000850</a:t>
            </a:r>
          </a:p>
        </p:txBody>
      </p:sp>
      <p:sp>
        <p:nvSpPr>
          <p:cNvPr id="4" name="Slide Number Placeholder 3"/>
          <p:cNvSpPr>
            <a:spLocks noGrp="1"/>
          </p:cNvSpPr>
          <p:nvPr>
            <p:ph type="sldNum" sz="quarter" idx="10"/>
          </p:nvPr>
        </p:nvSpPr>
        <p:spPr/>
        <p:txBody>
          <a:bodyPr/>
          <a:lstStyle/>
          <a:p>
            <a:fld id="{70950C69-C7AE-4FB8-918A-6CD79DC20787}" type="slidenum">
              <a:rPr lang="en-US" smtClean="0"/>
              <a:t>19</a:t>
            </a:fld>
            <a:endParaRPr lang="en-US"/>
          </a:p>
        </p:txBody>
      </p:sp>
    </p:spTree>
    <p:extLst>
      <p:ext uri="{BB962C8B-B14F-4D97-AF65-F5344CB8AC3E}">
        <p14:creationId xmlns:p14="http://schemas.microsoft.com/office/powerpoint/2010/main" val="3108711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br>
              <a:rPr lang="en-US" dirty="0"/>
            </a:br>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20</a:t>
            </a:fld>
            <a:endParaRPr lang="en-US"/>
          </a:p>
        </p:txBody>
      </p:sp>
    </p:spTree>
    <p:extLst>
      <p:ext uri="{BB962C8B-B14F-4D97-AF65-F5344CB8AC3E}">
        <p14:creationId xmlns:p14="http://schemas.microsoft.com/office/powerpoint/2010/main" val="195439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hormones development</a:t>
            </a:r>
          </a:p>
          <a:p>
            <a:endParaRPr lang="en-US" dirty="0"/>
          </a:p>
          <a:p>
            <a:endParaRPr lang="en-US" dirty="0"/>
          </a:p>
          <a:p>
            <a:r>
              <a:rPr lang="en-US" dirty="0"/>
              <a:t>Explain</a:t>
            </a:r>
            <a:r>
              <a:rPr lang="en-US" baseline="0" dirty="0"/>
              <a:t> repeat borders</a:t>
            </a:r>
          </a:p>
          <a:p>
            <a:r>
              <a:rPr lang="en-US" baseline="0" dirty="0"/>
              <a:t>Hormones for plant transfer</a:t>
            </a:r>
          </a:p>
          <a:p>
            <a:r>
              <a:rPr lang="en-US" baseline="0" dirty="0"/>
              <a:t>Opine to feed its own catabolism</a:t>
            </a:r>
          </a:p>
          <a:p>
            <a:r>
              <a:rPr lang="en-US" baseline="0" dirty="0"/>
              <a:t>Virulence region</a:t>
            </a:r>
          </a:p>
          <a:p>
            <a:r>
              <a:rPr lang="en-US" baseline="0" dirty="0"/>
              <a:t>Transfer DNA – T-DNA</a:t>
            </a:r>
          </a:p>
          <a:p>
            <a:endParaRPr lang="en-US" baseline="0" dirty="0"/>
          </a:p>
          <a:p>
            <a:r>
              <a:rPr lang="en-US" baseline="0" dirty="0"/>
              <a:t>Original BBM/WUS</a:t>
            </a:r>
          </a:p>
        </p:txBody>
      </p:sp>
      <p:sp>
        <p:nvSpPr>
          <p:cNvPr id="4" name="Slide Number Placeholder 3"/>
          <p:cNvSpPr>
            <a:spLocks noGrp="1"/>
          </p:cNvSpPr>
          <p:nvPr>
            <p:ph type="sldNum" sz="quarter" idx="10"/>
          </p:nvPr>
        </p:nvSpPr>
        <p:spPr/>
        <p:txBody>
          <a:bodyPr/>
          <a:lstStyle/>
          <a:p>
            <a:fld id="{70950C69-C7AE-4FB8-918A-6CD79DC20787}" type="slidenum">
              <a:rPr lang="en-US" smtClean="0"/>
              <a:t>22</a:t>
            </a:fld>
            <a:endParaRPr lang="en-US"/>
          </a:p>
        </p:txBody>
      </p:sp>
    </p:spTree>
    <p:extLst>
      <p:ext uri="{BB962C8B-B14F-4D97-AF65-F5344CB8AC3E}">
        <p14:creationId xmlns:p14="http://schemas.microsoft.com/office/powerpoint/2010/main" val="2117957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23</a:t>
            </a:fld>
            <a:endParaRPr lang="en-US"/>
          </a:p>
        </p:txBody>
      </p:sp>
    </p:spTree>
    <p:extLst>
      <p:ext uri="{BB962C8B-B14F-4D97-AF65-F5344CB8AC3E}">
        <p14:creationId xmlns:p14="http://schemas.microsoft.com/office/powerpoint/2010/main" val="3803222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24</a:t>
            </a:fld>
            <a:endParaRPr lang="en-US"/>
          </a:p>
        </p:txBody>
      </p:sp>
    </p:spTree>
    <p:extLst>
      <p:ext uri="{BB962C8B-B14F-4D97-AF65-F5344CB8AC3E}">
        <p14:creationId xmlns:p14="http://schemas.microsoft.com/office/powerpoint/2010/main" val="3618621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25</a:t>
            </a:fld>
            <a:endParaRPr lang="en-US"/>
          </a:p>
        </p:txBody>
      </p:sp>
    </p:spTree>
    <p:extLst>
      <p:ext uri="{BB962C8B-B14F-4D97-AF65-F5344CB8AC3E}">
        <p14:creationId xmlns:p14="http://schemas.microsoft.com/office/powerpoint/2010/main" val="355277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Dropout is common in yeast work, contains amino acids compared to minimal M9 medium. </a:t>
            </a:r>
          </a:p>
        </p:txBody>
      </p:sp>
      <p:sp>
        <p:nvSpPr>
          <p:cNvPr id="4" name="Slide Number Placeholder 3"/>
          <p:cNvSpPr>
            <a:spLocks noGrp="1"/>
          </p:cNvSpPr>
          <p:nvPr>
            <p:ph type="sldNum" sz="quarter" idx="5"/>
          </p:nvPr>
        </p:nvSpPr>
        <p:spPr/>
        <p:txBody>
          <a:bodyPr/>
          <a:lstStyle/>
          <a:p>
            <a:fld id="{91DA5F9D-B8A4-49A1-89E1-A1B2CB21CA2D}" type="slidenum">
              <a:rPr lang="en-US" smtClean="0"/>
              <a:t>33</a:t>
            </a:fld>
            <a:endParaRPr lang="en-US"/>
          </a:p>
        </p:txBody>
      </p:sp>
    </p:spTree>
    <p:extLst>
      <p:ext uri="{BB962C8B-B14F-4D97-AF65-F5344CB8AC3E}">
        <p14:creationId xmlns:p14="http://schemas.microsoft.com/office/powerpoint/2010/main" val="2618884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ImageJ analysis, also possible to do 3D modeling, use </a:t>
            </a:r>
            <a:r>
              <a:rPr lang="en-US" dirty="0" err="1"/>
              <a:t>opencv</a:t>
            </a:r>
            <a:r>
              <a:rPr lang="en-US" dirty="0"/>
              <a:t>/</a:t>
            </a:r>
            <a:r>
              <a:rPr lang="en-US" dirty="0" err="1"/>
              <a:t>tensorflow</a:t>
            </a:r>
            <a:r>
              <a:rPr lang="en-US" dirty="0"/>
              <a:t>.</a:t>
            </a:r>
          </a:p>
        </p:txBody>
      </p:sp>
      <p:sp>
        <p:nvSpPr>
          <p:cNvPr id="4" name="Slide Number Placeholder 3"/>
          <p:cNvSpPr>
            <a:spLocks noGrp="1"/>
          </p:cNvSpPr>
          <p:nvPr>
            <p:ph type="sldNum" sz="quarter" idx="5"/>
          </p:nvPr>
        </p:nvSpPr>
        <p:spPr/>
        <p:txBody>
          <a:bodyPr/>
          <a:lstStyle/>
          <a:p>
            <a:fld id="{91DA5F9D-B8A4-49A1-89E1-A1B2CB21CA2D}" type="slidenum">
              <a:rPr lang="en-US" smtClean="0"/>
              <a:t>39</a:t>
            </a:fld>
            <a:endParaRPr lang="en-US"/>
          </a:p>
        </p:txBody>
      </p:sp>
    </p:spTree>
    <p:extLst>
      <p:ext uri="{BB962C8B-B14F-4D97-AF65-F5344CB8AC3E}">
        <p14:creationId xmlns:p14="http://schemas.microsoft.com/office/powerpoint/2010/main" val="1922630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4</a:t>
            </a:fld>
            <a:endParaRPr lang="en-US"/>
          </a:p>
        </p:txBody>
      </p:sp>
    </p:spTree>
    <p:extLst>
      <p:ext uri="{BB962C8B-B14F-4D97-AF65-F5344CB8AC3E}">
        <p14:creationId xmlns:p14="http://schemas.microsoft.com/office/powerpoint/2010/main" val="3731391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https://upload.wikimedia.org/wikipedia/commons/thumb/c/cf/Plasmid_(english).svg/2000px-Plasmid_(english).svg.png</a:t>
            </a:r>
          </a:p>
          <a:p>
            <a:endParaRPr lang="en-US" dirty="0"/>
          </a:p>
          <a:p>
            <a:endParaRPr lang="en-US" dirty="0"/>
          </a:p>
          <a:p>
            <a:r>
              <a:rPr lang="en-US" dirty="0"/>
              <a:t>HGT</a:t>
            </a:r>
          </a:p>
        </p:txBody>
      </p:sp>
      <p:sp>
        <p:nvSpPr>
          <p:cNvPr id="4" name="Slide Number Placeholder 3"/>
          <p:cNvSpPr>
            <a:spLocks noGrp="1"/>
          </p:cNvSpPr>
          <p:nvPr>
            <p:ph type="sldNum" sz="quarter" idx="10"/>
          </p:nvPr>
        </p:nvSpPr>
        <p:spPr/>
        <p:txBody>
          <a:bodyPr/>
          <a:lstStyle/>
          <a:p>
            <a:fld id="{70950C69-C7AE-4FB8-918A-6CD79DC20787}" type="slidenum">
              <a:rPr lang="en-US" smtClean="0"/>
              <a:t>5</a:t>
            </a:fld>
            <a:endParaRPr lang="en-US"/>
          </a:p>
        </p:txBody>
      </p:sp>
    </p:spTree>
    <p:extLst>
      <p:ext uri="{BB962C8B-B14F-4D97-AF65-F5344CB8AC3E}">
        <p14:creationId xmlns:p14="http://schemas.microsoft.com/office/powerpoint/2010/main" val="101910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6</a:t>
            </a:fld>
            <a:endParaRPr lang="en-US"/>
          </a:p>
        </p:txBody>
      </p:sp>
    </p:spTree>
    <p:extLst>
      <p:ext uri="{BB962C8B-B14F-4D97-AF65-F5344CB8AC3E}">
        <p14:creationId xmlns:p14="http://schemas.microsoft.com/office/powerpoint/2010/main" val="72424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10</a:t>
            </a:fld>
            <a:endParaRPr lang="en-US"/>
          </a:p>
        </p:txBody>
      </p:sp>
    </p:spTree>
    <p:extLst>
      <p:ext uri="{BB962C8B-B14F-4D97-AF65-F5344CB8AC3E}">
        <p14:creationId xmlns:p14="http://schemas.microsoft.com/office/powerpoint/2010/main" val="724241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br>
              <a:rPr lang="en-US" dirty="0"/>
            </a:br>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12</a:t>
            </a:fld>
            <a:endParaRPr lang="en-US"/>
          </a:p>
        </p:txBody>
      </p:sp>
    </p:spTree>
    <p:extLst>
      <p:ext uri="{BB962C8B-B14F-4D97-AF65-F5344CB8AC3E}">
        <p14:creationId xmlns:p14="http://schemas.microsoft.com/office/powerpoint/2010/main" val="2579569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br>
              <a:rPr lang="en-US" dirty="0"/>
            </a:br>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13</a:t>
            </a:fld>
            <a:endParaRPr lang="en-US"/>
          </a:p>
        </p:txBody>
      </p:sp>
    </p:spTree>
    <p:extLst>
      <p:ext uri="{BB962C8B-B14F-4D97-AF65-F5344CB8AC3E}">
        <p14:creationId xmlns:p14="http://schemas.microsoft.com/office/powerpoint/2010/main" val="195439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br>
              <a:rPr lang="en-US" dirty="0"/>
            </a:br>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14</a:t>
            </a:fld>
            <a:endParaRPr lang="en-US"/>
          </a:p>
        </p:txBody>
      </p:sp>
    </p:spTree>
    <p:extLst>
      <p:ext uri="{BB962C8B-B14F-4D97-AF65-F5344CB8AC3E}">
        <p14:creationId xmlns:p14="http://schemas.microsoft.com/office/powerpoint/2010/main" val="19543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vir</a:t>
            </a:r>
            <a:r>
              <a:rPr lang="en-US" dirty="0"/>
              <a:t> roles a, g, b’s, d’s. </a:t>
            </a:r>
          </a:p>
          <a:p>
            <a:r>
              <a:rPr lang="en-US" dirty="0"/>
              <a:t>Cut 5 prime and</a:t>
            </a:r>
            <a:r>
              <a:rPr lang="en-US" baseline="0" dirty="0"/>
              <a:t> borders</a:t>
            </a:r>
          </a:p>
          <a:p>
            <a:r>
              <a:rPr lang="en-US" baseline="0" dirty="0"/>
              <a:t>NLS system</a:t>
            </a:r>
          </a:p>
          <a:p>
            <a:endParaRPr lang="en-US" baseline="0" dirty="0"/>
          </a:p>
          <a:p>
            <a:endParaRPr lang="en-US" baseline="0" dirty="0"/>
          </a:p>
          <a:p>
            <a:endParaRPr lang="en-US" dirty="0"/>
          </a:p>
          <a:p>
            <a:endParaRPr lang="en-US" dirty="0"/>
          </a:p>
          <a:p>
            <a:r>
              <a:rPr lang="en-US" sz="1200" b="0" i="0" kern="1200" dirty="0" err="1">
                <a:solidFill>
                  <a:schemeClr val="tx1"/>
                </a:solidFill>
                <a:effectLst/>
                <a:latin typeface="+mn-lt"/>
                <a:ea typeface="+mn-ea"/>
                <a:cs typeface="+mn-cs"/>
              </a:rPr>
              <a:t>VirG</a:t>
            </a:r>
            <a:r>
              <a:rPr lang="en-US" sz="1200" b="0" i="0" kern="1200" dirty="0">
                <a:solidFill>
                  <a:schemeClr val="tx1"/>
                </a:solidFill>
                <a:effectLst/>
                <a:latin typeface="+mn-lt"/>
                <a:ea typeface="+mn-ea"/>
                <a:cs typeface="+mn-cs"/>
              </a:rPr>
              <a:t> acts as an activator of transcription for the remaining </a:t>
            </a:r>
            <a:r>
              <a:rPr lang="en-US" sz="1200" b="0" i="0" kern="1200" dirty="0" err="1">
                <a:solidFill>
                  <a:schemeClr val="tx1"/>
                </a:solidFill>
                <a:effectLst/>
                <a:latin typeface="+mn-lt"/>
                <a:ea typeface="+mn-ea"/>
                <a:cs typeface="+mn-cs"/>
              </a:rPr>
              <a:t>Vir</a:t>
            </a:r>
            <a:r>
              <a:rPr lang="en-US" sz="1200" b="0" i="0" kern="1200" dirty="0">
                <a:solidFill>
                  <a:schemeClr val="tx1"/>
                </a:solidFill>
                <a:effectLst/>
                <a:latin typeface="+mn-lt"/>
                <a:ea typeface="+mn-ea"/>
                <a:cs typeface="+mn-cs"/>
              </a:rPr>
              <a:t> gene operons.</a:t>
            </a: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err="1"/>
              <a:t>virD</a:t>
            </a:r>
            <a:r>
              <a:rPr lang="en-US" dirty="0"/>
              <a:t> protein</a:t>
            </a:r>
            <a:r>
              <a:rPr lang="en-US" baseline="0" dirty="0"/>
              <a:t> carries the translocation signal for T-strand docking with the virD4 coupling protein. </a:t>
            </a:r>
          </a:p>
          <a:p>
            <a:r>
              <a:rPr lang="en-US" baseline="0" dirty="0"/>
              <a:t>This latter protein has ATPase activity and delivers the T-strand to the mating pair channel, the trans envelop secretion system encode by the </a:t>
            </a:r>
            <a:r>
              <a:rPr lang="en-US" baseline="0" dirty="0" err="1"/>
              <a:t>virB</a:t>
            </a:r>
            <a:r>
              <a:rPr lang="en-US" baseline="0" dirty="0"/>
              <a:t> operon. The binding o the T-</a:t>
            </a:r>
            <a:r>
              <a:rPr lang="en-US" baseline="0" dirty="0" err="1"/>
              <a:t>dna</a:t>
            </a:r>
            <a:r>
              <a:rPr lang="en-US" baseline="0" dirty="0"/>
              <a:t> to virD4 and virB11, which also has </a:t>
            </a:r>
            <a:r>
              <a:rPr lang="en-US" baseline="0" dirty="0" err="1"/>
              <a:t>atpase</a:t>
            </a:r>
            <a:r>
              <a:rPr lang="en-US" baseline="0" dirty="0"/>
              <a:t> </a:t>
            </a:r>
            <a:r>
              <a:rPr lang="en-US" baseline="0" dirty="0" err="1"/>
              <a:t>acitvity</a:t>
            </a:r>
            <a:r>
              <a:rPr lang="en-US" baseline="0" dirty="0"/>
              <a:t>, stimulates their </a:t>
            </a:r>
            <a:r>
              <a:rPr lang="en-US" baseline="0" dirty="0" err="1"/>
              <a:t>atpase</a:t>
            </a:r>
            <a:r>
              <a:rPr lang="en-US" baseline="0" dirty="0"/>
              <a:t> activities. This energy in turn activates virb10 through a structural </a:t>
            </a:r>
            <a:r>
              <a:rPr lang="en-US" baseline="0" dirty="0" err="1"/>
              <a:t>transtion</a:t>
            </a:r>
            <a:r>
              <a:rPr lang="en-US" baseline="0" dirty="0"/>
              <a:t> which opens up the channel to the cell surface.</a:t>
            </a:r>
            <a:endParaRPr lang="en-US" dirty="0"/>
          </a:p>
        </p:txBody>
      </p:sp>
      <p:sp>
        <p:nvSpPr>
          <p:cNvPr id="4" name="Slide Number Placeholder 3"/>
          <p:cNvSpPr>
            <a:spLocks noGrp="1"/>
          </p:cNvSpPr>
          <p:nvPr>
            <p:ph type="sldNum" sz="quarter" idx="10"/>
          </p:nvPr>
        </p:nvSpPr>
        <p:spPr/>
        <p:txBody>
          <a:bodyPr/>
          <a:lstStyle/>
          <a:p>
            <a:fld id="{70950C69-C7AE-4FB8-918A-6CD79DC20787}" type="slidenum">
              <a:rPr lang="en-US" smtClean="0"/>
              <a:t>16</a:t>
            </a:fld>
            <a:endParaRPr lang="en-US"/>
          </a:p>
        </p:txBody>
      </p:sp>
    </p:spTree>
    <p:extLst>
      <p:ext uri="{BB962C8B-B14F-4D97-AF65-F5344CB8AC3E}">
        <p14:creationId xmlns:p14="http://schemas.microsoft.com/office/powerpoint/2010/main" val="195439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1B2F8-2B01-48E1-B7FD-DBA373335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2C61C1-CD2C-4539-B39E-1C7214945E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C34426-F5F0-4043-BCCA-5A786C789D44}"/>
              </a:ext>
            </a:extLst>
          </p:cNvPr>
          <p:cNvSpPr>
            <a:spLocks noGrp="1"/>
          </p:cNvSpPr>
          <p:nvPr>
            <p:ph type="dt" sz="half" idx="10"/>
          </p:nvPr>
        </p:nvSpPr>
        <p:spPr/>
        <p:txBody>
          <a:bodyPr/>
          <a:lstStyle/>
          <a:p>
            <a:fld id="{FB2ED305-2AF7-41CA-9C23-E72CE3051551}" type="datetimeFigureOut">
              <a:rPr lang="en-US" smtClean="0"/>
              <a:t>11/18/2020</a:t>
            </a:fld>
            <a:endParaRPr lang="en-US"/>
          </a:p>
        </p:txBody>
      </p:sp>
      <p:sp>
        <p:nvSpPr>
          <p:cNvPr id="5" name="Footer Placeholder 4">
            <a:extLst>
              <a:ext uri="{FF2B5EF4-FFF2-40B4-BE49-F238E27FC236}">
                <a16:creationId xmlns:a16="http://schemas.microsoft.com/office/drawing/2014/main" id="{0C22A322-6D81-432A-ACD2-CB27B79B5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07BA78-8FBB-48F1-8AA1-D081606B9FD4}"/>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1323005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4FBA-9B36-4E1F-8E59-A177B52EF5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0D7D83-A9C5-4CD4-AED6-33521CC1D6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145F7-4AB7-4D63-B6AD-C1A686BE47D4}"/>
              </a:ext>
            </a:extLst>
          </p:cNvPr>
          <p:cNvSpPr>
            <a:spLocks noGrp="1"/>
          </p:cNvSpPr>
          <p:nvPr>
            <p:ph type="dt" sz="half" idx="10"/>
          </p:nvPr>
        </p:nvSpPr>
        <p:spPr/>
        <p:txBody>
          <a:bodyPr/>
          <a:lstStyle/>
          <a:p>
            <a:fld id="{FB2ED305-2AF7-41CA-9C23-E72CE3051551}" type="datetimeFigureOut">
              <a:rPr lang="en-US" smtClean="0"/>
              <a:t>11/18/2020</a:t>
            </a:fld>
            <a:endParaRPr lang="en-US"/>
          </a:p>
        </p:txBody>
      </p:sp>
      <p:sp>
        <p:nvSpPr>
          <p:cNvPr id="5" name="Footer Placeholder 4">
            <a:extLst>
              <a:ext uri="{FF2B5EF4-FFF2-40B4-BE49-F238E27FC236}">
                <a16:creationId xmlns:a16="http://schemas.microsoft.com/office/drawing/2014/main" id="{63841821-FAB3-4F7D-8696-04A56C94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646CD-79CF-474B-BB12-7668D1726E40}"/>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8144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A08147-1A47-4E68-BF48-6610C7D47F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F34B81-A022-4163-8ED5-82998958B5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736B9-A373-4FCA-B8F0-5F7BD3D736F2}"/>
              </a:ext>
            </a:extLst>
          </p:cNvPr>
          <p:cNvSpPr>
            <a:spLocks noGrp="1"/>
          </p:cNvSpPr>
          <p:nvPr>
            <p:ph type="dt" sz="half" idx="10"/>
          </p:nvPr>
        </p:nvSpPr>
        <p:spPr/>
        <p:txBody>
          <a:bodyPr/>
          <a:lstStyle/>
          <a:p>
            <a:fld id="{FB2ED305-2AF7-41CA-9C23-E72CE3051551}" type="datetimeFigureOut">
              <a:rPr lang="en-US" smtClean="0"/>
              <a:t>11/18/2020</a:t>
            </a:fld>
            <a:endParaRPr lang="en-US"/>
          </a:p>
        </p:txBody>
      </p:sp>
      <p:sp>
        <p:nvSpPr>
          <p:cNvPr id="5" name="Footer Placeholder 4">
            <a:extLst>
              <a:ext uri="{FF2B5EF4-FFF2-40B4-BE49-F238E27FC236}">
                <a16:creationId xmlns:a16="http://schemas.microsoft.com/office/drawing/2014/main" id="{F37AFD8E-5A29-4676-BE6E-A1DB5CFBEB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0C8AA-9D62-4E53-81B4-B4F931B6DF0A}"/>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3112647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1"/>
          <p:cNvSpPr>
            <a:spLocks noGrp="1"/>
          </p:cNvSpPr>
          <p:nvPr>
            <p:ph type="ctrTitle"/>
          </p:nvPr>
        </p:nvSpPr>
        <p:spPr>
          <a:xfrm>
            <a:off x="339729" y="155429"/>
            <a:ext cx="6277761" cy="1419501"/>
          </a:xfrm>
        </p:spPr>
        <p:txBody>
          <a:bodyPr>
            <a:noAutofit/>
          </a:bodyPr>
          <a:lstStyle/>
          <a:p>
            <a:pPr algn="l"/>
            <a:endParaRPr lang="en-US" sz="2400" dirty="0"/>
          </a:p>
        </p:txBody>
      </p:sp>
    </p:spTree>
    <p:extLst>
      <p:ext uri="{BB962C8B-B14F-4D97-AF65-F5344CB8AC3E}">
        <p14:creationId xmlns:p14="http://schemas.microsoft.com/office/powerpoint/2010/main" val="944579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7D83-7746-4E5E-9A08-A773F30C7D5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C97BF86-7E95-4832-90F9-3D89931F32A9}"/>
              </a:ext>
            </a:extLst>
          </p:cNvPr>
          <p:cNvSpPr>
            <a:spLocks noGrp="1"/>
          </p:cNvSpPr>
          <p:nvPr>
            <p:ph idx="1"/>
          </p:nvPr>
        </p:nvSpPr>
        <p:spPr>
          <a:xfrm>
            <a:off x="0" y="1328694"/>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EFE18-EB5E-4B83-BB74-EB290C475D63}"/>
              </a:ext>
            </a:extLst>
          </p:cNvPr>
          <p:cNvSpPr>
            <a:spLocks noGrp="1"/>
          </p:cNvSpPr>
          <p:nvPr>
            <p:ph type="dt" sz="half" idx="10"/>
          </p:nvPr>
        </p:nvSpPr>
        <p:spPr/>
        <p:txBody>
          <a:bodyPr/>
          <a:lstStyle/>
          <a:p>
            <a:fld id="{FB2ED305-2AF7-41CA-9C23-E72CE3051551}" type="datetimeFigureOut">
              <a:rPr lang="en-US" smtClean="0"/>
              <a:t>11/18/2020</a:t>
            </a:fld>
            <a:endParaRPr lang="en-US"/>
          </a:p>
        </p:txBody>
      </p:sp>
      <p:sp>
        <p:nvSpPr>
          <p:cNvPr id="5" name="Footer Placeholder 4">
            <a:extLst>
              <a:ext uri="{FF2B5EF4-FFF2-40B4-BE49-F238E27FC236}">
                <a16:creationId xmlns:a16="http://schemas.microsoft.com/office/drawing/2014/main" id="{F0E248E4-05D4-4456-8D28-C685E62B1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F7CFD-CC8B-42DD-866E-86D13174A78B}"/>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442771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57E0-4347-4735-BE9E-36D5E969CC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952FE6-5F83-4EFE-BD28-21AEC4E3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FB4EF4-6DB4-420B-8541-52BFB26B25B9}"/>
              </a:ext>
            </a:extLst>
          </p:cNvPr>
          <p:cNvSpPr>
            <a:spLocks noGrp="1"/>
          </p:cNvSpPr>
          <p:nvPr>
            <p:ph type="dt" sz="half" idx="10"/>
          </p:nvPr>
        </p:nvSpPr>
        <p:spPr/>
        <p:txBody>
          <a:bodyPr/>
          <a:lstStyle/>
          <a:p>
            <a:fld id="{FB2ED305-2AF7-41CA-9C23-E72CE3051551}" type="datetimeFigureOut">
              <a:rPr lang="en-US" smtClean="0"/>
              <a:t>11/18/2020</a:t>
            </a:fld>
            <a:endParaRPr lang="en-US"/>
          </a:p>
        </p:txBody>
      </p:sp>
      <p:sp>
        <p:nvSpPr>
          <p:cNvPr id="5" name="Footer Placeholder 4">
            <a:extLst>
              <a:ext uri="{FF2B5EF4-FFF2-40B4-BE49-F238E27FC236}">
                <a16:creationId xmlns:a16="http://schemas.microsoft.com/office/drawing/2014/main" id="{14AA616B-BD47-4CC7-AD06-E7F0DAD86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29002-5413-42D0-A279-26D6B51AF5C7}"/>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308350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9847-B2CC-4A7B-9313-6AAD6C1052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727A41-6BC7-4F03-A5BD-604540468D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29BB4E-29E6-4175-869C-1C6C9189C0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D076DE-6A97-4A83-A190-A51492101FE0}"/>
              </a:ext>
            </a:extLst>
          </p:cNvPr>
          <p:cNvSpPr>
            <a:spLocks noGrp="1"/>
          </p:cNvSpPr>
          <p:nvPr>
            <p:ph type="dt" sz="half" idx="10"/>
          </p:nvPr>
        </p:nvSpPr>
        <p:spPr/>
        <p:txBody>
          <a:bodyPr/>
          <a:lstStyle/>
          <a:p>
            <a:fld id="{FB2ED305-2AF7-41CA-9C23-E72CE3051551}" type="datetimeFigureOut">
              <a:rPr lang="en-US" smtClean="0"/>
              <a:t>11/18/2020</a:t>
            </a:fld>
            <a:endParaRPr lang="en-US"/>
          </a:p>
        </p:txBody>
      </p:sp>
      <p:sp>
        <p:nvSpPr>
          <p:cNvPr id="6" name="Footer Placeholder 5">
            <a:extLst>
              <a:ext uri="{FF2B5EF4-FFF2-40B4-BE49-F238E27FC236}">
                <a16:creationId xmlns:a16="http://schemas.microsoft.com/office/drawing/2014/main" id="{4C925E22-CB06-499B-A18C-065DE93866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6E8443-D4C4-443A-BA46-09B8AA5A5DD2}"/>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2131945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756D3-D607-4A0B-BAE1-2670E79F19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56E8A2-21D4-44BC-9795-62DB7682A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7F9CC5-561E-4A9A-9587-E34F22509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07CC4F-CF2A-47B6-B071-C79997747D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113388-885F-4BEE-A6FB-34EC489F6F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142E37-EF44-4D3F-A518-3AC21DC1AFDD}"/>
              </a:ext>
            </a:extLst>
          </p:cNvPr>
          <p:cNvSpPr>
            <a:spLocks noGrp="1"/>
          </p:cNvSpPr>
          <p:nvPr>
            <p:ph type="dt" sz="half" idx="10"/>
          </p:nvPr>
        </p:nvSpPr>
        <p:spPr/>
        <p:txBody>
          <a:bodyPr/>
          <a:lstStyle/>
          <a:p>
            <a:fld id="{FB2ED305-2AF7-41CA-9C23-E72CE3051551}" type="datetimeFigureOut">
              <a:rPr lang="en-US" smtClean="0"/>
              <a:t>11/18/2020</a:t>
            </a:fld>
            <a:endParaRPr lang="en-US"/>
          </a:p>
        </p:txBody>
      </p:sp>
      <p:sp>
        <p:nvSpPr>
          <p:cNvPr id="8" name="Footer Placeholder 7">
            <a:extLst>
              <a:ext uri="{FF2B5EF4-FFF2-40B4-BE49-F238E27FC236}">
                <a16:creationId xmlns:a16="http://schemas.microsoft.com/office/drawing/2014/main" id="{C4384323-ECEB-4850-9041-AEF11A8DD5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F60207-F75B-4CAF-BE96-09D8557C13B5}"/>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141739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9F88-A543-4429-80D7-41EAFFED05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A7DEC3-43E6-4E55-8BF3-86954DFB8341}"/>
              </a:ext>
            </a:extLst>
          </p:cNvPr>
          <p:cNvSpPr>
            <a:spLocks noGrp="1"/>
          </p:cNvSpPr>
          <p:nvPr>
            <p:ph type="dt" sz="half" idx="10"/>
          </p:nvPr>
        </p:nvSpPr>
        <p:spPr/>
        <p:txBody>
          <a:bodyPr/>
          <a:lstStyle/>
          <a:p>
            <a:fld id="{FB2ED305-2AF7-41CA-9C23-E72CE3051551}" type="datetimeFigureOut">
              <a:rPr lang="en-US" smtClean="0"/>
              <a:t>11/18/2020</a:t>
            </a:fld>
            <a:endParaRPr lang="en-US"/>
          </a:p>
        </p:txBody>
      </p:sp>
      <p:sp>
        <p:nvSpPr>
          <p:cNvPr id="4" name="Footer Placeholder 3">
            <a:extLst>
              <a:ext uri="{FF2B5EF4-FFF2-40B4-BE49-F238E27FC236}">
                <a16:creationId xmlns:a16="http://schemas.microsoft.com/office/drawing/2014/main" id="{D3E2CF6A-B245-4852-952B-3D9892F455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C9C2E3-8F35-474F-8C7A-C84624567C10}"/>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4203144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B67B77-CF69-4D0F-8081-363F691E750D}"/>
              </a:ext>
            </a:extLst>
          </p:cNvPr>
          <p:cNvSpPr>
            <a:spLocks noGrp="1"/>
          </p:cNvSpPr>
          <p:nvPr>
            <p:ph type="dt" sz="half" idx="10"/>
          </p:nvPr>
        </p:nvSpPr>
        <p:spPr/>
        <p:txBody>
          <a:bodyPr/>
          <a:lstStyle/>
          <a:p>
            <a:fld id="{FB2ED305-2AF7-41CA-9C23-E72CE3051551}" type="datetimeFigureOut">
              <a:rPr lang="en-US" smtClean="0"/>
              <a:t>11/18/2020</a:t>
            </a:fld>
            <a:endParaRPr lang="en-US"/>
          </a:p>
        </p:txBody>
      </p:sp>
      <p:sp>
        <p:nvSpPr>
          <p:cNvPr id="3" name="Footer Placeholder 2">
            <a:extLst>
              <a:ext uri="{FF2B5EF4-FFF2-40B4-BE49-F238E27FC236}">
                <a16:creationId xmlns:a16="http://schemas.microsoft.com/office/drawing/2014/main" id="{9F2341B5-AB42-4A5E-B029-1A10F274E7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ABCEB1-D8DC-4743-BE0F-C0B67159E3BA}"/>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73510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A482-C7F2-48F1-BD90-7D39248838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886B80-20B6-4C31-96CD-8CC85F1969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A1A647-5E31-48D2-9498-CB244B0D1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601160-7F7A-44F3-B0CB-E48DF245C650}"/>
              </a:ext>
            </a:extLst>
          </p:cNvPr>
          <p:cNvSpPr>
            <a:spLocks noGrp="1"/>
          </p:cNvSpPr>
          <p:nvPr>
            <p:ph type="dt" sz="half" idx="10"/>
          </p:nvPr>
        </p:nvSpPr>
        <p:spPr/>
        <p:txBody>
          <a:bodyPr/>
          <a:lstStyle/>
          <a:p>
            <a:fld id="{FB2ED305-2AF7-41CA-9C23-E72CE3051551}" type="datetimeFigureOut">
              <a:rPr lang="en-US" smtClean="0"/>
              <a:t>11/18/2020</a:t>
            </a:fld>
            <a:endParaRPr lang="en-US"/>
          </a:p>
        </p:txBody>
      </p:sp>
      <p:sp>
        <p:nvSpPr>
          <p:cNvPr id="6" name="Footer Placeholder 5">
            <a:extLst>
              <a:ext uri="{FF2B5EF4-FFF2-40B4-BE49-F238E27FC236}">
                <a16:creationId xmlns:a16="http://schemas.microsoft.com/office/drawing/2014/main" id="{8DA3E6F6-C1C6-421D-B975-5F66B5AF74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D55D96-91C6-421D-951E-632C2506F1C0}"/>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1406626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85DC7-D423-4643-8169-230E048FD8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A7DB5D-B725-46D9-8215-3C8F0C9B92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C58C73-C4A6-40EE-B28F-283C494BF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7893B4-FAE6-4939-87D2-03E503481065}"/>
              </a:ext>
            </a:extLst>
          </p:cNvPr>
          <p:cNvSpPr>
            <a:spLocks noGrp="1"/>
          </p:cNvSpPr>
          <p:nvPr>
            <p:ph type="dt" sz="half" idx="10"/>
          </p:nvPr>
        </p:nvSpPr>
        <p:spPr/>
        <p:txBody>
          <a:bodyPr/>
          <a:lstStyle/>
          <a:p>
            <a:fld id="{FB2ED305-2AF7-41CA-9C23-E72CE3051551}" type="datetimeFigureOut">
              <a:rPr lang="en-US" smtClean="0"/>
              <a:t>11/18/2020</a:t>
            </a:fld>
            <a:endParaRPr lang="en-US"/>
          </a:p>
        </p:txBody>
      </p:sp>
      <p:sp>
        <p:nvSpPr>
          <p:cNvPr id="6" name="Footer Placeholder 5">
            <a:extLst>
              <a:ext uri="{FF2B5EF4-FFF2-40B4-BE49-F238E27FC236}">
                <a16:creationId xmlns:a16="http://schemas.microsoft.com/office/drawing/2014/main" id="{D32BC7A2-940C-4A14-A2D2-3AA7B30425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6F8EB1-1BF9-46C8-A4CB-2B7DC6A73DE5}"/>
              </a:ext>
            </a:extLst>
          </p:cNvPr>
          <p:cNvSpPr>
            <a:spLocks noGrp="1"/>
          </p:cNvSpPr>
          <p:nvPr>
            <p:ph type="sldNum" sz="quarter" idx="12"/>
          </p:nvPr>
        </p:nvSpPr>
        <p:spPr/>
        <p:txBody>
          <a:bodyPr/>
          <a:lstStyle/>
          <a:p>
            <a:fld id="{534F993B-0E5B-46CF-977E-E2024CAFFCB4}" type="slidenum">
              <a:rPr lang="en-US" smtClean="0"/>
              <a:t>‹#›</a:t>
            </a:fld>
            <a:endParaRPr lang="en-US"/>
          </a:p>
        </p:txBody>
      </p:sp>
    </p:spTree>
    <p:extLst>
      <p:ext uri="{BB962C8B-B14F-4D97-AF65-F5344CB8AC3E}">
        <p14:creationId xmlns:p14="http://schemas.microsoft.com/office/powerpoint/2010/main" val="2639906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3B7E93-1502-4E1A-8A61-04B8586230C8}"/>
              </a:ext>
            </a:extLst>
          </p:cNvPr>
          <p:cNvSpPr>
            <a:spLocks noGrp="1"/>
          </p:cNvSpPr>
          <p:nvPr>
            <p:ph type="title"/>
          </p:nvPr>
        </p:nvSpPr>
        <p:spPr>
          <a:xfrm>
            <a:off x="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639F7D-2D05-4648-8A0D-800B2C0A0C10}"/>
              </a:ext>
            </a:extLst>
          </p:cNvPr>
          <p:cNvSpPr>
            <a:spLocks noGrp="1"/>
          </p:cNvSpPr>
          <p:nvPr>
            <p:ph type="body" idx="1"/>
          </p:nvPr>
        </p:nvSpPr>
        <p:spPr>
          <a:xfrm>
            <a:off x="0" y="1325563"/>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0D81C-C0FF-4AEE-AA0D-D9F98BD3C0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ED305-2AF7-41CA-9C23-E72CE3051551}" type="datetimeFigureOut">
              <a:rPr lang="en-US" smtClean="0"/>
              <a:t>11/18/2020</a:t>
            </a:fld>
            <a:endParaRPr lang="en-US"/>
          </a:p>
        </p:txBody>
      </p:sp>
      <p:sp>
        <p:nvSpPr>
          <p:cNvPr id="5" name="Footer Placeholder 4">
            <a:extLst>
              <a:ext uri="{FF2B5EF4-FFF2-40B4-BE49-F238E27FC236}">
                <a16:creationId xmlns:a16="http://schemas.microsoft.com/office/drawing/2014/main" id="{30F8543F-8556-4804-8BA2-488F594642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8FB675-8A52-4125-B90F-6D4F4C1C6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F993B-0E5B-46CF-977E-E2024CAFFCB4}" type="slidenum">
              <a:rPr lang="en-US" smtClean="0"/>
              <a:t>‹#›</a:t>
            </a:fld>
            <a:endParaRPr lang="en-US"/>
          </a:p>
        </p:txBody>
      </p:sp>
    </p:spTree>
    <p:extLst>
      <p:ext uri="{BB962C8B-B14F-4D97-AF65-F5344CB8AC3E}">
        <p14:creationId xmlns:p14="http://schemas.microsoft.com/office/powerpoint/2010/main" val="3473742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6.wdp"/><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A421-A53B-4E46-A1B0-BF36718BC588}"/>
              </a:ext>
            </a:extLst>
          </p:cNvPr>
          <p:cNvSpPr>
            <a:spLocks noGrp="1"/>
          </p:cNvSpPr>
          <p:nvPr>
            <p:ph type="title"/>
          </p:nvPr>
        </p:nvSpPr>
        <p:spPr/>
        <p:txBody>
          <a:bodyPr/>
          <a:lstStyle/>
          <a:p>
            <a:r>
              <a:rPr lang="en-US" i="1" dirty="0"/>
              <a:t>Agrobacterium</a:t>
            </a:r>
            <a:r>
              <a:rPr lang="en-US" dirty="0"/>
              <a:t> slides</a:t>
            </a:r>
          </a:p>
        </p:txBody>
      </p:sp>
      <p:sp>
        <p:nvSpPr>
          <p:cNvPr id="3" name="Content Placeholder 2">
            <a:extLst>
              <a:ext uri="{FF2B5EF4-FFF2-40B4-BE49-F238E27FC236}">
                <a16:creationId xmlns:a16="http://schemas.microsoft.com/office/drawing/2014/main" id="{67F140E0-A9CB-4096-8D5D-410643E17AF2}"/>
              </a:ext>
            </a:extLst>
          </p:cNvPr>
          <p:cNvSpPr>
            <a:spLocks noGrp="1"/>
          </p:cNvSpPr>
          <p:nvPr>
            <p:ph idx="1"/>
          </p:nvPr>
        </p:nvSpPr>
        <p:spPr/>
        <p:txBody>
          <a:bodyPr>
            <a:normAutofit fontScale="55000" lnSpcReduction="20000"/>
          </a:bodyPr>
          <a:lstStyle/>
          <a:p>
            <a:r>
              <a:rPr lang="en-US" dirty="0"/>
              <a:t>Feel free to use any of my slides/pictures. Some material (6b, biovar, and tables are from other papers, would recommend finding proper source if you use)</a:t>
            </a:r>
          </a:p>
          <a:p>
            <a:endParaRPr lang="en-US" dirty="0"/>
          </a:p>
          <a:p>
            <a:r>
              <a:rPr lang="en-US" dirty="0"/>
              <a:t> Throw a reference to me if you use anything, Timothy M Chappell, University of Georgia. </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There is a </a:t>
            </a:r>
            <a:r>
              <a:rPr lang="en-US" dirty="0" err="1">
                <a:sym typeface="Wingdings" panose="05000000000000000000" pitchFamily="2" charset="2"/>
              </a:rPr>
              <a:t>geneious</a:t>
            </a:r>
            <a:r>
              <a:rPr lang="en-US" dirty="0">
                <a:sym typeface="Wingdings" panose="05000000000000000000" pitchFamily="2" charset="2"/>
              </a:rPr>
              <a:t> ‘</a:t>
            </a:r>
            <a:r>
              <a:rPr lang="en-US" dirty="0" err="1">
                <a:sym typeface="Wingdings" panose="05000000000000000000" pitchFamily="2" charset="2"/>
              </a:rPr>
              <a:t>Ti</a:t>
            </a:r>
            <a:r>
              <a:rPr lang="en-US" dirty="0">
                <a:sym typeface="Wingdings" panose="05000000000000000000" pitchFamily="2" charset="2"/>
              </a:rPr>
              <a:t> plasmid’ map just roughly done with 1000 bp. I was tired of the generic </a:t>
            </a:r>
            <a:r>
              <a:rPr lang="en-US" dirty="0" err="1">
                <a:sym typeface="Wingdings" panose="05000000000000000000" pitchFamily="2" charset="2"/>
              </a:rPr>
              <a:t>Ti</a:t>
            </a:r>
            <a:r>
              <a:rPr lang="en-US" dirty="0">
                <a:sym typeface="Wingdings" panose="05000000000000000000" pitchFamily="2" charset="2"/>
              </a:rPr>
              <a:t> plasmid most people use, and doesn’t allow the option of changing specifics within operons, multiple borders, etc. Upload into your </a:t>
            </a:r>
            <a:r>
              <a:rPr lang="en-US" dirty="0" err="1">
                <a:sym typeface="Wingdings" panose="05000000000000000000" pitchFamily="2" charset="2"/>
              </a:rPr>
              <a:t>geneious</a:t>
            </a:r>
            <a:r>
              <a:rPr lang="en-US" dirty="0">
                <a:sym typeface="Wingdings" panose="05000000000000000000" pitchFamily="2" charset="2"/>
              </a:rPr>
              <a:t> program, change anything you want, export image as a static PDF, or as EMF if you want to use </a:t>
            </a:r>
            <a:r>
              <a:rPr lang="en-US" dirty="0" err="1">
                <a:sym typeface="Wingdings" panose="05000000000000000000" pitchFamily="2" charset="2"/>
              </a:rPr>
              <a:t>powerpoint</a:t>
            </a:r>
            <a:r>
              <a:rPr lang="en-US" dirty="0">
                <a:sym typeface="Wingdings" panose="05000000000000000000" pitchFamily="2" charset="2"/>
              </a:rPr>
              <a:t> objects (will test your patience).</a:t>
            </a:r>
          </a:p>
          <a:p>
            <a:endParaRPr lang="en-US" dirty="0">
              <a:sym typeface="Wingdings" panose="05000000000000000000" pitchFamily="2" charset="2"/>
            </a:endParaRPr>
          </a:p>
          <a:p>
            <a:r>
              <a:rPr lang="en-US" dirty="0">
                <a:sym typeface="Wingdings" panose="05000000000000000000" pitchFamily="2" charset="2"/>
              </a:rPr>
              <a:t>Any galling pictures are from me and were done on different soybean genotypes with A281.</a:t>
            </a:r>
          </a:p>
          <a:p>
            <a:endParaRPr lang="en-US" dirty="0">
              <a:sym typeface="Wingdings" panose="05000000000000000000" pitchFamily="2" charset="2"/>
            </a:endParaRPr>
          </a:p>
          <a:p>
            <a:r>
              <a:rPr lang="en-US" dirty="0">
                <a:sym typeface="Wingdings" panose="05000000000000000000" pitchFamily="2" charset="2"/>
              </a:rPr>
              <a:t>Homologous recombination is shown with EF-Tu (</a:t>
            </a:r>
            <a:r>
              <a:rPr lang="en-US" dirty="0" err="1">
                <a:sym typeface="Wingdings" panose="05000000000000000000" pitchFamily="2" charset="2"/>
              </a:rPr>
              <a:t>tufA</a:t>
            </a:r>
            <a:r>
              <a:rPr lang="en-US" dirty="0">
                <a:sym typeface="Wingdings" panose="05000000000000000000" pitchFamily="2" charset="2"/>
              </a:rPr>
              <a:t>/</a:t>
            </a:r>
            <a:r>
              <a:rPr lang="en-US" dirty="0" err="1">
                <a:sym typeface="Wingdings" panose="05000000000000000000" pitchFamily="2" charset="2"/>
              </a:rPr>
              <a:t>tufB</a:t>
            </a:r>
            <a:r>
              <a:rPr lang="en-US" dirty="0">
                <a:sym typeface="Wingdings" panose="05000000000000000000" pitchFamily="2" charset="2"/>
              </a:rPr>
              <a:t>) in </a:t>
            </a:r>
            <a:r>
              <a:rPr lang="en-US" i="1" dirty="0">
                <a:sym typeface="Wingdings" panose="05000000000000000000" pitchFamily="2" charset="2"/>
              </a:rPr>
              <a:t>Agrobacterium </a:t>
            </a:r>
            <a:r>
              <a:rPr lang="en-US" dirty="0">
                <a:sym typeface="Wingdings" panose="05000000000000000000" pitchFamily="2" charset="2"/>
              </a:rPr>
              <a:t>C58 (has 2 identical copies), but feel free to change and replace. All </a:t>
            </a:r>
            <a:r>
              <a:rPr lang="en-US" dirty="0" err="1">
                <a:sym typeface="Wingdings" panose="05000000000000000000" pitchFamily="2" charset="2"/>
              </a:rPr>
              <a:t>homogolous</a:t>
            </a:r>
            <a:r>
              <a:rPr lang="en-US" dirty="0">
                <a:sym typeface="Wingdings" panose="05000000000000000000" pitchFamily="2" charset="2"/>
              </a:rPr>
              <a:t> recombination work I have done/shown is based on </a:t>
            </a:r>
            <a:r>
              <a:rPr lang="en-US" b="1" dirty="0">
                <a:sym typeface="Wingdings" panose="05000000000000000000" pitchFamily="2" charset="2"/>
              </a:rPr>
              <a:t>Brian </a:t>
            </a:r>
            <a:r>
              <a:rPr lang="en-US" b="1" dirty="0" err="1">
                <a:sym typeface="Wingdings" panose="05000000000000000000" pitchFamily="2" charset="2"/>
              </a:rPr>
              <a:t>Kvitko</a:t>
            </a:r>
            <a:r>
              <a:rPr lang="en-US" dirty="0" err="1">
                <a:sym typeface="Wingdings" panose="05000000000000000000" pitchFamily="2" charset="2"/>
              </a:rPr>
              <a:t>’s</a:t>
            </a:r>
            <a:r>
              <a:rPr lang="en-US" dirty="0">
                <a:sym typeface="Wingdings" panose="05000000000000000000" pitchFamily="2" charset="2"/>
              </a:rPr>
              <a:t> (University of Georgia) work.</a:t>
            </a:r>
          </a:p>
          <a:p>
            <a:endParaRPr lang="en-US" dirty="0">
              <a:sym typeface="Wingdings" panose="05000000000000000000" pitchFamily="2" charset="2"/>
            </a:endParaRPr>
          </a:p>
          <a:p>
            <a:r>
              <a:rPr lang="en-US" dirty="0">
                <a:sym typeface="Wingdings" panose="05000000000000000000" pitchFamily="2" charset="2"/>
              </a:rPr>
              <a:t>Sorry if there are any errors </a:t>
            </a:r>
          </a:p>
        </p:txBody>
      </p:sp>
    </p:spTree>
    <p:extLst>
      <p:ext uri="{BB962C8B-B14F-4D97-AF65-F5344CB8AC3E}">
        <p14:creationId xmlns:p14="http://schemas.microsoft.com/office/powerpoint/2010/main" val="374689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2"/>
            <a:ext cx="10515600" cy="1325563"/>
          </a:xfrm>
        </p:spPr>
        <p:txBody>
          <a:bodyPr/>
          <a:lstStyle/>
          <a:p>
            <a:r>
              <a:rPr lang="en-US" dirty="0"/>
              <a:t>The </a:t>
            </a:r>
            <a:r>
              <a:rPr lang="en-US" i="1" dirty="0"/>
              <a:t>vir (virulence)</a:t>
            </a:r>
            <a:r>
              <a:rPr lang="en-US" dirty="0"/>
              <a:t> </a:t>
            </a:r>
            <a:r>
              <a:rPr lang="en-US" dirty="0" err="1"/>
              <a:t>regulon</a:t>
            </a:r>
            <a:endParaRPr lang="en-US" dirty="0"/>
          </a:p>
        </p:txBody>
      </p:sp>
      <p:sp>
        <p:nvSpPr>
          <p:cNvPr id="3" name="Content Placeholder 2"/>
          <p:cNvSpPr>
            <a:spLocks noGrp="1"/>
          </p:cNvSpPr>
          <p:nvPr>
            <p:ph idx="1"/>
          </p:nvPr>
        </p:nvSpPr>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p:txBody>
      </p:sp>
      <p:grpSp>
        <p:nvGrpSpPr>
          <p:cNvPr id="4" name="Group 3"/>
          <p:cNvGrpSpPr/>
          <p:nvPr/>
        </p:nvGrpSpPr>
        <p:grpSpPr>
          <a:xfrm>
            <a:off x="2264131" y="4458084"/>
            <a:ext cx="8219992" cy="1776068"/>
            <a:chOff x="-1417214" y="1812627"/>
            <a:chExt cx="11929556" cy="2073578"/>
          </a:xfrm>
        </p:grpSpPr>
        <p:sp>
          <p:nvSpPr>
            <p:cNvPr id="14" name="Rectangle 13"/>
            <p:cNvSpPr/>
            <p:nvPr/>
          </p:nvSpPr>
          <p:spPr>
            <a:xfrm>
              <a:off x="1970160" y="2422427"/>
              <a:ext cx="1124680" cy="855180"/>
            </a:xfrm>
            <a:prstGeom prst="rect">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46544" y="2422425"/>
              <a:ext cx="1124680" cy="855179"/>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292870" y="2422475"/>
              <a:ext cx="397027" cy="855131"/>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745271" y="2422467"/>
              <a:ext cx="1124680" cy="855179"/>
            </a:xfrm>
            <a:prstGeom prst="rect">
              <a:avLst/>
            </a:prstGeom>
            <a:solidFill>
              <a:schemeClr val="tx1">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213567" y="2421328"/>
              <a:ext cx="466479" cy="856277"/>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17214" y="2422467"/>
              <a:ext cx="455759" cy="855179"/>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485986" y="2421228"/>
              <a:ext cx="723852" cy="856377"/>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69916" y="2422467"/>
              <a:ext cx="1124680" cy="855179"/>
            </a:xfrm>
            <a:prstGeom prst="rect">
              <a:avLst/>
            </a:prstGeom>
            <a:solidFill>
              <a:schemeClr val="accent4">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174" y="2422469"/>
              <a:ext cx="414930" cy="855178"/>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2482" y="2422476"/>
              <a:ext cx="1124680" cy="855132"/>
            </a:xfrm>
            <a:prstGeom prst="rect">
              <a:avLst/>
            </a:prstGeom>
            <a:solidFill>
              <a:srgbClr val="7030A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651695" y="2422429"/>
              <a:ext cx="278736" cy="855178"/>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872870" y="2422467"/>
              <a:ext cx="1124680" cy="855179"/>
            </a:xfrm>
            <a:prstGeom prst="rect">
              <a:avLst/>
            </a:prstGeom>
            <a:solidFill>
              <a:schemeClr val="accent4">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955449" y="2422425"/>
              <a:ext cx="496679" cy="855179"/>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468292" y="2421229"/>
              <a:ext cx="726228" cy="856376"/>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194945" y="2422469"/>
              <a:ext cx="352223" cy="855178"/>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9547167" y="1812627"/>
              <a:ext cx="965175" cy="2073578"/>
            </a:xfrm>
            <a:prstGeom prst="rightArrow">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072154" y="1943098"/>
              <a:ext cx="10568675" cy="580451"/>
              <a:chOff x="-282" y="2018589"/>
              <a:chExt cx="11063057" cy="481002"/>
            </a:xfrm>
          </p:grpSpPr>
          <p:sp>
            <p:nvSpPr>
              <p:cNvPr id="31" name="TextBox 30"/>
              <p:cNvSpPr txBox="1"/>
              <p:nvPr/>
            </p:nvSpPr>
            <p:spPr>
              <a:xfrm>
                <a:off x="-282" y="2018589"/>
                <a:ext cx="1177290" cy="461665"/>
              </a:xfrm>
              <a:prstGeom prst="rect">
                <a:avLst/>
              </a:prstGeom>
              <a:noFill/>
            </p:spPr>
            <p:txBody>
              <a:bodyPr wrap="square" rtlCol="0">
                <a:spAutoFit/>
              </a:bodyPr>
              <a:lstStyle/>
              <a:p>
                <a:r>
                  <a:rPr lang="en-US" sz="2400" i="1" dirty="0"/>
                  <a:t>vir </a:t>
                </a:r>
                <a:r>
                  <a:rPr lang="en-US" sz="2400" dirty="0"/>
                  <a:t>H</a:t>
                </a:r>
                <a:endParaRPr lang="en-US" sz="2400" i="1" dirty="0"/>
              </a:p>
            </p:txBody>
          </p:sp>
          <p:sp>
            <p:nvSpPr>
              <p:cNvPr id="32" name="TextBox 31"/>
              <p:cNvSpPr txBox="1"/>
              <p:nvPr/>
            </p:nvSpPr>
            <p:spPr>
              <a:xfrm>
                <a:off x="1706926" y="2029000"/>
                <a:ext cx="1177290" cy="461665"/>
              </a:xfrm>
              <a:prstGeom prst="rect">
                <a:avLst/>
              </a:prstGeom>
              <a:noFill/>
            </p:spPr>
            <p:txBody>
              <a:bodyPr wrap="square" rtlCol="0">
                <a:spAutoFit/>
              </a:bodyPr>
              <a:lstStyle/>
              <a:p>
                <a:r>
                  <a:rPr lang="en-US" sz="2400" i="1" dirty="0"/>
                  <a:t>vir </a:t>
                </a:r>
                <a:r>
                  <a:rPr lang="en-US" sz="2400" dirty="0"/>
                  <a:t>A</a:t>
                </a:r>
                <a:endParaRPr lang="en-US" sz="2400" i="1" dirty="0"/>
              </a:p>
            </p:txBody>
          </p:sp>
          <p:sp>
            <p:nvSpPr>
              <p:cNvPr id="33" name="TextBox 32"/>
              <p:cNvSpPr txBox="1"/>
              <p:nvPr/>
            </p:nvSpPr>
            <p:spPr>
              <a:xfrm>
                <a:off x="3135328" y="2029490"/>
                <a:ext cx="1177290" cy="461665"/>
              </a:xfrm>
              <a:prstGeom prst="rect">
                <a:avLst/>
              </a:prstGeom>
              <a:noFill/>
            </p:spPr>
            <p:txBody>
              <a:bodyPr wrap="square" rtlCol="0">
                <a:spAutoFit/>
              </a:bodyPr>
              <a:lstStyle/>
              <a:p>
                <a:r>
                  <a:rPr lang="en-US" sz="2400" i="1" dirty="0"/>
                  <a:t>vir </a:t>
                </a:r>
                <a:r>
                  <a:rPr lang="en-US" sz="2400" dirty="0"/>
                  <a:t>B</a:t>
                </a:r>
                <a:endParaRPr lang="en-US" sz="2400" i="1" dirty="0"/>
              </a:p>
            </p:txBody>
          </p:sp>
          <p:sp>
            <p:nvSpPr>
              <p:cNvPr id="34" name="TextBox 33"/>
              <p:cNvSpPr txBox="1"/>
              <p:nvPr/>
            </p:nvSpPr>
            <p:spPr>
              <a:xfrm>
                <a:off x="6070291" y="2037926"/>
                <a:ext cx="1177290" cy="461665"/>
              </a:xfrm>
              <a:prstGeom prst="rect">
                <a:avLst/>
              </a:prstGeom>
              <a:noFill/>
            </p:spPr>
            <p:txBody>
              <a:bodyPr wrap="square" rtlCol="0">
                <a:spAutoFit/>
              </a:bodyPr>
              <a:lstStyle/>
              <a:p>
                <a:r>
                  <a:rPr lang="en-US" sz="2400" i="1" dirty="0"/>
                  <a:t>vir</a:t>
                </a:r>
                <a:r>
                  <a:rPr lang="en-US" sz="2400" dirty="0"/>
                  <a:t> C</a:t>
                </a:r>
                <a:endParaRPr lang="en-US" sz="2400" i="1" dirty="0"/>
              </a:p>
            </p:txBody>
          </p:sp>
          <p:sp>
            <p:nvSpPr>
              <p:cNvPr id="35" name="TextBox 34"/>
              <p:cNvSpPr txBox="1"/>
              <p:nvPr/>
            </p:nvSpPr>
            <p:spPr>
              <a:xfrm>
                <a:off x="7340688" y="2037925"/>
                <a:ext cx="1177290" cy="461665"/>
              </a:xfrm>
              <a:prstGeom prst="rect">
                <a:avLst/>
              </a:prstGeom>
              <a:noFill/>
            </p:spPr>
            <p:txBody>
              <a:bodyPr wrap="square" rtlCol="0">
                <a:spAutoFit/>
              </a:bodyPr>
              <a:lstStyle/>
              <a:p>
                <a:r>
                  <a:rPr lang="en-US" sz="2400" i="1" dirty="0"/>
                  <a:t>vir </a:t>
                </a:r>
                <a:r>
                  <a:rPr lang="en-US" sz="2400" dirty="0"/>
                  <a:t>D</a:t>
                </a:r>
                <a:endParaRPr lang="en-US" sz="2400" i="1" dirty="0"/>
              </a:p>
            </p:txBody>
          </p:sp>
          <p:sp>
            <p:nvSpPr>
              <p:cNvPr id="36" name="TextBox 35"/>
              <p:cNvSpPr txBox="1"/>
              <p:nvPr/>
            </p:nvSpPr>
            <p:spPr>
              <a:xfrm>
                <a:off x="8703246" y="2028999"/>
                <a:ext cx="1177290" cy="461665"/>
              </a:xfrm>
              <a:prstGeom prst="rect">
                <a:avLst/>
              </a:prstGeom>
              <a:noFill/>
            </p:spPr>
            <p:txBody>
              <a:bodyPr wrap="square" rtlCol="0">
                <a:spAutoFit/>
              </a:bodyPr>
              <a:lstStyle/>
              <a:p>
                <a:r>
                  <a:rPr lang="en-US" sz="2400" i="1" dirty="0"/>
                  <a:t>vir </a:t>
                </a:r>
                <a:r>
                  <a:rPr lang="en-US" sz="2400" dirty="0"/>
                  <a:t>E</a:t>
                </a:r>
                <a:endParaRPr lang="en-US" sz="2400" i="1" dirty="0"/>
              </a:p>
            </p:txBody>
          </p:sp>
          <p:sp>
            <p:nvSpPr>
              <p:cNvPr id="37" name="TextBox 36"/>
              <p:cNvSpPr txBox="1"/>
              <p:nvPr/>
            </p:nvSpPr>
            <p:spPr>
              <a:xfrm>
                <a:off x="9885485" y="2028999"/>
                <a:ext cx="1177290" cy="461665"/>
              </a:xfrm>
              <a:prstGeom prst="rect">
                <a:avLst/>
              </a:prstGeom>
              <a:noFill/>
            </p:spPr>
            <p:txBody>
              <a:bodyPr wrap="square" rtlCol="0">
                <a:spAutoFit/>
              </a:bodyPr>
              <a:lstStyle/>
              <a:p>
                <a:r>
                  <a:rPr lang="en-US" sz="2400" i="1" dirty="0"/>
                  <a:t>vir </a:t>
                </a:r>
                <a:r>
                  <a:rPr lang="en-US" sz="2400" dirty="0"/>
                  <a:t>F</a:t>
                </a:r>
                <a:endParaRPr lang="en-US" sz="2400" i="1" dirty="0"/>
              </a:p>
            </p:txBody>
          </p:sp>
          <p:sp>
            <p:nvSpPr>
              <p:cNvPr id="38" name="TextBox 37"/>
              <p:cNvSpPr txBox="1"/>
              <p:nvPr/>
            </p:nvSpPr>
            <p:spPr>
              <a:xfrm>
                <a:off x="4413804" y="2018589"/>
                <a:ext cx="1177290" cy="461665"/>
              </a:xfrm>
              <a:prstGeom prst="rect">
                <a:avLst/>
              </a:prstGeom>
              <a:noFill/>
            </p:spPr>
            <p:txBody>
              <a:bodyPr wrap="square" rtlCol="0">
                <a:spAutoFit/>
              </a:bodyPr>
              <a:lstStyle/>
              <a:p>
                <a:r>
                  <a:rPr lang="en-US" sz="2400" i="1" dirty="0"/>
                  <a:t>vir </a:t>
                </a:r>
                <a:r>
                  <a:rPr lang="en-US" sz="2400" dirty="0"/>
                  <a:t>G</a:t>
                </a:r>
                <a:endParaRPr lang="en-US" sz="2400" i="1" dirty="0"/>
              </a:p>
            </p:txBody>
          </p:sp>
        </p:grpSp>
      </p:grpSp>
      <p:pic>
        <p:nvPicPr>
          <p:cNvPr id="43" name="Picture 42"/>
          <p:cNvPicPr>
            <a:picLocks noChangeAspect="1"/>
          </p:cNvPicPr>
          <p:nvPr/>
        </p:nvPicPr>
        <p:blipFill>
          <a:blip r:embed="rId3">
            <a:extLst>
              <a:ext uri="{BEBA8EAE-BF5A-486C-A8C5-ECC9F3942E4B}">
                <a14:imgProps xmlns:a14="http://schemas.microsoft.com/office/drawing/2010/main">
                  <a14:imgLayer r:embed="rId4">
                    <a14:imgEffect>
                      <a14:backgroundRemoval t="370" b="90000" l="9927" r="100000"/>
                    </a14:imgEffect>
                  </a14:imgLayer>
                </a14:imgProps>
              </a:ext>
              <a:ext uri="{28A0092B-C50C-407E-A947-70E740481C1C}">
                <a14:useLocalDpi xmlns:a14="http://schemas.microsoft.com/office/drawing/2010/main" val="0"/>
              </a:ext>
            </a:extLst>
          </a:blip>
          <a:stretch>
            <a:fillRect/>
          </a:stretch>
        </p:blipFill>
        <p:spPr>
          <a:xfrm>
            <a:off x="4478220" y="2105136"/>
            <a:ext cx="4839226" cy="3163659"/>
          </a:xfrm>
          <a:prstGeom prst="rect">
            <a:avLst/>
          </a:prstGeom>
        </p:spPr>
      </p:pic>
      <p:sp>
        <p:nvSpPr>
          <p:cNvPr id="5" name="TextBox 4"/>
          <p:cNvSpPr txBox="1"/>
          <p:nvPr/>
        </p:nvSpPr>
        <p:spPr>
          <a:xfrm>
            <a:off x="3802558" y="2896503"/>
            <a:ext cx="3482753" cy="584775"/>
          </a:xfrm>
          <a:prstGeom prst="rect">
            <a:avLst/>
          </a:prstGeom>
          <a:noFill/>
        </p:spPr>
        <p:txBody>
          <a:bodyPr wrap="square" rtlCol="0">
            <a:spAutoFit/>
          </a:bodyPr>
          <a:lstStyle/>
          <a:p>
            <a:r>
              <a:rPr lang="en-US" sz="3200" i="1" dirty="0"/>
              <a:t>virulence </a:t>
            </a:r>
            <a:r>
              <a:rPr lang="en-US" sz="3200" dirty="0"/>
              <a:t>region</a:t>
            </a:r>
            <a:endParaRPr lang="en-US" sz="3200" i="1" dirty="0"/>
          </a:p>
        </p:txBody>
      </p:sp>
    </p:spTree>
    <p:extLst>
      <p:ext uri="{BB962C8B-B14F-4D97-AF65-F5344CB8AC3E}">
        <p14:creationId xmlns:p14="http://schemas.microsoft.com/office/powerpoint/2010/main" val="3425449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B84D-B60C-4D7F-A5B3-BD07A3D96640}"/>
              </a:ext>
            </a:extLst>
          </p:cNvPr>
          <p:cNvSpPr>
            <a:spLocks noGrp="1"/>
          </p:cNvSpPr>
          <p:nvPr>
            <p:ph type="title"/>
          </p:nvPr>
        </p:nvSpPr>
        <p:spPr>
          <a:xfrm>
            <a:off x="6751" y="-12435"/>
            <a:ext cx="7886700" cy="1325563"/>
          </a:xfrm>
        </p:spPr>
        <p:txBody>
          <a:bodyPr/>
          <a:lstStyle/>
          <a:p>
            <a:r>
              <a:rPr lang="en-US" i="1" dirty="0" err="1"/>
              <a:t>vir</a:t>
            </a:r>
            <a:r>
              <a:rPr lang="en-US" i="1" dirty="0"/>
              <a:t> </a:t>
            </a:r>
            <a:r>
              <a:rPr lang="en-US" dirty="0"/>
              <a:t>activation</a:t>
            </a:r>
            <a:endParaRPr lang="en-US" i="1" dirty="0"/>
          </a:p>
        </p:txBody>
      </p:sp>
      <p:sp>
        <p:nvSpPr>
          <p:cNvPr id="5" name="Rectangle 4">
            <a:extLst>
              <a:ext uri="{FF2B5EF4-FFF2-40B4-BE49-F238E27FC236}">
                <a16:creationId xmlns:a16="http://schemas.microsoft.com/office/drawing/2014/main" id="{E7117B79-2B78-4B67-AD27-6B0591C9BBEB}"/>
              </a:ext>
            </a:extLst>
          </p:cNvPr>
          <p:cNvSpPr/>
          <p:nvPr/>
        </p:nvSpPr>
        <p:spPr>
          <a:xfrm>
            <a:off x="4320055" y="1978818"/>
            <a:ext cx="774954" cy="732482"/>
          </a:xfrm>
          <a:prstGeom prst="rect">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94FCDD-4F30-4168-B9A0-0DA21E694423}"/>
              </a:ext>
            </a:extLst>
          </p:cNvPr>
          <p:cNvSpPr/>
          <p:nvPr/>
        </p:nvSpPr>
        <p:spPr>
          <a:xfrm>
            <a:off x="5130635" y="1978817"/>
            <a:ext cx="774954" cy="732481"/>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3DD90B-16C1-4870-8432-54DAE1E52151}"/>
              </a:ext>
            </a:extLst>
          </p:cNvPr>
          <p:cNvSpPr/>
          <p:nvPr/>
        </p:nvSpPr>
        <p:spPr>
          <a:xfrm>
            <a:off x="5920506" y="1978859"/>
            <a:ext cx="273569" cy="73244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288A1C-9D36-47CE-B772-26D562CDFD5D}"/>
              </a:ext>
            </a:extLst>
          </p:cNvPr>
          <p:cNvSpPr/>
          <p:nvPr/>
        </p:nvSpPr>
        <p:spPr>
          <a:xfrm>
            <a:off x="6232229" y="1978853"/>
            <a:ext cx="774954" cy="732481"/>
          </a:xfrm>
          <a:prstGeom prst="rect">
            <a:avLst/>
          </a:prstGeom>
          <a:solidFill>
            <a:schemeClr val="tx1">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9D56630-A36E-4246-BAEC-24E28B6DD0BB}"/>
              </a:ext>
            </a:extLst>
          </p:cNvPr>
          <p:cNvSpPr/>
          <p:nvPr/>
        </p:nvSpPr>
        <p:spPr>
          <a:xfrm>
            <a:off x="8622039" y="1977878"/>
            <a:ext cx="321425" cy="733421"/>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B4C006-6D7D-4DA5-A216-2F31C66FF80B}"/>
              </a:ext>
            </a:extLst>
          </p:cNvPr>
          <p:cNvSpPr/>
          <p:nvPr/>
        </p:nvSpPr>
        <p:spPr>
          <a:xfrm>
            <a:off x="1986004" y="1978853"/>
            <a:ext cx="314038" cy="732481"/>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7E0A47-6A39-42B6-BC3C-54836D274369}"/>
              </a:ext>
            </a:extLst>
          </p:cNvPr>
          <p:cNvSpPr/>
          <p:nvPr/>
        </p:nvSpPr>
        <p:spPr>
          <a:xfrm>
            <a:off x="8120703" y="1977792"/>
            <a:ext cx="498766" cy="733507"/>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F78690-9354-49EF-B9E6-82464E2FC656}"/>
              </a:ext>
            </a:extLst>
          </p:cNvPr>
          <p:cNvSpPr/>
          <p:nvPr/>
        </p:nvSpPr>
        <p:spPr>
          <a:xfrm>
            <a:off x="2225308" y="1978853"/>
            <a:ext cx="774954" cy="732481"/>
          </a:xfrm>
          <a:prstGeom prst="rect">
            <a:avLst/>
          </a:prstGeom>
          <a:solidFill>
            <a:schemeClr val="accent4">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EDB5AC-135D-45A7-888A-48222C355A71}"/>
              </a:ext>
            </a:extLst>
          </p:cNvPr>
          <p:cNvSpPr/>
          <p:nvPr/>
        </p:nvSpPr>
        <p:spPr>
          <a:xfrm>
            <a:off x="3013637" y="1978854"/>
            <a:ext cx="285905" cy="73248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7FB637-BCF6-47CD-B7AE-B2A9E3C48926}"/>
              </a:ext>
            </a:extLst>
          </p:cNvPr>
          <p:cNvSpPr/>
          <p:nvPr/>
        </p:nvSpPr>
        <p:spPr>
          <a:xfrm>
            <a:off x="3329431" y="1978861"/>
            <a:ext cx="774954" cy="732441"/>
          </a:xfrm>
          <a:prstGeom prst="rect">
            <a:avLst/>
          </a:prstGeom>
          <a:solidFill>
            <a:srgbClr val="7030A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B0829FA-C0E6-444D-B03E-E1276A7ECDAA}"/>
              </a:ext>
            </a:extLst>
          </p:cNvPr>
          <p:cNvSpPr/>
          <p:nvPr/>
        </p:nvSpPr>
        <p:spPr>
          <a:xfrm>
            <a:off x="4100619" y="1978820"/>
            <a:ext cx="192061" cy="73248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EEAD9A-CD57-4AD5-AD97-9A369005DB78}"/>
              </a:ext>
            </a:extLst>
          </p:cNvPr>
          <p:cNvSpPr/>
          <p:nvPr/>
        </p:nvSpPr>
        <p:spPr>
          <a:xfrm>
            <a:off x="7009194" y="1978853"/>
            <a:ext cx="774954" cy="732481"/>
          </a:xfrm>
          <a:prstGeom prst="rect">
            <a:avLst/>
          </a:prstGeom>
          <a:solidFill>
            <a:schemeClr val="accent4">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988B7-42C1-44E7-9377-34812BE185ED}"/>
              </a:ext>
            </a:extLst>
          </p:cNvPr>
          <p:cNvSpPr/>
          <p:nvPr/>
        </p:nvSpPr>
        <p:spPr>
          <a:xfrm>
            <a:off x="7755139" y="1978817"/>
            <a:ext cx="342234" cy="732481"/>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3A09A9-873B-4070-9363-74B914D97D97}"/>
              </a:ext>
            </a:extLst>
          </p:cNvPr>
          <p:cNvSpPr/>
          <p:nvPr/>
        </p:nvSpPr>
        <p:spPr>
          <a:xfrm>
            <a:off x="8797556" y="1977792"/>
            <a:ext cx="500403" cy="733506"/>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8DA07-5A53-4D52-A2E6-CCAB4C40516E}"/>
              </a:ext>
            </a:extLst>
          </p:cNvPr>
          <p:cNvSpPr/>
          <p:nvPr/>
        </p:nvSpPr>
        <p:spPr>
          <a:xfrm>
            <a:off x="9298252" y="1978854"/>
            <a:ext cx="242697" cy="73248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28">
            <a:extLst>
              <a:ext uri="{FF2B5EF4-FFF2-40B4-BE49-F238E27FC236}">
                <a16:creationId xmlns:a16="http://schemas.microsoft.com/office/drawing/2014/main" id="{857694CE-9BF1-4890-8131-9E4A442B04B3}"/>
              </a:ext>
            </a:extLst>
          </p:cNvPr>
          <p:cNvSpPr/>
          <p:nvPr/>
        </p:nvSpPr>
        <p:spPr>
          <a:xfrm>
            <a:off x="9540948" y="1456510"/>
            <a:ext cx="665048" cy="1776068"/>
          </a:xfrm>
          <a:prstGeom prst="rightArrow">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2F011C3-3D24-4ACF-B7D3-968F8E36D884}"/>
              </a:ext>
            </a:extLst>
          </p:cNvPr>
          <p:cNvSpPr txBox="1"/>
          <p:nvPr/>
        </p:nvSpPr>
        <p:spPr>
          <a:xfrm>
            <a:off x="2225308" y="1308841"/>
            <a:ext cx="774954" cy="477183"/>
          </a:xfrm>
          <a:prstGeom prst="rect">
            <a:avLst/>
          </a:prstGeom>
          <a:noFill/>
        </p:spPr>
        <p:txBody>
          <a:bodyPr wrap="square" rtlCol="0">
            <a:spAutoFit/>
          </a:bodyPr>
          <a:lstStyle/>
          <a:p>
            <a:r>
              <a:rPr lang="en-US" sz="2400" i="1" dirty="0"/>
              <a:t>vir </a:t>
            </a:r>
            <a:r>
              <a:rPr lang="en-US" sz="2400" dirty="0"/>
              <a:t>H</a:t>
            </a:r>
            <a:endParaRPr lang="en-US" sz="2400" i="1" dirty="0"/>
          </a:p>
        </p:txBody>
      </p:sp>
      <p:sp>
        <p:nvSpPr>
          <p:cNvPr id="23" name="TextBox 22">
            <a:extLst>
              <a:ext uri="{FF2B5EF4-FFF2-40B4-BE49-F238E27FC236}">
                <a16:creationId xmlns:a16="http://schemas.microsoft.com/office/drawing/2014/main" id="{AFF31F21-D3B8-4D4B-ADCA-E278889CA6B1}"/>
              </a:ext>
            </a:extLst>
          </p:cNvPr>
          <p:cNvSpPr txBox="1"/>
          <p:nvPr/>
        </p:nvSpPr>
        <p:spPr>
          <a:xfrm>
            <a:off x="3349082" y="1319602"/>
            <a:ext cx="774954" cy="477183"/>
          </a:xfrm>
          <a:prstGeom prst="rect">
            <a:avLst/>
          </a:prstGeom>
          <a:noFill/>
        </p:spPr>
        <p:txBody>
          <a:bodyPr wrap="square" rtlCol="0">
            <a:spAutoFit/>
          </a:bodyPr>
          <a:lstStyle/>
          <a:p>
            <a:r>
              <a:rPr lang="en-US" sz="2400" i="1" dirty="0"/>
              <a:t>vir </a:t>
            </a:r>
            <a:r>
              <a:rPr lang="en-US" sz="2400" dirty="0"/>
              <a:t>A</a:t>
            </a:r>
            <a:endParaRPr lang="en-US" sz="2400" i="1" dirty="0"/>
          </a:p>
        </p:txBody>
      </p:sp>
      <p:sp>
        <p:nvSpPr>
          <p:cNvPr id="24" name="TextBox 23">
            <a:extLst>
              <a:ext uri="{FF2B5EF4-FFF2-40B4-BE49-F238E27FC236}">
                <a16:creationId xmlns:a16="http://schemas.microsoft.com/office/drawing/2014/main" id="{C40C5D98-4464-4C85-96E2-EE50E81B87AB}"/>
              </a:ext>
            </a:extLst>
          </p:cNvPr>
          <p:cNvSpPr txBox="1"/>
          <p:nvPr/>
        </p:nvSpPr>
        <p:spPr>
          <a:xfrm>
            <a:off x="4289331" y="1320108"/>
            <a:ext cx="774954" cy="477183"/>
          </a:xfrm>
          <a:prstGeom prst="rect">
            <a:avLst/>
          </a:prstGeom>
          <a:noFill/>
        </p:spPr>
        <p:txBody>
          <a:bodyPr wrap="square" rtlCol="0">
            <a:spAutoFit/>
          </a:bodyPr>
          <a:lstStyle/>
          <a:p>
            <a:r>
              <a:rPr lang="en-US" sz="2400" i="1" dirty="0"/>
              <a:t>vir </a:t>
            </a:r>
            <a:r>
              <a:rPr lang="en-US" sz="2400" dirty="0"/>
              <a:t>B</a:t>
            </a:r>
            <a:endParaRPr lang="en-US" sz="2400" i="1" dirty="0"/>
          </a:p>
        </p:txBody>
      </p:sp>
      <p:sp>
        <p:nvSpPr>
          <p:cNvPr id="25" name="TextBox 24">
            <a:extLst>
              <a:ext uri="{FF2B5EF4-FFF2-40B4-BE49-F238E27FC236}">
                <a16:creationId xmlns:a16="http://schemas.microsoft.com/office/drawing/2014/main" id="{82C95E51-522B-41CA-954D-C022A862CAFF}"/>
              </a:ext>
            </a:extLst>
          </p:cNvPr>
          <p:cNvSpPr txBox="1"/>
          <p:nvPr/>
        </p:nvSpPr>
        <p:spPr>
          <a:xfrm>
            <a:off x="6221278" y="1328828"/>
            <a:ext cx="774954" cy="477183"/>
          </a:xfrm>
          <a:prstGeom prst="rect">
            <a:avLst/>
          </a:prstGeom>
          <a:noFill/>
        </p:spPr>
        <p:txBody>
          <a:bodyPr wrap="square" rtlCol="0">
            <a:spAutoFit/>
          </a:bodyPr>
          <a:lstStyle/>
          <a:p>
            <a:r>
              <a:rPr lang="en-US" sz="2400" i="1" dirty="0"/>
              <a:t>vir</a:t>
            </a:r>
            <a:r>
              <a:rPr lang="en-US" sz="2400" dirty="0"/>
              <a:t> C</a:t>
            </a:r>
            <a:endParaRPr lang="en-US" sz="2400" i="1" dirty="0"/>
          </a:p>
        </p:txBody>
      </p:sp>
      <p:sp>
        <p:nvSpPr>
          <p:cNvPr id="26" name="TextBox 25">
            <a:extLst>
              <a:ext uri="{FF2B5EF4-FFF2-40B4-BE49-F238E27FC236}">
                <a16:creationId xmlns:a16="http://schemas.microsoft.com/office/drawing/2014/main" id="{0D856BD0-013A-47E3-BE48-27E23BA94573}"/>
              </a:ext>
            </a:extLst>
          </p:cNvPr>
          <p:cNvSpPr txBox="1"/>
          <p:nvPr/>
        </p:nvSpPr>
        <p:spPr>
          <a:xfrm>
            <a:off x="7057520" y="1328827"/>
            <a:ext cx="774954" cy="477183"/>
          </a:xfrm>
          <a:prstGeom prst="rect">
            <a:avLst/>
          </a:prstGeom>
          <a:noFill/>
        </p:spPr>
        <p:txBody>
          <a:bodyPr wrap="square" rtlCol="0">
            <a:spAutoFit/>
          </a:bodyPr>
          <a:lstStyle/>
          <a:p>
            <a:r>
              <a:rPr lang="en-US" sz="2400" i="1" dirty="0"/>
              <a:t>vir </a:t>
            </a:r>
            <a:r>
              <a:rPr lang="en-US" sz="2400" dirty="0"/>
              <a:t>D</a:t>
            </a:r>
            <a:endParaRPr lang="en-US" sz="2400" i="1" dirty="0"/>
          </a:p>
        </p:txBody>
      </p:sp>
      <p:sp>
        <p:nvSpPr>
          <p:cNvPr id="27" name="TextBox 26">
            <a:extLst>
              <a:ext uri="{FF2B5EF4-FFF2-40B4-BE49-F238E27FC236}">
                <a16:creationId xmlns:a16="http://schemas.microsoft.com/office/drawing/2014/main" id="{B0C55D6E-E028-43EB-B84C-58B460314DB7}"/>
              </a:ext>
            </a:extLst>
          </p:cNvPr>
          <p:cNvSpPr txBox="1"/>
          <p:nvPr/>
        </p:nvSpPr>
        <p:spPr>
          <a:xfrm>
            <a:off x="7954427" y="1319601"/>
            <a:ext cx="774954" cy="477183"/>
          </a:xfrm>
          <a:prstGeom prst="rect">
            <a:avLst/>
          </a:prstGeom>
          <a:noFill/>
        </p:spPr>
        <p:txBody>
          <a:bodyPr wrap="square" rtlCol="0">
            <a:spAutoFit/>
          </a:bodyPr>
          <a:lstStyle/>
          <a:p>
            <a:r>
              <a:rPr lang="en-US" sz="2400" i="1" dirty="0"/>
              <a:t>vir </a:t>
            </a:r>
            <a:r>
              <a:rPr lang="en-US" sz="2400" dirty="0"/>
              <a:t>E</a:t>
            </a:r>
            <a:endParaRPr lang="en-US" sz="2400" i="1" dirty="0"/>
          </a:p>
        </p:txBody>
      </p:sp>
      <p:sp>
        <p:nvSpPr>
          <p:cNvPr id="28" name="TextBox 27">
            <a:extLst>
              <a:ext uri="{FF2B5EF4-FFF2-40B4-BE49-F238E27FC236}">
                <a16:creationId xmlns:a16="http://schemas.microsoft.com/office/drawing/2014/main" id="{9B4BE8D8-0A50-4317-80C7-4D53021F1E67}"/>
              </a:ext>
            </a:extLst>
          </p:cNvPr>
          <p:cNvSpPr txBox="1"/>
          <p:nvPr/>
        </p:nvSpPr>
        <p:spPr>
          <a:xfrm>
            <a:off x="8732639" y="1319601"/>
            <a:ext cx="774954" cy="477183"/>
          </a:xfrm>
          <a:prstGeom prst="rect">
            <a:avLst/>
          </a:prstGeom>
          <a:noFill/>
        </p:spPr>
        <p:txBody>
          <a:bodyPr wrap="square" rtlCol="0">
            <a:spAutoFit/>
          </a:bodyPr>
          <a:lstStyle/>
          <a:p>
            <a:r>
              <a:rPr lang="en-US" sz="2400" i="1" dirty="0"/>
              <a:t>vir </a:t>
            </a:r>
            <a:r>
              <a:rPr lang="en-US" sz="2400" dirty="0"/>
              <a:t>F</a:t>
            </a:r>
            <a:endParaRPr lang="en-US" sz="2400" i="1" dirty="0"/>
          </a:p>
        </p:txBody>
      </p:sp>
      <p:sp>
        <p:nvSpPr>
          <p:cNvPr id="29" name="TextBox 28">
            <a:extLst>
              <a:ext uri="{FF2B5EF4-FFF2-40B4-BE49-F238E27FC236}">
                <a16:creationId xmlns:a16="http://schemas.microsoft.com/office/drawing/2014/main" id="{37263CCC-26B4-4BE2-A99F-80C3EDF884BD}"/>
              </a:ext>
            </a:extLst>
          </p:cNvPr>
          <p:cNvSpPr txBox="1"/>
          <p:nvPr/>
        </p:nvSpPr>
        <p:spPr>
          <a:xfrm>
            <a:off x="5130891" y="1308841"/>
            <a:ext cx="774954" cy="477183"/>
          </a:xfrm>
          <a:prstGeom prst="rect">
            <a:avLst/>
          </a:prstGeom>
          <a:noFill/>
        </p:spPr>
        <p:txBody>
          <a:bodyPr wrap="square" rtlCol="0">
            <a:spAutoFit/>
          </a:bodyPr>
          <a:lstStyle/>
          <a:p>
            <a:r>
              <a:rPr lang="en-US" sz="2400" i="1" dirty="0"/>
              <a:t>vir </a:t>
            </a:r>
            <a:r>
              <a:rPr lang="en-US" sz="2400" dirty="0"/>
              <a:t>G</a:t>
            </a:r>
            <a:endParaRPr lang="en-US" sz="2400" i="1" dirty="0"/>
          </a:p>
        </p:txBody>
      </p:sp>
      <p:sp>
        <p:nvSpPr>
          <p:cNvPr id="30" name="Oval 29">
            <a:extLst>
              <a:ext uri="{FF2B5EF4-FFF2-40B4-BE49-F238E27FC236}">
                <a16:creationId xmlns:a16="http://schemas.microsoft.com/office/drawing/2014/main" id="{37B136BE-CE0D-482E-B8AE-ADCEBD7C9B26}"/>
              </a:ext>
            </a:extLst>
          </p:cNvPr>
          <p:cNvSpPr/>
          <p:nvPr/>
        </p:nvSpPr>
        <p:spPr>
          <a:xfrm>
            <a:off x="4348725" y="4359248"/>
            <a:ext cx="469591" cy="46650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31" name="TextBox 30">
            <a:extLst>
              <a:ext uri="{FF2B5EF4-FFF2-40B4-BE49-F238E27FC236}">
                <a16:creationId xmlns:a16="http://schemas.microsoft.com/office/drawing/2014/main" id="{76009D08-4EA5-41E1-AF7A-96BEA6C4F1A0}"/>
              </a:ext>
            </a:extLst>
          </p:cNvPr>
          <p:cNvSpPr txBox="1"/>
          <p:nvPr/>
        </p:nvSpPr>
        <p:spPr>
          <a:xfrm>
            <a:off x="5266304" y="4799358"/>
            <a:ext cx="1478404" cy="523220"/>
          </a:xfrm>
          <a:prstGeom prst="rect">
            <a:avLst/>
          </a:prstGeom>
          <a:noFill/>
        </p:spPr>
        <p:txBody>
          <a:bodyPr wrap="square" rtlCol="0">
            <a:spAutoFit/>
          </a:bodyPr>
          <a:lstStyle/>
          <a:p>
            <a:r>
              <a:rPr lang="en-US" sz="2800" i="1" dirty="0" err="1"/>
              <a:t>vir</a:t>
            </a:r>
            <a:r>
              <a:rPr lang="en-US" sz="2800" i="1" dirty="0"/>
              <a:t> </a:t>
            </a:r>
            <a:r>
              <a:rPr lang="en-US" sz="2800" dirty="0"/>
              <a:t>A</a:t>
            </a:r>
          </a:p>
        </p:txBody>
      </p:sp>
      <p:grpSp>
        <p:nvGrpSpPr>
          <p:cNvPr id="37" name="Group 36">
            <a:extLst>
              <a:ext uri="{FF2B5EF4-FFF2-40B4-BE49-F238E27FC236}">
                <a16:creationId xmlns:a16="http://schemas.microsoft.com/office/drawing/2014/main" id="{792ED701-F018-4EA3-91E7-2CD50DC0928F}"/>
              </a:ext>
            </a:extLst>
          </p:cNvPr>
          <p:cNvGrpSpPr/>
          <p:nvPr/>
        </p:nvGrpSpPr>
        <p:grpSpPr>
          <a:xfrm>
            <a:off x="6281107" y="4702445"/>
            <a:ext cx="1478404" cy="855260"/>
            <a:chOff x="2041671" y="3938843"/>
            <a:chExt cx="1478404" cy="855260"/>
          </a:xfrm>
        </p:grpSpPr>
        <p:sp>
          <p:nvSpPr>
            <p:cNvPr id="38" name="TextBox 37">
              <a:extLst>
                <a:ext uri="{FF2B5EF4-FFF2-40B4-BE49-F238E27FC236}">
                  <a16:creationId xmlns:a16="http://schemas.microsoft.com/office/drawing/2014/main" id="{25F4B954-7080-4C8B-9659-2EBB3D51F773}"/>
                </a:ext>
              </a:extLst>
            </p:cNvPr>
            <p:cNvSpPr txBox="1"/>
            <p:nvPr/>
          </p:nvSpPr>
          <p:spPr>
            <a:xfrm>
              <a:off x="2041671" y="4270883"/>
              <a:ext cx="1478404" cy="523220"/>
            </a:xfrm>
            <a:prstGeom prst="rect">
              <a:avLst/>
            </a:prstGeom>
            <a:noFill/>
          </p:spPr>
          <p:txBody>
            <a:bodyPr wrap="square" rtlCol="0">
              <a:spAutoFit/>
            </a:bodyPr>
            <a:lstStyle/>
            <a:p>
              <a:r>
                <a:rPr lang="en-US" sz="2800" i="1" dirty="0" err="1"/>
                <a:t>vir</a:t>
              </a:r>
              <a:r>
                <a:rPr lang="en-US" sz="2800" i="1" dirty="0"/>
                <a:t> </a:t>
              </a:r>
              <a:r>
                <a:rPr lang="en-US" sz="2800" dirty="0"/>
                <a:t>G</a:t>
              </a:r>
              <a:endParaRPr lang="en-US" sz="2800" i="1" dirty="0"/>
            </a:p>
          </p:txBody>
        </p:sp>
        <p:grpSp>
          <p:nvGrpSpPr>
            <p:cNvPr id="39" name="Group 38">
              <a:extLst>
                <a:ext uri="{FF2B5EF4-FFF2-40B4-BE49-F238E27FC236}">
                  <a16:creationId xmlns:a16="http://schemas.microsoft.com/office/drawing/2014/main" id="{68A9D6FA-5BB0-412F-8A21-49B292A169AF}"/>
                </a:ext>
              </a:extLst>
            </p:cNvPr>
            <p:cNvGrpSpPr/>
            <p:nvPr/>
          </p:nvGrpSpPr>
          <p:grpSpPr>
            <a:xfrm>
              <a:off x="2255822" y="3938843"/>
              <a:ext cx="498536" cy="402772"/>
              <a:chOff x="7595999" y="4359058"/>
              <a:chExt cx="477011" cy="487613"/>
            </a:xfrm>
          </p:grpSpPr>
          <p:sp>
            <p:nvSpPr>
              <p:cNvPr id="40" name="Oval 39">
                <a:extLst>
                  <a:ext uri="{FF2B5EF4-FFF2-40B4-BE49-F238E27FC236}">
                    <a16:creationId xmlns:a16="http://schemas.microsoft.com/office/drawing/2014/main" id="{D3F12059-7F80-43DA-BDD7-0805F6A89483}"/>
                  </a:ext>
                </a:extLst>
              </p:cNvPr>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9063794-2A1A-40C4-B504-30C3047F98A4}"/>
                  </a:ext>
                </a:extLst>
              </p:cNvPr>
              <p:cNvSpPr txBox="1"/>
              <p:nvPr/>
            </p:nvSpPr>
            <p:spPr>
              <a:xfrm>
                <a:off x="7679403" y="4399542"/>
                <a:ext cx="250520" cy="447129"/>
              </a:xfrm>
              <a:prstGeom prst="rect">
                <a:avLst/>
              </a:prstGeom>
              <a:noFill/>
            </p:spPr>
            <p:txBody>
              <a:bodyPr wrap="square" rtlCol="0">
                <a:spAutoFit/>
              </a:bodyPr>
              <a:lstStyle/>
              <a:p>
                <a:r>
                  <a:rPr lang="en-US" dirty="0"/>
                  <a:t>P</a:t>
                </a:r>
              </a:p>
            </p:txBody>
          </p:sp>
        </p:grpSp>
      </p:grpSp>
      <p:sp>
        <p:nvSpPr>
          <p:cNvPr id="42" name="Oval 41">
            <a:extLst>
              <a:ext uri="{FF2B5EF4-FFF2-40B4-BE49-F238E27FC236}">
                <a16:creationId xmlns:a16="http://schemas.microsoft.com/office/drawing/2014/main" id="{8D95AD85-D3DB-4574-864A-7EC86A3900D1}"/>
              </a:ext>
            </a:extLst>
          </p:cNvPr>
          <p:cNvSpPr/>
          <p:nvPr/>
        </p:nvSpPr>
        <p:spPr>
          <a:xfrm>
            <a:off x="4990703" y="4146667"/>
            <a:ext cx="2406742" cy="2272252"/>
          </a:xfrm>
          <a:prstGeom prst="ellipse">
            <a:avLst/>
          </a:prstGeom>
          <a:noFill/>
          <a:ln w="269875">
            <a:solidFill>
              <a:srgbClr val="FFF2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91156D0-AE41-4BE4-B0DA-6AF6DF3C0DD3}"/>
              </a:ext>
            </a:extLst>
          </p:cNvPr>
          <p:cNvSpPr txBox="1"/>
          <p:nvPr/>
        </p:nvSpPr>
        <p:spPr>
          <a:xfrm>
            <a:off x="2658237" y="3959137"/>
            <a:ext cx="1994185" cy="400110"/>
          </a:xfrm>
          <a:prstGeom prst="rect">
            <a:avLst/>
          </a:prstGeom>
          <a:noFill/>
        </p:spPr>
        <p:txBody>
          <a:bodyPr wrap="square" rtlCol="0">
            <a:spAutoFit/>
          </a:bodyPr>
          <a:lstStyle/>
          <a:p>
            <a:r>
              <a:rPr lang="en-US" sz="2000" b="1" dirty="0" err="1"/>
              <a:t>Acetosyringone</a:t>
            </a:r>
            <a:endParaRPr lang="en-US" sz="2000" b="1" dirty="0"/>
          </a:p>
        </p:txBody>
      </p:sp>
      <p:sp>
        <p:nvSpPr>
          <p:cNvPr id="50" name="Rounded Rectangle 64">
            <a:extLst>
              <a:ext uri="{FF2B5EF4-FFF2-40B4-BE49-F238E27FC236}">
                <a16:creationId xmlns:a16="http://schemas.microsoft.com/office/drawing/2014/main" id="{DBC617A1-C80D-4154-A15F-6EFAB00E2C90}"/>
              </a:ext>
            </a:extLst>
          </p:cNvPr>
          <p:cNvSpPr/>
          <p:nvPr/>
        </p:nvSpPr>
        <p:spPr>
          <a:xfrm rot="12348767">
            <a:off x="4864548" y="4866230"/>
            <a:ext cx="394023" cy="288048"/>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65">
            <a:extLst>
              <a:ext uri="{FF2B5EF4-FFF2-40B4-BE49-F238E27FC236}">
                <a16:creationId xmlns:a16="http://schemas.microsoft.com/office/drawing/2014/main" id="{20F35245-1CCE-4DA4-86AB-B2804F3C6D13}"/>
              </a:ext>
            </a:extLst>
          </p:cNvPr>
          <p:cNvSpPr/>
          <p:nvPr/>
        </p:nvSpPr>
        <p:spPr>
          <a:xfrm rot="12369372">
            <a:off x="5001740" y="4532814"/>
            <a:ext cx="394023" cy="288048"/>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72C4F306-46FC-4273-9C45-D21FA43DF7E1}"/>
              </a:ext>
            </a:extLst>
          </p:cNvPr>
          <p:cNvSpPr/>
          <p:nvPr/>
        </p:nvSpPr>
        <p:spPr>
          <a:xfrm rot="3906274">
            <a:off x="4087217" y="4170684"/>
            <a:ext cx="717004" cy="795368"/>
          </a:xfrm>
          <a:prstGeom prst="arc">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C910C359-233D-4F1C-B0C4-52E4A63297CA}"/>
              </a:ext>
            </a:extLst>
          </p:cNvPr>
          <p:cNvCxnSpPr/>
          <p:nvPr/>
        </p:nvCxnSpPr>
        <p:spPr>
          <a:xfrm rot="14304236" flipV="1">
            <a:off x="4825122" y="4668808"/>
            <a:ext cx="215876" cy="13415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9CC0B227-1574-4CFE-8CDB-C36291C40632}"/>
              </a:ext>
            </a:extLst>
          </p:cNvPr>
          <p:cNvGrpSpPr/>
          <p:nvPr/>
        </p:nvGrpSpPr>
        <p:grpSpPr>
          <a:xfrm>
            <a:off x="1951640" y="2698376"/>
            <a:ext cx="7415366" cy="581576"/>
            <a:chOff x="1036190" y="2711296"/>
            <a:chExt cx="6586742" cy="581576"/>
          </a:xfrm>
        </p:grpSpPr>
        <p:cxnSp>
          <p:nvCxnSpPr>
            <p:cNvPr id="54" name="Straight Connector 53">
              <a:extLst>
                <a:ext uri="{FF2B5EF4-FFF2-40B4-BE49-F238E27FC236}">
                  <a16:creationId xmlns:a16="http://schemas.microsoft.com/office/drawing/2014/main" id="{4EB1BB1A-AE74-44C9-8DBB-74FE01847299}"/>
                </a:ext>
              </a:extLst>
            </p:cNvPr>
            <p:cNvCxnSpPr>
              <a:cxnSpLocks/>
            </p:cNvCxnSpPr>
            <p:nvPr/>
          </p:nvCxnSpPr>
          <p:spPr>
            <a:xfrm flipH="1" flipV="1">
              <a:off x="1036190" y="2711297"/>
              <a:ext cx="29579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B109DE-B1CE-47DD-B379-D43CA4EEC36A}"/>
                </a:ext>
              </a:extLst>
            </p:cNvPr>
            <p:cNvCxnSpPr>
              <a:cxnSpLocks/>
            </p:cNvCxnSpPr>
            <p:nvPr/>
          </p:nvCxnSpPr>
          <p:spPr>
            <a:xfrm flipV="1">
              <a:off x="1036190" y="2711298"/>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F3F552-FCEF-44AD-A40E-8D6EA995635E}"/>
                </a:ext>
              </a:extLst>
            </p:cNvPr>
            <p:cNvCxnSpPr>
              <a:cxnSpLocks/>
            </p:cNvCxnSpPr>
            <p:nvPr/>
          </p:nvCxnSpPr>
          <p:spPr>
            <a:xfrm flipV="1">
              <a:off x="2993473" y="2711298"/>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F35A41-C5AD-4676-9E5E-085766DA54A3}"/>
                </a:ext>
              </a:extLst>
            </p:cNvPr>
            <p:cNvCxnSpPr>
              <a:cxnSpLocks/>
            </p:cNvCxnSpPr>
            <p:nvPr/>
          </p:nvCxnSpPr>
          <p:spPr>
            <a:xfrm flipV="1">
              <a:off x="4779403" y="2711297"/>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E9970FF-4BA0-4684-90AF-C4E42B9703D8}"/>
                </a:ext>
              </a:extLst>
            </p:cNvPr>
            <p:cNvCxnSpPr>
              <a:cxnSpLocks/>
            </p:cNvCxnSpPr>
            <p:nvPr/>
          </p:nvCxnSpPr>
          <p:spPr>
            <a:xfrm flipV="1">
              <a:off x="3994112" y="2711297"/>
              <a:ext cx="314336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CED2E9-2977-4DF3-83F7-64D54D7DAD23}"/>
                </a:ext>
              </a:extLst>
            </p:cNvPr>
            <p:cNvCxnSpPr>
              <a:cxnSpLocks/>
            </p:cNvCxnSpPr>
            <p:nvPr/>
          </p:nvCxnSpPr>
          <p:spPr>
            <a:xfrm flipV="1">
              <a:off x="5472264" y="2711296"/>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6E3C69-957D-4D1F-A2D9-C2130414B0EA}"/>
                </a:ext>
              </a:extLst>
            </p:cNvPr>
            <p:cNvCxnSpPr>
              <a:cxnSpLocks/>
            </p:cNvCxnSpPr>
            <p:nvPr/>
          </p:nvCxnSpPr>
          <p:spPr>
            <a:xfrm flipV="1">
              <a:off x="6499673" y="2711296"/>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9A5466-9B75-4BDE-A538-181AC2E16400}"/>
                </a:ext>
              </a:extLst>
            </p:cNvPr>
            <p:cNvCxnSpPr>
              <a:cxnSpLocks/>
            </p:cNvCxnSpPr>
            <p:nvPr/>
          </p:nvCxnSpPr>
          <p:spPr>
            <a:xfrm flipV="1">
              <a:off x="7137476" y="2711296"/>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BEDEB4E-BCB3-401D-BB64-037B2B5C1327}"/>
                </a:ext>
              </a:extLst>
            </p:cNvPr>
            <p:cNvCxnSpPr>
              <a:cxnSpLocks/>
            </p:cNvCxnSpPr>
            <p:nvPr/>
          </p:nvCxnSpPr>
          <p:spPr>
            <a:xfrm flipV="1">
              <a:off x="1036191" y="3289118"/>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524E49C-A316-467C-B6E7-A69AD649D724}"/>
                </a:ext>
              </a:extLst>
            </p:cNvPr>
            <p:cNvCxnSpPr>
              <a:cxnSpLocks/>
            </p:cNvCxnSpPr>
            <p:nvPr/>
          </p:nvCxnSpPr>
          <p:spPr>
            <a:xfrm flipV="1">
              <a:off x="2993474" y="3289118"/>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EF4B052-1306-411A-8EE4-A954D1D521DC}"/>
                </a:ext>
              </a:extLst>
            </p:cNvPr>
            <p:cNvCxnSpPr>
              <a:cxnSpLocks/>
            </p:cNvCxnSpPr>
            <p:nvPr/>
          </p:nvCxnSpPr>
          <p:spPr>
            <a:xfrm flipV="1">
              <a:off x="4771345" y="3289118"/>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4109E3C-802B-42F4-AD8A-40CF23DC8D4D}"/>
                </a:ext>
              </a:extLst>
            </p:cNvPr>
            <p:cNvCxnSpPr>
              <a:cxnSpLocks/>
            </p:cNvCxnSpPr>
            <p:nvPr/>
          </p:nvCxnSpPr>
          <p:spPr>
            <a:xfrm flipV="1">
              <a:off x="5459698" y="3292872"/>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A1B58BC-ECF3-4C93-BB0D-45D94069B5B0}"/>
                </a:ext>
              </a:extLst>
            </p:cNvPr>
            <p:cNvCxnSpPr>
              <a:cxnSpLocks/>
            </p:cNvCxnSpPr>
            <p:nvPr/>
          </p:nvCxnSpPr>
          <p:spPr>
            <a:xfrm flipV="1">
              <a:off x="6487989" y="3289118"/>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4D766BB-8AAE-4E9C-9390-BC702C29ADB1}"/>
                </a:ext>
              </a:extLst>
            </p:cNvPr>
            <p:cNvCxnSpPr>
              <a:cxnSpLocks/>
            </p:cNvCxnSpPr>
            <p:nvPr/>
          </p:nvCxnSpPr>
          <p:spPr>
            <a:xfrm flipV="1">
              <a:off x="7130963" y="3289118"/>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A232F82-D131-4D23-8ECC-00ED7709BDC4}"/>
              </a:ext>
            </a:extLst>
          </p:cNvPr>
          <p:cNvGrpSpPr/>
          <p:nvPr/>
        </p:nvGrpSpPr>
        <p:grpSpPr>
          <a:xfrm>
            <a:off x="1466294" y="3140094"/>
            <a:ext cx="1478404" cy="732149"/>
            <a:chOff x="2041671" y="3938844"/>
            <a:chExt cx="1478404" cy="732149"/>
          </a:xfrm>
        </p:grpSpPr>
        <p:sp>
          <p:nvSpPr>
            <p:cNvPr id="84" name="TextBox 83">
              <a:extLst>
                <a:ext uri="{FF2B5EF4-FFF2-40B4-BE49-F238E27FC236}">
                  <a16:creationId xmlns:a16="http://schemas.microsoft.com/office/drawing/2014/main" id="{91C8CE52-2CD2-4612-A7EA-A55983AB7672}"/>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85" name="Group 84">
              <a:extLst>
                <a:ext uri="{FF2B5EF4-FFF2-40B4-BE49-F238E27FC236}">
                  <a16:creationId xmlns:a16="http://schemas.microsoft.com/office/drawing/2014/main" id="{D7978CD5-6A49-4A91-9C34-AC71D7880486}"/>
                </a:ext>
              </a:extLst>
            </p:cNvPr>
            <p:cNvGrpSpPr/>
            <p:nvPr/>
          </p:nvGrpSpPr>
          <p:grpSpPr>
            <a:xfrm>
              <a:off x="2255820" y="3938844"/>
              <a:ext cx="454186" cy="382824"/>
              <a:chOff x="7595999" y="4359058"/>
              <a:chExt cx="434576" cy="463463"/>
            </a:xfrm>
          </p:grpSpPr>
          <p:sp>
            <p:nvSpPr>
              <p:cNvPr id="86" name="Oval 85">
                <a:extLst>
                  <a:ext uri="{FF2B5EF4-FFF2-40B4-BE49-F238E27FC236}">
                    <a16:creationId xmlns:a16="http://schemas.microsoft.com/office/drawing/2014/main" id="{AD23E98B-2C5F-4A55-B26F-5B797ABFC748}"/>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7" name="TextBox 86">
                <a:extLst>
                  <a:ext uri="{FF2B5EF4-FFF2-40B4-BE49-F238E27FC236}">
                    <a16:creationId xmlns:a16="http://schemas.microsoft.com/office/drawing/2014/main" id="{C2A8CC0C-E26A-48A3-BADC-1A9A8DB98D44}"/>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grpSp>
        <p:nvGrpSpPr>
          <p:cNvPr id="88" name="Group 87">
            <a:extLst>
              <a:ext uri="{FF2B5EF4-FFF2-40B4-BE49-F238E27FC236}">
                <a16:creationId xmlns:a16="http://schemas.microsoft.com/office/drawing/2014/main" id="{0302F836-F333-4FF1-8BB8-EC86044AD664}"/>
              </a:ext>
            </a:extLst>
          </p:cNvPr>
          <p:cNvGrpSpPr/>
          <p:nvPr/>
        </p:nvGrpSpPr>
        <p:grpSpPr>
          <a:xfrm>
            <a:off x="3695362" y="3133878"/>
            <a:ext cx="1478404" cy="732149"/>
            <a:chOff x="2041671" y="3938844"/>
            <a:chExt cx="1478404" cy="732149"/>
          </a:xfrm>
        </p:grpSpPr>
        <p:sp>
          <p:nvSpPr>
            <p:cNvPr id="89" name="TextBox 88">
              <a:extLst>
                <a:ext uri="{FF2B5EF4-FFF2-40B4-BE49-F238E27FC236}">
                  <a16:creationId xmlns:a16="http://schemas.microsoft.com/office/drawing/2014/main" id="{401DF538-FE27-477C-B7DB-471ACB979907}"/>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90" name="Group 89">
              <a:extLst>
                <a:ext uri="{FF2B5EF4-FFF2-40B4-BE49-F238E27FC236}">
                  <a16:creationId xmlns:a16="http://schemas.microsoft.com/office/drawing/2014/main" id="{E03D4CBE-ED02-4E1F-85EA-CED925B9B00B}"/>
                </a:ext>
              </a:extLst>
            </p:cNvPr>
            <p:cNvGrpSpPr/>
            <p:nvPr/>
          </p:nvGrpSpPr>
          <p:grpSpPr>
            <a:xfrm>
              <a:off x="2255820" y="3938844"/>
              <a:ext cx="454186" cy="382824"/>
              <a:chOff x="7595999" y="4359058"/>
              <a:chExt cx="434576" cy="463463"/>
            </a:xfrm>
          </p:grpSpPr>
          <p:sp>
            <p:nvSpPr>
              <p:cNvPr id="91" name="Oval 90">
                <a:extLst>
                  <a:ext uri="{FF2B5EF4-FFF2-40B4-BE49-F238E27FC236}">
                    <a16:creationId xmlns:a16="http://schemas.microsoft.com/office/drawing/2014/main" id="{E87420D6-AED5-4EC9-BAEE-C4C7FC0A44BC}"/>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2" name="TextBox 91">
                <a:extLst>
                  <a:ext uri="{FF2B5EF4-FFF2-40B4-BE49-F238E27FC236}">
                    <a16:creationId xmlns:a16="http://schemas.microsoft.com/office/drawing/2014/main" id="{0109AE47-08CE-4990-93BE-7271C3C8C5E0}"/>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grpSp>
        <p:nvGrpSpPr>
          <p:cNvPr id="93" name="Group 92">
            <a:extLst>
              <a:ext uri="{FF2B5EF4-FFF2-40B4-BE49-F238E27FC236}">
                <a16:creationId xmlns:a16="http://schemas.microsoft.com/office/drawing/2014/main" id="{03EB76EC-653F-4873-921C-97F01E785054}"/>
              </a:ext>
            </a:extLst>
          </p:cNvPr>
          <p:cNvGrpSpPr/>
          <p:nvPr/>
        </p:nvGrpSpPr>
        <p:grpSpPr>
          <a:xfrm>
            <a:off x="5676445" y="3099829"/>
            <a:ext cx="1478404" cy="732149"/>
            <a:chOff x="2041671" y="3938844"/>
            <a:chExt cx="1478404" cy="732149"/>
          </a:xfrm>
        </p:grpSpPr>
        <p:sp>
          <p:nvSpPr>
            <p:cNvPr id="94" name="TextBox 93">
              <a:extLst>
                <a:ext uri="{FF2B5EF4-FFF2-40B4-BE49-F238E27FC236}">
                  <a16:creationId xmlns:a16="http://schemas.microsoft.com/office/drawing/2014/main" id="{FFCA79AB-A4FC-451F-85E8-01FA6F1E33B5}"/>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95" name="Group 94">
              <a:extLst>
                <a:ext uri="{FF2B5EF4-FFF2-40B4-BE49-F238E27FC236}">
                  <a16:creationId xmlns:a16="http://schemas.microsoft.com/office/drawing/2014/main" id="{B17A5C41-75E5-4E28-B58E-8A3BF4B8C2D8}"/>
                </a:ext>
              </a:extLst>
            </p:cNvPr>
            <p:cNvGrpSpPr/>
            <p:nvPr/>
          </p:nvGrpSpPr>
          <p:grpSpPr>
            <a:xfrm>
              <a:off x="2255820" y="3938844"/>
              <a:ext cx="454186" cy="382824"/>
              <a:chOff x="7595999" y="4359058"/>
              <a:chExt cx="434576" cy="463463"/>
            </a:xfrm>
          </p:grpSpPr>
          <p:sp>
            <p:nvSpPr>
              <p:cNvPr id="96" name="Oval 95">
                <a:extLst>
                  <a:ext uri="{FF2B5EF4-FFF2-40B4-BE49-F238E27FC236}">
                    <a16:creationId xmlns:a16="http://schemas.microsoft.com/office/drawing/2014/main" id="{82F68DF1-6D92-4C11-A9AC-2FFE63C2E5D0}"/>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7" name="TextBox 96">
                <a:extLst>
                  <a:ext uri="{FF2B5EF4-FFF2-40B4-BE49-F238E27FC236}">
                    <a16:creationId xmlns:a16="http://schemas.microsoft.com/office/drawing/2014/main" id="{DAB48500-2E06-467A-A2E4-FD9DBF7C99CC}"/>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grpSp>
        <p:nvGrpSpPr>
          <p:cNvPr id="98" name="Group 97">
            <a:extLst>
              <a:ext uri="{FF2B5EF4-FFF2-40B4-BE49-F238E27FC236}">
                <a16:creationId xmlns:a16="http://schemas.microsoft.com/office/drawing/2014/main" id="{E07643AB-EDC9-450A-9152-DC2403F31CF6}"/>
              </a:ext>
            </a:extLst>
          </p:cNvPr>
          <p:cNvGrpSpPr/>
          <p:nvPr/>
        </p:nvGrpSpPr>
        <p:grpSpPr>
          <a:xfrm>
            <a:off x="6543221" y="3110851"/>
            <a:ext cx="1478404" cy="732149"/>
            <a:chOff x="2041671" y="3938844"/>
            <a:chExt cx="1478404" cy="732149"/>
          </a:xfrm>
        </p:grpSpPr>
        <p:sp>
          <p:nvSpPr>
            <p:cNvPr id="99" name="TextBox 98">
              <a:extLst>
                <a:ext uri="{FF2B5EF4-FFF2-40B4-BE49-F238E27FC236}">
                  <a16:creationId xmlns:a16="http://schemas.microsoft.com/office/drawing/2014/main" id="{5CAE1A42-09A6-4799-A515-B31C0F16FE66}"/>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100" name="Group 99">
              <a:extLst>
                <a:ext uri="{FF2B5EF4-FFF2-40B4-BE49-F238E27FC236}">
                  <a16:creationId xmlns:a16="http://schemas.microsoft.com/office/drawing/2014/main" id="{D90607C8-0107-4E8E-8AB4-3144D190D5E6}"/>
                </a:ext>
              </a:extLst>
            </p:cNvPr>
            <p:cNvGrpSpPr/>
            <p:nvPr/>
          </p:nvGrpSpPr>
          <p:grpSpPr>
            <a:xfrm>
              <a:off x="2255820" y="3938844"/>
              <a:ext cx="454186" cy="382824"/>
              <a:chOff x="7595999" y="4359058"/>
              <a:chExt cx="434576" cy="463463"/>
            </a:xfrm>
          </p:grpSpPr>
          <p:sp>
            <p:nvSpPr>
              <p:cNvPr id="101" name="Oval 100">
                <a:extLst>
                  <a:ext uri="{FF2B5EF4-FFF2-40B4-BE49-F238E27FC236}">
                    <a16:creationId xmlns:a16="http://schemas.microsoft.com/office/drawing/2014/main" id="{7C623624-D150-48F1-B908-1CCBB6A54D87}"/>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2" name="TextBox 101">
                <a:extLst>
                  <a:ext uri="{FF2B5EF4-FFF2-40B4-BE49-F238E27FC236}">
                    <a16:creationId xmlns:a16="http://schemas.microsoft.com/office/drawing/2014/main" id="{BAA6205C-7FB5-4E2D-B83D-092CDD8EAF76}"/>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grpSp>
        <p:nvGrpSpPr>
          <p:cNvPr id="103" name="Group 102">
            <a:extLst>
              <a:ext uri="{FF2B5EF4-FFF2-40B4-BE49-F238E27FC236}">
                <a16:creationId xmlns:a16="http://schemas.microsoft.com/office/drawing/2014/main" id="{24400FEC-EBE2-42DD-930C-AC78049D49B1}"/>
              </a:ext>
            </a:extLst>
          </p:cNvPr>
          <p:cNvGrpSpPr/>
          <p:nvPr/>
        </p:nvGrpSpPr>
        <p:grpSpPr>
          <a:xfrm>
            <a:off x="7662307" y="3110851"/>
            <a:ext cx="1478404" cy="732149"/>
            <a:chOff x="2041671" y="3938844"/>
            <a:chExt cx="1478404" cy="732149"/>
          </a:xfrm>
        </p:grpSpPr>
        <p:sp>
          <p:nvSpPr>
            <p:cNvPr id="104" name="TextBox 103">
              <a:extLst>
                <a:ext uri="{FF2B5EF4-FFF2-40B4-BE49-F238E27FC236}">
                  <a16:creationId xmlns:a16="http://schemas.microsoft.com/office/drawing/2014/main" id="{9F59DB75-A49B-405B-A2ED-EF367BC86CA4}"/>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105" name="Group 104">
              <a:extLst>
                <a:ext uri="{FF2B5EF4-FFF2-40B4-BE49-F238E27FC236}">
                  <a16:creationId xmlns:a16="http://schemas.microsoft.com/office/drawing/2014/main" id="{453E571A-9E2C-410C-A728-319581C40153}"/>
                </a:ext>
              </a:extLst>
            </p:cNvPr>
            <p:cNvGrpSpPr/>
            <p:nvPr/>
          </p:nvGrpSpPr>
          <p:grpSpPr>
            <a:xfrm>
              <a:off x="2255820" y="3938844"/>
              <a:ext cx="454186" cy="382824"/>
              <a:chOff x="7595999" y="4359058"/>
              <a:chExt cx="434576" cy="463463"/>
            </a:xfrm>
          </p:grpSpPr>
          <p:sp>
            <p:nvSpPr>
              <p:cNvPr id="106" name="Oval 105">
                <a:extLst>
                  <a:ext uri="{FF2B5EF4-FFF2-40B4-BE49-F238E27FC236}">
                    <a16:creationId xmlns:a16="http://schemas.microsoft.com/office/drawing/2014/main" id="{7063CE2C-CB32-433E-A84A-E1146E5DA552}"/>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7" name="TextBox 106">
                <a:extLst>
                  <a:ext uri="{FF2B5EF4-FFF2-40B4-BE49-F238E27FC236}">
                    <a16:creationId xmlns:a16="http://schemas.microsoft.com/office/drawing/2014/main" id="{C5A83EAF-DFDF-403C-BFEE-C5B826F2A70F}"/>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grpSp>
        <p:nvGrpSpPr>
          <p:cNvPr id="108" name="Group 107">
            <a:extLst>
              <a:ext uri="{FF2B5EF4-FFF2-40B4-BE49-F238E27FC236}">
                <a16:creationId xmlns:a16="http://schemas.microsoft.com/office/drawing/2014/main" id="{140463C8-6767-4F3A-BCA9-9AC0CDB66D5C}"/>
              </a:ext>
            </a:extLst>
          </p:cNvPr>
          <p:cNvGrpSpPr/>
          <p:nvPr/>
        </p:nvGrpSpPr>
        <p:grpSpPr>
          <a:xfrm>
            <a:off x="8459201" y="3095858"/>
            <a:ext cx="1478404" cy="732149"/>
            <a:chOff x="2041671" y="3938844"/>
            <a:chExt cx="1478404" cy="732149"/>
          </a:xfrm>
        </p:grpSpPr>
        <p:sp>
          <p:nvSpPr>
            <p:cNvPr id="109" name="TextBox 108">
              <a:extLst>
                <a:ext uri="{FF2B5EF4-FFF2-40B4-BE49-F238E27FC236}">
                  <a16:creationId xmlns:a16="http://schemas.microsoft.com/office/drawing/2014/main" id="{6C1B35CC-554F-458D-839B-041FE4CC20E7}"/>
                </a:ext>
              </a:extLst>
            </p:cNvPr>
            <p:cNvSpPr txBox="1"/>
            <p:nvPr/>
          </p:nvSpPr>
          <p:spPr>
            <a:xfrm>
              <a:off x="2041671" y="4270883"/>
              <a:ext cx="1478404" cy="400110"/>
            </a:xfrm>
            <a:prstGeom prst="rect">
              <a:avLst/>
            </a:prstGeom>
            <a:noFill/>
          </p:spPr>
          <p:txBody>
            <a:bodyPr wrap="square" rtlCol="0">
              <a:spAutoFit/>
            </a:bodyPr>
            <a:lstStyle/>
            <a:p>
              <a:r>
                <a:rPr lang="en-US" sz="2000" i="1" dirty="0" err="1"/>
                <a:t>vir</a:t>
              </a:r>
              <a:r>
                <a:rPr lang="en-US" sz="2000" i="1" dirty="0"/>
                <a:t> </a:t>
              </a:r>
              <a:r>
                <a:rPr lang="en-US" sz="2000" dirty="0"/>
                <a:t>G</a:t>
              </a:r>
              <a:endParaRPr lang="en-US" sz="2000" i="1" dirty="0"/>
            </a:p>
          </p:txBody>
        </p:sp>
        <p:grpSp>
          <p:nvGrpSpPr>
            <p:cNvPr id="110" name="Group 109">
              <a:extLst>
                <a:ext uri="{FF2B5EF4-FFF2-40B4-BE49-F238E27FC236}">
                  <a16:creationId xmlns:a16="http://schemas.microsoft.com/office/drawing/2014/main" id="{3BC7B1A9-8E20-4B78-8B67-63AF279DC111}"/>
                </a:ext>
              </a:extLst>
            </p:cNvPr>
            <p:cNvGrpSpPr/>
            <p:nvPr/>
          </p:nvGrpSpPr>
          <p:grpSpPr>
            <a:xfrm>
              <a:off x="2255820" y="3938844"/>
              <a:ext cx="454186" cy="382824"/>
              <a:chOff x="7595999" y="4359058"/>
              <a:chExt cx="434576" cy="463463"/>
            </a:xfrm>
          </p:grpSpPr>
          <p:sp>
            <p:nvSpPr>
              <p:cNvPr id="111" name="Oval 110">
                <a:extLst>
                  <a:ext uri="{FF2B5EF4-FFF2-40B4-BE49-F238E27FC236}">
                    <a16:creationId xmlns:a16="http://schemas.microsoft.com/office/drawing/2014/main" id="{FF0B2B43-787A-43DD-B8F4-75930BCFA609}"/>
                  </a:ext>
                </a:extLst>
              </p:cNvPr>
              <p:cNvSpPr/>
              <p:nvPr/>
            </p:nvSpPr>
            <p:spPr>
              <a:xfrm>
                <a:off x="7595999" y="4359058"/>
                <a:ext cx="434576"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2" name="TextBox 111">
                <a:extLst>
                  <a:ext uri="{FF2B5EF4-FFF2-40B4-BE49-F238E27FC236}">
                    <a16:creationId xmlns:a16="http://schemas.microsoft.com/office/drawing/2014/main" id="{3AA06BA1-19DA-45B5-8D15-DD4EFF571EEA}"/>
                  </a:ext>
                </a:extLst>
              </p:cNvPr>
              <p:cNvSpPr txBox="1"/>
              <p:nvPr/>
            </p:nvSpPr>
            <p:spPr>
              <a:xfrm>
                <a:off x="7679403" y="4399542"/>
                <a:ext cx="250520" cy="372608"/>
              </a:xfrm>
              <a:prstGeom prst="rect">
                <a:avLst/>
              </a:prstGeom>
              <a:noFill/>
            </p:spPr>
            <p:txBody>
              <a:bodyPr wrap="square" rtlCol="0">
                <a:spAutoFit/>
              </a:bodyPr>
              <a:lstStyle/>
              <a:p>
                <a:r>
                  <a:rPr lang="en-US" sz="1400" dirty="0"/>
                  <a:t>P</a:t>
                </a:r>
              </a:p>
            </p:txBody>
          </p:sp>
        </p:grpSp>
      </p:grpSp>
    </p:spTree>
    <p:extLst>
      <p:ext uri="{BB962C8B-B14F-4D97-AF65-F5344CB8AC3E}">
        <p14:creationId xmlns:p14="http://schemas.microsoft.com/office/powerpoint/2010/main" val="186185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par>
                                <p:cTn id="7" presetID="6" presetClass="emph" presetSubtype="0" fill="hold" grpId="0" nodeType="withEffect">
                                  <p:stCondLst>
                                    <p:cond delay="0"/>
                                  </p:stCondLst>
                                  <p:childTnLst>
                                    <p:animScale>
                                      <p:cBhvr>
                                        <p:cTn id="8" dur="2000" fill="hold"/>
                                        <p:tgtEl>
                                          <p:spTgt spid="14"/>
                                        </p:tgtEl>
                                      </p:cBhvr>
                                      <p:by x="150000" y="150000"/>
                                    </p:animScale>
                                  </p:childTnLst>
                                </p:cTn>
                              </p:par>
                              <p:par>
                                <p:cTn id="9" presetID="6" presetClass="emph" presetSubtype="0" fill="hold" grpId="0" nodeType="withEffect">
                                  <p:stCondLst>
                                    <p:cond delay="0"/>
                                  </p:stCondLst>
                                  <p:childTnLst>
                                    <p:animScale>
                                      <p:cBhvr>
                                        <p:cTn id="10" dur="2000" fill="hold"/>
                                        <p:tgtEl>
                                          <p:spTgt spid="23"/>
                                        </p:tgtEl>
                                      </p:cBhvr>
                                      <p:by x="150000" y="150000"/>
                                    </p:animScale>
                                  </p:childTnLst>
                                </p:cTn>
                              </p:par>
                              <p:par>
                                <p:cTn id="11" presetID="6" presetClass="emph" presetSubtype="0" fill="hold" grpId="0" nodeType="withEffect">
                                  <p:stCondLst>
                                    <p:cond delay="0"/>
                                  </p:stCondLst>
                                  <p:childTnLst>
                                    <p:animScale>
                                      <p:cBhvr>
                                        <p:cTn id="12" dur="2000" fill="hold"/>
                                        <p:tgtEl>
                                          <p:spTgt spid="29"/>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1000"/>
                                        <p:tgtEl>
                                          <p:spTgt spid="108"/>
                                        </p:tgtEl>
                                      </p:cBhvr>
                                    </p:animEffect>
                                    <p:anim calcmode="lin" valueType="num">
                                      <p:cBhvr>
                                        <p:cTn id="42" dur="1000" fill="hold"/>
                                        <p:tgtEl>
                                          <p:spTgt spid="108"/>
                                        </p:tgtEl>
                                        <p:attrNameLst>
                                          <p:attrName>ppt_x</p:attrName>
                                        </p:attrNameLst>
                                      </p:cBhvr>
                                      <p:tavLst>
                                        <p:tav tm="0">
                                          <p:val>
                                            <p:strVal val="#ppt_x"/>
                                          </p:val>
                                        </p:tav>
                                        <p:tav tm="100000">
                                          <p:val>
                                            <p:strVal val="#ppt_x"/>
                                          </p:val>
                                        </p:tav>
                                      </p:tavLst>
                                    </p:anim>
                                    <p:anim calcmode="lin" valueType="num">
                                      <p:cBhvr>
                                        <p:cTn id="43" dur="1000" fill="hold"/>
                                        <p:tgtEl>
                                          <p:spTgt spid="10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1000"/>
                                        <p:tgtEl>
                                          <p:spTgt spid="103"/>
                                        </p:tgtEl>
                                      </p:cBhvr>
                                    </p:animEffect>
                                    <p:anim calcmode="lin" valueType="num">
                                      <p:cBhvr>
                                        <p:cTn id="47" dur="1000" fill="hold"/>
                                        <p:tgtEl>
                                          <p:spTgt spid="103"/>
                                        </p:tgtEl>
                                        <p:attrNameLst>
                                          <p:attrName>ppt_x</p:attrName>
                                        </p:attrNameLst>
                                      </p:cBhvr>
                                      <p:tavLst>
                                        <p:tav tm="0">
                                          <p:val>
                                            <p:strVal val="#ppt_x"/>
                                          </p:val>
                                        </p:tav>
                                        <p:tav tm="100000">
                                          <p:val>
                                            <p:strVal val="#ppt_x"/>
                                          </p:val>
                                        </p:tav>
                                      </p:tavLst>
                                    </p:anim>
                                    <p:anim calcmode="lin" valueType="num">
                                      <p:cBhvr>
                                        <p:cTn id="48" dur="1000" fill="hold"/>
                                        <p:tgtEl>
                                          <p:spTgt spid="10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fade">
                                      <p:cBhvr>
                                        <p:cTn id="51" dur="1000"/>
                                        <p:tgtEl>
                                          <p:spTgt spid="98"/>
                                        </p:tgtEl>
                                      </p:cBhvr>
                                    </p:animEffect>
                                    <p:anim calcmode="lin" valueType="num">
                                      <p:cBhvr>
                                        <p:cTn id="52" dur="1000" fill="hold"/>
                                        <p:tgtEl>
                                          <p:spTgt spid="98"/>
                                        </p:tgtEl>
                                        <p:attrNameLst>
                                          <p:attrName>ppt_x</p:attrName>
                                        </p:attrNameLst>
                                      </p:cBhvr>
                                      <p:tavLst>
                                        <p:tav tm="0">
                                          <p:val>
                                            <p:strVal val="#ppt_x"/>
                                          </p:val>
                                        </p:tav>
                                        <p:tav tm="100000">
                                          <p:val>
                                            <p:strVal val="#ppt_x"/>
                                          </p:val>
                                        </p:tav>
                                      </p:tavLst>
                                    </p:anim>
                                    <p:anim calcmode="lin" valueType="num">
                                      <p:cBhvr>
                                        <p:cTn id="53" dur="1000" fill="hold"/>
                                        <p:tgtEl>
                                          <p:spTgt spid="98"/>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fade">
                                      <p:cBhvr>
                                        <p:cTn id="56" dur="1000"/>
                                        <p:tgtEl>
                                          <p:spTgt spid="93"/>
                                        </p:tgtEl>
                                      </p:cBhvr>
                                    </p:animEffect>
                                    <p:anim calcmode="lin" valueType="num">
                                      <p:cBhvr>
                                        <p:cTn id="57" dur="1000" fill="hold"/>
                                        <p:tgtEl>
                                          <p:spTgt spid="93"/>
                                        </p:tgtEl>
                                        <p:attrNameLst>
                                          <p:attrName>ppt_x</p:attrName>
                                        </p:attrNameLst>
                                      </p:cBhvr>
                                      <p:tavLst>
                                        <p:tav tm="0">
                                          <p:val>
                                            <p:strVal val="#ppt_x"/>
                                          </p:val>
                                        </p:tav>
                                        <p:tav tm="100000">
                                          <p:val>
                                            <p:strVal val="#ppt_x"/>
                                          </p:val>
                                        </p:tav>
                                      </p:tavLst>
                                    </p:anim>
                                    <p:anim calcmode="lin" valueType="num">
                                      <p:cBhvr>
                                        <p:cTn id="58" dur="1000" fill="hold"/>
                                        <p:tgtEl>
                                          <p:spTgt spid="9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1000"/>
                                        <p:tgtEl>
                                          <p:spTgt spid="88"/>
                                        </p:tgtEl>
                                      </p:cBhvr>
                                    </p:animEffect>
                                    <p:anim calcmode="lin" valueType="num">
                                      <p:cBhvr>
                                        <p:cTn id="62" dur="1000" fill="hold"/>
                                        <p:tgtEl>
                                          <p:spTgt spid="88"/>
                                        </p:tgtEl>
                                        <p:attrNameLst>
                                          <p:attrName>ppt_x</p:attrName>
                                        </p:attrNameLst>
                                      </p:cBhvr>
                                      <p:tavLst>
                                        <p:tav tm="0">
                                          <p:val>
                                            <p:strVal val="#ppt_x"/>
                                          </p:val>
                                        </p:tav>
                                        <p:tav tm="100000">
                                          <p:val>
                                            <p:strVal val="#ppt_x"/>
                                          </p:val>
                                        </p:tav>
                                      </p:tavLst>
                                    </p:anim>
                                    <p:anim calcmode="lin" valueType="num">
                                      <p:cBhvr>
                                        <p:cTn id="63" dur="1000" fill="hold"/>
                                        <p:tgtEl>
                                          <p:spTgt spid="88"/>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1000"/>
                                        <p:tgtEl>
                                          <p:spTgt spid="83"/>
                                        </p:tgtEl>
                                      </p:cBhvr>
                                    </p:animEffect>
                                    <p:anim calcmode="lin" valueType="num">
                                      <p:cBhvr>
                                        <p:cTn id="67" dur="1000" fill="hold"/>
                                        <p:tgtEl>
                                          <p:spTgt spid="83"/>
                                        </p:tgtEl>
                                        <p:attrNameLst>
                                          <p:attrName>ppt_x</p:attrName>
                                        </p:attrNameLst>
                                      </p:cBhvr>
                                      <p:tavLst>
                                        <p:tav tm="0">
                                          <p:val>
                                            <p:strVal val="#ppt_x"/>
                                          </p:val>
                                        </p:tav>
                                        <p:tav tm="100000">
                                          <p:val>
                                            <p:strVal val="#ppt_x"/>
                                          </p:val>
                                        </p:tav>
                                      </p:tavLst>
                                    </p:anim>
                                    <p:anim calcmode="lin" valueType="num">
                                      <p:cBhvr>
                                        <p:cTn id="68"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3" grpId="0"/>
      <p:bldP spid="29" grpId="0"/>
      <p:bldP spid="30" grpId="0" animBg="1"/>
      <p:bldP spid="31" grpId="0"/>
      <p:bldP spid="42" grpId="0" animBg="1"/>
      <p:bldP spid="47" grpId="0"/>
      <p:bldP spid="50" grpId="0" animBg="1"/>
      <p:bldP spid="51"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6" y="-4133"/>
            <a:ext cx="7481557" cy="1325563"/>
          </a:xfrm>
        </p:spPr>
        <p:txBody>
          <a:bodyPr/>
          <a:lstStyle/>
          <a:p>
            <a:r>
              <a:rPr lang="en-US" dirty="0"/>
              <a:t>Mechanism of activation</a:t>
            </a:r>
          </a:p>
        </p:txBody>
      </p:sp>
      <p:grpSp>
        <p:nvGrpSpPr>
          <p:cNvPr id="4" name="Group 3"/>
          <p:cNvGrpSpPr/>
          <p:nvPr/>
        </p:nvGrpSpPr>
        <p:grpSpPr>
          <a:xfrm>
            <a:off x="2833402" y="5613427"/>
            <a:ext cx="7037171" cy="370340"/>
            <a:chOff x="656732" y="2018589"/>
            <a:chExt cx="10579923" cy="3823981"/>
          </a:xfrm>
        </p:grpSpPr>
        <p:sp>
          <p:nvSpPr>
            <p:cNvPr id="45" name="TextBox 44"/>
            <p:cNvSpPr txBox="1"/>
            <p:nvPr/>
          </p:nvSpPr>
          <p:spPr>
            <a:xfrm>
              <a:off x="656732" y="2018589"/>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H</a:t>
              </a:r>
              <a:endParaRPr lang="en-US" b="1" i="1" dirty="0">
                <a:solidFill>
                  <a:srgbClr val="49387C"/>
                </a:solidFill>
              </a:endParaRPr>
            </a:p>
          </p:txBody>
        </p:sp>
        <p:sp>
          <p:nvSpPr>
            <p:cNvPr id="48" name="TextBox 47"/>
            <p:cNvSpPr txBox="1"/>
            <p:nvPr/>
          </p:nvSpPr>
          <p:spPr>
            <a:xfrm>
              <a:off x="2267412" y="2028997"/>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A</a:t>
              </a:r>
              <a:endParaRPr lang="en-US" b="1" i="1" dirty="0">
                <a:solidFill>
                  <a:srgbClr val="49387C"/>
                </a:solidFill>
              </a:endParaRPr>
            </a:p>
          </p:txBody>
        </p:sp>
        <p:sp>
          <p:nvSpPr>
            <p:cNvPr id="49" name="TextBox 48"/>
            <p:cNvSpPr txBox="1"/>
            <p:nvPr/>
          </p:nvSpPr>
          <p:spPr>
            <a:xfrm>
              <a:off x="3752134" y="2018589"/>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B</a:t>
              </a:r>
              <a:endParaRPr lang="en-US" b="1" i="1" dirty="0">
                <a:solidFill>
                  <a:srgbClr val="49387C"/>
                </a:solidFill>
              </a:endParaRPr>
            </a:p>
          </p:txBody>
        </p:sp>
        <p:sp>
          <p:nvSpPr>
            <p:cNvPr id="50" name="TextBox 49"/>
            <p:cNvSpPr txBox="1"/>
            <p:nvPr/>
          </p:nvSpPr>
          <p:spPr>
            <a:xfrm>
              <a:off x="6437163" y="2024134"/>
              <a:ext cx="1177290" cy="3813573"/>
            </a:xfrm>
            <a:prstGeom prst="rect">
              <a:avLst/>
            </a:prstGeom>
            <a:noFill/>
          </p:spPr>
          <p:txBody>
            <a:bodyPr wrap="square" rtlCol="0">
              <a:spAutoFit/>
            </a:bodyPr>
            <a:lstStyle/>
            <a:p>
              <a:r>
                <a:rPr lang="en-US" b="1" i="1" dirty="0">
                  <a:solidFill>
                    <a:srgbClr val="49387C"/>
                  </a:solidFill>
                </a:rPr>
                <a:t>vir</a:t>
              </a:r>
              <a:r>
                <a:rPr lang="en-US" b="1" dirty="0">
                  <a:solidFill>
                    <a:srgbClr val="49387C"/>
                  </a:solidFill>
                </a:rPr>
                <a:t> C</a:t>
              </a:r>
              <a:endParaRPr lang="en-US" b="1" i="1" dirty="0">
                <a:solidFill>
                  <a:srgbClr val="49387C"/>
                </a:solidFill>
              </a:endParaRPr>
            </a:p>
          </p:txBody>
        </p:sp>
        <p:sp>
          <p:nvSpPr>
            <p:cNvPr id="51" name="TextBox 50"/>
            <p:cNvSpPr txBox="1"/>
            <p:nvPr/>
          </p:nvSpPr>
          <p:spPr>
            <a:xfrm>
              <a:off x="7610939" y="2024185"/>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D</a:t>
              </a:r>
              <a:endParaRPr lang="en-US" b="1" i="1" dirty="0">
                <a:solidFill>
                  <a:srgbClr val="49387C"/>
                </a:solidFill>
              </a:endParaRPr>
            </a:p>
          </p:txBody>
        </p:sp>
        <p:sp>
          <p:nvSpPr>
            <p:cNvPr id="52" name="TextBox 51"/>
            <p:cNvSpPr txBox="1"/>
            <p:nvPr/>
          </p:nvSpPr>
          <p:spPr>
            <a:xfrm>
              <a:off x="9030804" y="2024185"/>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E</a:t>
              </a:r>
              <a:endParaRPr lang="en-US" b="1" i="1" dirty="0">
                <a:solidFill>
                  <a:srgbClr val="49387C"/>
                </a:solidFill>
              </a:endParaRPr>
            </a:p>
          </p:txBody>
        </p:sp>
        <p:sp>
          <p:nvSpPr>
            <p:cNvPr id="53" name="TextBox 52"/>
            <p:cNvSpPr txBox="1"/>
            <p:nvPr/>
          </p:nvSpPr>
          <p:spPr>
            <a:xfrm>
              <a:off x="10059365" y="2028997"/>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F</a:t>
              </a:r>
              <a:endParaRPr lang="en-US" b="1" i="1" dirty="0">
                <a:solidFill>
                  <a:srgbClr val="49387C"/>
                </a:solidFill>
              </a:endParaRPr>
            </a:p>
          </p:txBody>
        </p:sp>
        <p:sp>
          <p:nvSpPr>
            <p:cNvPr id="54" name="TextBox 53"/>
            <p:cNvSpPr txBox="1"/>
            <p:nvPr/>
          </p:nvSpPr>
          <p:spPr>
            <a:xfrm>
              <a:off x="4933640" y="2024134"/>
              <a:ext cx="1177290" cy="3813573"/>
            </a:xfrm>
            <a:prstGeom prst="rect">
              <a:avLst/>
            </a:prstGeom>
            <a:noFill/>
          </p:spPr>
          <p:txBody>
            <a:bodyPr wrap="square" rtlCol="0">
              <a:spAutoFit/>
            </a:bodyPr>
            <a:lstStyle/>
            <a:p>
              <a:r>
                <a:rPr lang="en-US" b="1" i="1" dirty="0">
                  <a:solidFill>
                    <a:srgbClr val="49387C"/>
                  </a:solidFill>
                </a:rPr>
                <a:t>vir </a:t>
              </a:r>
              <a:r>
                <a:rPr lang="en-US" b="1" dirty="0">
                  <a:solidFill>
                    <a:srgbClr val="49387C"/>
                  </a:solidFill>
                </a:rPr>
                <a:t>G</a:t>
              </a:r>
              <a:endParaRPr lang="en-US" b="1" i="1" dirty="0">
                <a:solidFill>
                  <a:srgbClr val="49387C"/>
                </a:solidFill>
              </a:endParaRPr>
            </a:p>
          </p:txBody>
        </p:sp>
      </p:grpSp>
      <p:grpSp>
        <p:nvGrpSpPr>
          <p:cNvPr id="3" name="Group 2"/>
          <p:cNvGrpSpPr/>
          <p:nvPr/>
        </p:nvGrpSpPr>
        <p:grpSpPr>
          <a:xfrm>
            <a:off x="2625209" y="5033857"/>
            <a:ext cx="7760477" cy="540724"/>
            <a:chOff x="461724" y="1968247"/>
            <a:chExt cx="11950873" cy="1718309"/>
          </a:xfrm>
        </p:grpSpPr>
        <p:sp>
          <p:nvSpPr>
            <p:cNvPr id="34" name="Rectangle 33"/>
            <p:cNvSpPr/>
            <p:nvPr/>
          </p:nvSpPr>
          <p:spPr>
            <a:xfrm>
              <a:off x="3817806" y="2428384"/>
              <a:ext cx="1177290" cy="708661"/>
            </a:xfrm>
            <a:prstGeom prst="rect">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994190" y="2428384"/>
              <a:ext cx="1177290" cy="708660"/>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74553" y="2428426"/>
              <a:ext cx="415599" cy="70862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92917" y="2428426"/>
              <a:ext cx="1177290" cy="708660"/>
            </a:xfrm>
            <a:prstGeom prst="rect">
              <a:avLst/>
            </a:prstGeom>
            <a:solidFill>
              <a:schemeClr val="tx1">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92003" y="2428426"/>
              <a:ext cx="488300" cy="714168"/>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61724" y="2428426"/>
              <a:ext cx="477078" cy="70866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352383" y="2428342"/>
              <a:ext cx="757712" cy="71425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77730" y="2428426"/>
              <a:ext cx="1177290" cy="708660"/>
            </a:xfrm>
            <a:prstGeom prst="rect">
              <a:avLst/>
            </a:prstGeom>
            <a:solidFill>
              <a:schemeClr val="accent4">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955020" y="2428426"/>
              <a:ext cx="434340" cy="708659"/>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380128" y="2428425"/>
              <a:ext cx="1177290" cy="708621"/>
            </a:xfrm>
            <a:prstGeom prst="rect">
              <a:avLst/>
            </a:prstGeom>
            <a:solidFill>
              <a:schemeClr val="accent5">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538911" y="2428386"/>
              <a:ext cx="291775" cy="708659"/>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20516" y="2428426"/>
              <a:ext cx="1177290" cy="708660"/>
            </a:xfrm>
            <a:prstGeom prst="rect">
              <a:avLst/>
            </a:prstGeom>
            <a:solidFill>
              <a:schemeClr val="accent4">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832470" y="2428384"/>
              <a:ext cx="519913" cy="708660"/>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0334578" y="2428426"/>
              <a:ext cx="760198" cy="708618"/>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1082161" y="2428426"/>
              <a:ext cx="291775" cy="708659"/>
            </a:xfrm>
            <a:prstGeom prst="rect">
              <a:avLst/>
            </a:prstGeom>
            <a:pattFill prst="wdUpDiag">
              <a:fgClr>
                <a:schemeClr val="tx1"/>
              </a:fgClr>
              <a:bgClr>
                <a:schemeClr val="bg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a:off x="11402274" y="1968247"/>
              <a:ext cx="1010323" cy="1718309"/>
            </a:xfrm>
            <a:prstGeom prst="rightArrow">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92"/>
          <p:cNvSpPr/>
          <p:nvPr/>
        </p:nvSpPr>
        <p:spPr>
          <a:xfrm>
            <a:off x="6279327" y="1860387"/>
            <a:ext cx="469591" cy="46650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108" name="TextBox 107"/>
          <p:cNvSpPr txBox="1"/>
          <p:nvPr/>
        </p:nvSpPr>
        <p:spPr>
          <a:xfrm>
            <a:off x="7139304" y="2438219"/>
            <a:ext cx="1478404" cy="523220"/>
          </a:xfrm>
          <a:prstGeom prst="rect">
            <a:avLst/>
          </a:prstGeom>
          <a:noFill/>
        </p:spPr>
        <p:txBody>
          <a:bodyPr wrap="square" rtlCol="0">
            <a:spAutoFit/>
          </a:bodyPr>
          <a:lstStyle/>
          <a:p>
            <a:r>
              <a:rPr lang="en-US" sz="2800" i="1" dirty="0" err="1"/>
              <a:t>vir</a:t>
            </a:r>
            <a:r>
              <a:rPr lang="en-US" sz="2800" i="1" dirty="0"/>
              <a:t> </a:t>
            </a:r>
            <a:r>
              <a:rPr lang="en-US" sz="2800" dirty="0"/>
              <a:t>A</a:t>
            </a:r>
          </a:p>
        </p:txBody>
      </p:sp>
      <p:grpSp>
        <p:nvGrpSpPr>
          <p:cNvPr id="6" name="Group 5"/>
          <p:cNvGrpSpPr/>
          <p:nvPr/>
        </p:nvGrpSpPr>
        <p:grpSpPr>
          <a:xfrm>
            <a:off x="5436736" y="3049142"/>
            <a:ext cx="1478404" cy="841958"/>
            <a:chOff x="2060363" y="3938843"/>
            <a:chExt cx="1478404" cy="841958"/>
          </a:xfrm>
        </p:grpSpPr>
        <p:sp>
          <p:nvSpPr>
            <p:cNvPr id="110" name="TextBox 109"/>
            <p:cNvSpPr txBox="1"/>
            <p:nvPr/>
          </p:nvSpPr>
          <p:spPr>
            <a:xfrm>
              <a:off x="2060363" y="4257581"/>
              <a:ext cx="1478404" cy="523220"/>
            </a:xfrm>
            <a:prstGeom prst="rect">
              <a:avLst/>
            </a:prstGeom>
            <a:noFill/>
          </p:spPr>
          <p:txBody>
            <a:bodyPr wrap="square" rtlCol="0">
              <a:spAutoFit/>
            </a:bodyPr>
            <a:lstStyle/>
            <a:p>
              <a:r>
                <a:rPr lang="en-US" sz="2800" i="1" dirty="0" err="1"/>
                <a:t>vir</a:t>
              </a:r>
              <a:r>
                <a:rPr lang="en-US" sz="2800" i="1" dirty="0"/>
                <a:t> </a:t>
              </a:r>
              <a:r>
                <a:rPr lang="en-US" sz="2800" dirty="0"/>
                <a:t>G</a:t>
              </a:r>
              <a:endParaRPr lang="en-US" sz="2800" i="1" dirty="0"/>
            </a:p>
          </p:txBody>
        </p:sp>
        <p:grpSp>
          <p:nvGrpSpPr>
            <p:cNvPr id="58" name="Group 57"/>
            <p:cNvGrpSpPr/>
            <p:nvPr/>
          </p:nvGrpSpPr>
          <p:grpSpPr>
            <a:xfrm>
              <a:off x="2255822" y="3938843"/>
              <a:ext cx="498536" cy="402772"/>
              <a:chOff x="7595999" y="4359058"/>
              <a:chExt cx="477011" cy="487613"/>
            </a:xfrm>
          </p:grpSpPr>
          <p:sp>
            <p:nvSpPr>
              <p:cNvPr id="59" name="Oval 58"/>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679403" y="4399542"/>
                <a:ext cx="250520" cy="447129"/>
              </a:xfrm>
              <a:prstGeom prst="rect">
                <a:avLst/>
              </a:prstGeom>
              <a:noFill/>
            </p:spPr>
            <p:txBody>
              <a:bodyPr wrap="square" rtlCol="0">
                <a:spAutoFit/>
              </a:bodyPr>
              <a:lstStyle/>
              <a:p>
                <a:r>
                  <a:rPr lang="en-US" dirty="0"/>
                  <a:t>P</a:t>
                </a:r>
              </a:p>
            </p:txBody>
          </p:sp>
        </p:grpSp>
      </p:grpSp>
      <p:grpSp>
        <p:nvGrpSpPr>
          <p:cNvPr id="68" name="Group 67"/>
          <p:cNvGrpSpPr/>
          <p:nvPr/>
        </p:nvGrpSpPr>
        <p:grpSpPr>
          <a:xfrm>
            <a:off x="8179442" y="2146443"/>
            <a:ext cx="1478404" cy="841958"/>
            <a:chOff x="2060363" y="3938843"/>
            <a:chExt cx="1478404" cy="841958"/>
          </a:xfrm>
        </p:grpSpPr>
        <p:sp>
          <p:nvSpPr>
            <p:cNvPr id="69" name="TextBox 68"/>
            <p:cNvSpPr txBox="1"/>
            <p:nvPr/>
          </p:nvSpPr>
          <p:spPr>
            <a:xfrm>
              <a:off x="2060363" y="4257581"/>
              <a:ext cx="1478404" cy="523220"/>
            </a:xfrm>
            <a:prstGeom prst="rect">
              <a:avLst/>
            </a:prstGeom>
            <a:noFill/>
          </p:spPr>
          <p:txBody>
            <a:bodyPr wrap="square" rtlCol="0">
              <a:spAutoFit/>
            </a:bodyPr>
            <a:lstStyle/>
            <a:p>
              <a:r>
                <a:rPr lang="en-US" sz="2800" i="1" dirty="0" err="1"/>
                <a:t>vir</a:t>
              </a:r>
              <a:r>
                <a:rPr lang="en-US" sz="2800" i="1" dirty="0"/>
                <a:t> </a:t>
              </a:r>
              <a:r>
                <a:rPr lang="en-US" sz="2800" dirty="0"/>
                <a:t>G</a:t>
              </a:r>
              <a:endParaRPr lang="en-US" sz="2800" i="1" dirty="0"/>
            </a:p>
          </p:txBody>
        </p:sp>
        <p:grpSp>
          <p:nvGrpSpPr>
            <p:cNvPr id="70" name="Group 69"/>
            <p:cNvGrpSpPr/>
            <p:nvPr/>
          </p:nvGrpSpPr>
          <p:grpSpPr>
            <a:xfrm>
              <a:off x="2255822" y="3938843"/>
              <a:ext cx="498536" cy="402772"/>
              <a:chOff x="7595999" y="4359058"/>
              <a:chExt cx="477011" cy="487613"/>
            </a:xfrm>
          </p:grpSpPr>
          <p:sp>
            <p:nvSpPr>
              <p:cNvPr id="71" name="Oval 70"/>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7679403" y="4399542"/>
                <a:ext cx="250520" cy="447129"/>
              </a:xfrm>
              <a:prstGeom prst="rect">
                <a:avLst/>
              </a:prstGeom>
              <a:noFill/>
            </p:spPr>
            <p:txBody>
              <a:bodyPr wrap="square" rtlCol="0">
                <a:spAutoFit/>
              </a:bodyPr>
              <a:lstStyle/>
              <a:p>
                <a:r>
                  <a:rPr lang="en-US" dirty="0"/>
                  <a:t>P</a:t>
                </a:r>
              </a:p>
            </p:txBody>
          </p:sp>
        </p:grpSp>
      </p:grpSp>
      <p:cxnSp>
        <p:nvCxnSpPr>
          <p:cNvPr id="9" name="Straight Connector 8"/>
          <p:cNvCxnSpPr/>
          <p:nvPr/>
        </p:nvCxnSpPr>
        <p:spPr>
          <a:xfrm>
            <a:off x="5892927" y="3862783"/>
            <a:ext cx="0" cy="4604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935005" y="4323272"/>
            <a:ext cx="29579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35005" y="4323274"/>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892288" y="4323274"/>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678218" y="4323273"/>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892927" y="4323272"/>
            <a:ext cx="314336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371079" y="4323272"/>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8398488" y="4323272"/>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036291" y="4323272"/>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935007" y="4901093"/>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4892290" y="4901093"/>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6670161" y="4901093"/>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7358514" y="4904847"/>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8386805" y="4901093"/>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9029779" y="4901093"/>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19145" y="6079123"/>
            <a:ext cx="10847732" cy="461665"/>
          </a:xfrm>
          <a:prstGeom prst="rect">
            <a:avLst/>
          </a:prstGeom>
          <a:noFill/>
        </p:spPr>
        <p:txBody>
          <a:bodyPr wrap="square" rtlCol="0">
            <a:spAutoFit/>
          </a:bodyPr>
          <a:lstStyle/>
          <a:p>
            <a:pPr algn="ctr"/>
            <a:r>
              <a:rPr lang="en-US" sz="2400" dirty="0"/>
              <a:t>Activation started. What are the roles of these other </a:t>
            </a:r>
            <a:r>
              <a:rPr lang="en-US" sz="2400" i="1" dirty="0" err="1"/>
              <a:t>vir</a:t>
            </a:r>
            <a:r>
              <a:rPr lang="en-US" sz="2400" dirty="0"/>
              <a:t> proteins?</a:t>
            </a:r>
          </a:p>
        </p:txBody>
      </p:sp>
      <p:sp>
        <p:nvSpPr>
          <p:cNvPr id="5" name="Oval 4"/>
          <p:cNvSpPr/>
          <p:nvPr/>
        </p:nvSpPr>
        <p:spPr>
          <a:xfrm>
            <a:off x="6939782" y="1597998"/>
            <a:ext cx="2406742" cy="2272252"/>
          </a:xfrm>
          <a:prstGeom prst="ellipse">
            <a:avLst/>
          </a:prstGeom>
          <a:noFill/>
          <a:ln w="269875">
            <a:solidFill>
              <a:srgbClr val="FFF2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p:cNvSpPr/>
          <p:nvPr/>
        </p:nvSpPr>
        <p:spPr>
          <a:xfrm rot="12348767">
            <a:off x="6803152" y="2402822"/>
            <a:ext cx="394023" cy="288048"/>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rot="12369372">
            <a:off x="6974199" y="2092935"/>
            <a:ext cx="394023" cy="288048"/>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3906274">
            <a:off x="6044991" y="1695955"/>
            <a:ext cx="717004" cy="795368"/>
          </a:xfrm>
          <a:prstGeom prst="arc">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3" name="Straight Connector 72"/>
          <p:cNvCxnSpPr/>
          <p:nvPr/>
        </p:nvCxnSpPr>
        <p:spPr>
          <a:xfrm rot="14304236" flipV="1">
            <a:off x="6743746" y="2211611"/>
            <a:ext cx="215876" cy="13415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00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1000"/>
                                        <p:tgtEl>
                                          <p:spTgt spid="124"/>
                                        </p:tgtEl>
                                      </p:cBhvr>
                                    </p:animEffect>
                                    <p:anim calcmode="lin" valueType="num">
                                      <p:cBhvr>
                                        <p:cTn id="33" dur="1000" fill="hold"/>
                                        <p:tgtEl>
                                          <p:spTgt spid="124"/>
                                        </p:tgtEl>
                                        <p:attrNameLst>
                                          <p:attrName>ppt_x</p:attrName>
                                        </p:attrNameLst>
                                      </p:cBhvr>
                                      <p:tavLst>
                                        <p:tav tm="0">
                                          <p:val>
                                            <p:strVal val="#ppt_x"/>
                                          </p:val>
                                        </p:tav>
                                        <p:tav tm="100000">
                                          <p:val>
                                            <p:strVal val="#ppt_x"/>
                                          </p:val>
                                        </p:tav>
                                      </p:tavLst>
                                    </p:anim>
                                    <p:anim calcmode="lin" valueType="num">
                                      <p:cBhvr>
                                        <p:cTn id="34" dur="1000" fill="hold"/>
                                        <p:tgtEl>
                                          <p:spTgt spid="124"/>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20"/>
                                        </p:tgtEl>
                                        <p:attrNameLst>
                                          <p:attrName>style.visibility</p:attrName>
                                        </p:attrNameLst>
                                      </p:cBhvr>
                                      <p:to>
                                        <p:strVal val="visible"/>
                                      </p:to>
                                    </p:set>
                                    <p:animEffect transition="in" filter="fade">
                                      <p:cBhvr>
                                        <p:cTn id="37" dur="1000"/>
                                        <p:tgtEl>
                                          <p:spTgt spid="120"/>
                                        </p:tgtEl>
                                      </p:cBhvr>
                                    </p:animEffect>
                                    <p:anim calcmode="lin" valueType="num">
                                      <p:cBhvr>
                                        <p:cTn id="38" dur="1000" fill="hold"/>
                                        <p:tgtEl>
                                          <p:spTgt spid="120"/>
                                        </p:tgtEl>
                                        <p:attrNameLst>
                                          <p:attrName>ppt_x</p:attrName>
                                        </p:attrNameLst>
                                      </p:cBhvr>
                                      <p:tavLst>
                                        <p:tav tm="0">
                                          <p:val>
                                            <p:strVal val="#ppt_x"/>
                                          </p:val>
                                        </p:tav>
                                        <p:tav tm="100000">
                                          <p:val>
                                            <p:strVal val="#ppt_x"/>
                                          </p:val>
                                        </p:tav>
                                      </p:tavLst>
                                    </p:anim>
                                    <p:anim calcmode="lin" valueType="num">
                                      <p:cBhvr>
                                        <p:cTn id="39" dur="1000" fill="hold"/>
                                        <p:tgtEl>
                                          <p:spTgt spid="120"/>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125"/>
                                        </p:tgtEl>
                                        <p:attrNameLst>
                                          <p:attrName>style.visibility</p:attrName>
                                        </p:attrNameLst>
                                      </p:cBhvr>
                                      <p:to>
                                        <p:strVal val="visible"/>
                                      </p:to>
                                    </p:set>
                                    <p:animEffect transition="in" filter="fade">
                                      <p:cBhvr>
                                        <p:cTn id="47" dur="1000"/>
                                        <p:tgtEl>
                                          <p:spTgt spid="125"/>
                                        </p:tgtEl>
                                      </p:cBhvr>
                                    </p:animEffect>
                                    <p:anim calcmode="lin" valueType="num">
                                      <p:cBhvr>
                                        <p:cTn id="48" dur="1000" fill="hold"/>
                                        <p:tgtEl>
                                          <p:spTgt spid="125"/>
                                        </p:tgtEl>
                                        <p:attrNameLst>
                                          <p:attrName>ppt_x</p:attrName>
                                        </p:attrNameLst>
                                      </p:cBhvr>
                                      <p:tavLst>
                                        <p:tav tm="0">
                                          <p:val>
                                            <p:strVal val="#ppt_x"/>
                                          </p:val>
                                        </p:tav>
                                        <p:tav tm="100000">
                                          <p:val>
                                            <p:strVal val="#ppt_x"/>
                                          </p:val>
                                        </p:tav>
                                      </p:tavLst>
                                    </p:anim>
                                    <p:anim calcmode="lin" valueType="num">
                                      <p:cBhvr>
                                        <p:cTn id="49" dur="1000" fill="hold"/>
                                        <p:tgtEl>
                                          <p:spTgt spid="125"/>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121"/>
                                        </p:tgtEl>
                                        <p:attrNameLst>
                                          <p:attrName>style.visibility</p:attrName>
                                        </p:attrNameLst>
                                      </p:cBhvr>
                                      <p:to>
                                        <p:strVal val="visible"/>
                                      </p:to>
                                    </p:set>
                                    <p:animEffect transition="in" filter="fade">
                                      <p:cBhvr>
                                        <p:cTn id="52" dur="1000"/>
                                        <p:tgtEl>
                                          <p:spTgt spid="121"/>
                                        </p:tgtEl>
                                      </p:cBhvr>
                                    </p:animEffect>
                                    <p:anim calcmode="lin" valueType="num">
                                      <p:cBhvr>
                                        <p:cTn id="53" dur="1000" fill="hold"/>
                                        <p:tgtEl>
                                          <p:spTgt spid="121"/>
                                        </p:tgtEl>
                                        <p:attrNameLst>
                                          <p:attrName>ppt_x</p:attrName>
                                        </p:attrNameLst>
                                      </p:cBhvr>
                                      <p:tavLst>
                                        <p:tav tm="0">
                                          <p:val>
                                            <p:strVal val="#ppt_x"/>
                                          </p:val>
                                        </p:tav>
                                        <p:tav tm="100000">
                                          <p:val>
                                            <p:strVal val="#ppt_x"/>
                                          </p:val>
                                        </p:tav>
                                      </p:tavLst>
                                    </p:anim>
                                    <p:anim calcmode="lin" valueType="num">
                                      <p:cBhvr>
                                        <p:cTn id="54" dur="1000" fill="hold"/>
                                        <p:tgtEl>
                                          <p:spTgt spid="12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fade">
                                      <p:cBhvr>
                                        <p:cTn id="57" dur="1000"/>
                                        <p:tgtEl>
                                          <p:spTgt spid="126"/>
                                        </p:tgtEl>
                                      </p:cBhvr>
                                    </p:animEffect>
                                    <p:anim calcmode="lin" valueType="num">
                                      <p:cBhvr>
                                        <p:cTn id="58" dur="1000" fill="hold"/>
                                        <p:tgtEl>
                                          <p:spTgt spid="126"/>
                                        </p:tgtEl>
                                        <p:attrNameLst>
                                          <p:attrName>ppt_x</p:attrName>
                                        </p:attrNameLst>
                                      </p:cBhvr>
                                      <p:tavLst>
                                        <p:tav tm="0">
                                          <p:val>
                                            <p:strVal val="#ppt_x"/>
                                          </p:val>
                                        </p:tav>
                                        <p:tav tm="100000">
                                          <p:val>
                                            <p:strVal val="#ppt_x"/>
                                          </p:val>
                                        </p:tav>
                                      </p:tavLst>
                                    </p:anim>
                                    <p:anim calcmode="lin" valueType="num">
                                      <p:cBhvr>
                                        <p:cTn id="59" dur="1000" fill="hold"/>
                                        <p:tgtEl>
                                          <p:spTgt spid="126"/>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122"/>
                                        </p:tgtEl>
                                        <p:attrNameLst>
                                          <p:attrName>style.visibility</p:attrName>
                                        </p:attrNameLst>
                                      </p:cBhvr>
                                      <p:to>
                                        <p:strVal val="visible"/>
                                      </p:to>
                                    </p:set>
                                    <p:animEffect transition="in" filter="fade">
                                      <p:cBhvr>
                                        <p:cTn id="62" dur="1000"/>
                                        <p:tgtEl>
                                          <p:spTgt spid="122"/>
                                        </p:tgtEl>
                                      </p:cBhvr>
                                    </p:animEffect>
                                    <p:anim calcmode="lin" valueType="num">
                                      <p:cBhvr>
                                        <p:cTn id="63" dur="1000" fill="hold"/>
                                        <p:tgtEl>
                                          <p:spTgt spid="122"/>
                                        </p:tgtEl>
                                        <p:attrNameLst>
                                          <p:attrName>ppt_x</p:attrName>
                                        </p:attrNameLst>
                                      </p:cBhvr>
                                      <p:tavLst>
                                        <p:tav tm="0">
                                          <p:val>
                                            <p:strVal val="#ppt_x"/>
                                          </p:val>
                                        </p:tav>
                                        <p:tav tm="100000">
                                          <p:val>
                                            <p:strVal val="#ppt_x"/>
                                          </p:val>
                                        </p:tav>
                                      </p:tavLst>
                                    </p:anim>
                                    <p:anim calcmode="lin" valueType="num">
                                      <p:cBhvr>
                                        <p:cTn id="64" dur="1000" fill="hold"/>
                                        <p:tgtEl>
                                          <p:spTgt spid="122"/>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1000"/>
                                        <p:tgtEl>
                                          <p:spTgt spid="127"/>
                                        </p:tgtEl>
                                      </p:cBhvr>
                                    </p:animEffect>
                                    <p:anim calcmode="lin" valueType="num">
                                      <p:cBhvr>
                                        <p:cTn id="68" dur="1000" fill="hold"/>
                                        <p:tgtEl>
                                          <p:spTgt spid="127"/>
                                        </p:tgtEl>
                                        <p:attrNameLst>
                                          <p:attrName>ppt_x</p:attrName>
                                        </p:attrNameLst>
                                      </p:cBhvr>
                                      <p:tavLst>
                                        <p:tav tm="0">
                                          <p:val>
                                            <p:strVal val="#ppt_x"/>
                                          </p:val>
                                        </p:tav>
                                        <p:tav tm="100000">
                                          <p:val>
                                            <p:strVal val="#ppt_x"/>
                                          </p:val>
                                        </p:tav>
                                      </p:tavLst>
                                    </p:anim>
                                    <p:anim calcmode="lin" valueType="num">
                                      <p:cBhvr>
                                        <p:cTn id="69" dur="1000" fill="hold"/>
                                        <p:tgtEl>
                                          <p:spTgt spid="127"/>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123"/>
                                        </p:tgtEl>
                                        <p:attrNameLst>
                                          <p:attrName>style.visibility</p:attrName>
                                        </p:attrNameLst>
                                      </p:cBhvr>
                                      <p:to>
                                        <p:strVal val="visible"/>
                                      </p:to>
                                    </p:set>
                                    <p:animEffect transition="in" filter="fade">
                                      <p:cBhvr>
                                        <p:cTn id="72" dur="1000"/>
                                        <p:tgtEl>
                                          <p:spTgt spid="123"/>
                                        </p:tgtEl>
                                      </p:cBhvr>
                                    </p:animEffect>
                                    <p:anim calcmode="lin" valueType="num">
                                      <p:cBhvr>
                                        <p:cTn id="73" dur="1000" fill="hold"/>
                                        <p:tgtEl>
                                          <p:spTgt spid="123"/>
                                        </p:tgtEl>
                                        <p:attrNameLst>
                                          <p:attrName>ppt_x</p:attrName>
                                        </p:attrNameLst>
                                      </p:cBhvr>
                                      <p:tavLst>
                                        <p:tav tm="0">
                                          <p:val>
                                            <p:strVal val="#ppt_x"/>
                                          </p:val>
                                        </p:tav>
                                        <p:tav tm="100000">
                                          <p:val>
                                            <p:strVal val="#ppt_x"/>
                                          </p:val>
                                        </p:tav>
                                      </p:tavLst>
                                    </p:anim>
                                    <p:anim calcmode="lin" valueType="num">
                                      <p:cBhvr>
                                        <p:cTn id="74" dur="1000" fill="hold"/>
                                        <p:tgtEl>
                                          <p:spTgt spid="123"/>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 fill="hold">
                                          <p:stCondLst>
                                            <p:cond delay="0"/>
                                          </p:stCondLst>
                                        </p:cTn>
                                        <p:tgtEl>
                                          <p:spTgt spid="128"/>
                                        </p:tgtEl>
                                        <p:attrNameLst>
                                          <p:attrName>style.visibility</p:attrName>
                                        </p:attrNameLst>
                                      </p:cBhvr>
                                      <p:to>
                                        <p:strVal val="visible"/>
                                      </p:to>
                                    </p:set>
                                    <p:animEffect transition="in" filter="fade">
                                      <p:cBhvr>
                                        <p:cTn id="77" dur="1000"/>
                                        <p:tgtEl>
                                          <p:spTgt spid="128"/>
                                        </p:tgtEl>
                                      </p:cBhvr>
                                    </p:animEffect>
                                    <p:anim calcmode="lin" valueType="num">
                                      <p:cBhvr>
                                        <p:cTn id="78" dur="1000" fill="hold"/>
                                        <p:tgtEl>
                                          <p:spTgt spid="128"/>
                                        </p:tgtEl>
                                        <p:attrNameLst>
                                          <p:attrName>ppt_x</p:attrName>
                                        </p:attrNameLst>
                                      </p:cBhvr>
                                      <p:tavLst>
                                        <p:tav tm="0">
                                          <p:val>
                                            <p:strVal val="#ppt_x"/>
                                          </p:val>
                                        </p:tav>
                                        <p:tav tm="100000">
                                          <p:val>
                                            <p:strVal val="#ppt_x"/>
                                          </p:val>
                                        </p:tav>
                                      </p:tavLst>
                                    </p:anim>
                                    <p:anim calcmode="lin" valueType="num">
                                      <p:cBhvr>
                                        <p:cTn id="79"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13"/>
            <a:ext cx="10515600" cy="1325563"/>
          </a:xfrm>
        </p:spPr>
        <p:txBody>
          <a:bodyPr/>
          <a:lstStyle/>
          <a:p>
            <a:r>
              <a:rPr lang="en-US" dirty="0"/>
              <a:t>The role of </a:t>
            </a:r>
            <a:r>
              <a:rPr lang="en-US" i="1" dirty="0" err="1"/>
              <a:t>vir</a:t>
            </a:r>
            <a:r>
              <a:rPr lang="en-US" i="1" dirty="0"/>
              <a:t> </a:t>
            </a:r>
            <a:r>
              <a:rPr lang="en-US" dirty="0"/>
              <a:t>D2</a:t>
            </a:r>
          </a:p>
        </p:txBody>
      </p:sp>
      <p:sp>
        <p:nvSpPr>
          <p:cNvPr id="46" name="Rectangle 45"/>
          <p:cNvSpPr/>
          <p:nvPr/>
        </p:nvSpPr>
        <p:spPr>
          <a:xfrm>
            <a:off x="1877487" y="6140301"/>
            <a:ext cx="764491" cy="223004"/>
          </a:xfrm>
          <a:prstGeom prst="rect">
            <a:avLst/>
          </a:prstGeom>
          <a:solidFill>
            <a:schemeClr val="accent4">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815005" y="4581029"/>
            <a:ext cx="1478404" cy="841958"/>
            <a:chOff x="2060363" y="3938843"/>
            <a:chExt cx="1478404" cy="841958"/>
          </a:xfrm>
        </p:grpSpPr>
        <p:sp>
          <p:nvSpPr>
            <p:cNvPr id="69" name="TextBox 68"/>
            <p:cNvSpPr txBox="1"/>
            <p:nvPr/>
          </p:nvSpPr>
          <p:spPr>
            <a:xfrm>
              <a:off x="2060363" y="4257581"/>
              <a:ext cx="1478404" cy="523220"/>
            </a:xfrm>
            <a:prstGeom prst="rect">
              <a:avLst/>
            </a:prstGeom>
            <a:noFill/>
          </p:spPr>
          <p:txBody>
            <a:bodyPr wrap="square" rtlCol="0">
              <a:spAutoFit/>
            </a:bodyPr>
            <a:lstStyle/>
            <a:p>
              <a:r>
                <a:rPr lang="en-US" sz="2800" i="1" dirty="0" err="1"/>
                <a:t>vir</a:t>
              </a:r>
              <a:r>
                <a:rPr lang="en-US" sz="2800" i="1" dirty="0"/>
                <a:t> </a:t>
              </a:r>
              <a:r>
                <a:rPr lang="en-US" sz="2800" dirty="0"/>
                <a:t>G</a:t>
              </a:r>
              <a:endParaRPr lang="en-US" sz="2800" i="1" dirty="0"/>
            </a:p>
          </p:txBody>
        </p:sp>
        <p:grpSp>
          <p:nvGrpSpPr>
            <p:cNvPr id="70" name="Group 69"/>
            <p:cNvGrpSpPr/>
            <p:nvPr/>
          </p:nvGrpSpPr>
          <p:grpSpPr>
            <a:xfrm>
              <a:off x="2255822" y="3938843"/>
              <a:ext cx="498536" cy="402772"/>
              <a:chOff x="7595999" y="4359058"/>
              <a:chExt cx="477011" cy="487613"/>
            </a:xfrm>
          </p:grpSpPr>
          <p:sp>
            <p:nvSpPr>
              <p:cNvPr id="71" name="Oval 70"/>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7679403" y="4399542"/>
                <a:ext cx="250520" cy="447129"/>
              </a:xfrm>
              <a:prstGeom prst="rect">
                <a:avLst/>
              </a:prstGeom>
              <a:noFill/>
            </p:spPr>
            <p:txBody>
              <a:bodyPr wrap="square" rtlCol="0">
                <a:spAutoFit/>
              </a:bodyPr>
              <a:lstStyle/>
              <a:p>
                <a:r>
                  <a:rPr lang="en-US" dirty="0"/>
                  <a:t>P</a:t>
                </a:r>
              </a:p>
            </p:txBody>
          </p:sp>
        </p:grpSp>
      </p:grpSp>
      <p:cxnSp>
        <p:nvCxnSpPr>
          <p:cNvPr id="14" name="Straight Connector 13"/>
          <p:cNvCxnSpPr/>
          <p:nvPr/>
        </p:nvCxnSpPr>
        <p:spPr>
          <a:xfrm>
            <a:off x="2089981" y="5422988"/>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067609" y="5989703"/>
            <a:ext cx="4865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0" y="5058394"/>
            <a:ext cx="2013468" cy="830997"/>
          </a:xfrm>
          <a:prstGeom prst="rect">
            <a:avLst/>
          </a:prstGeom>
          <a:noFill/>
        </p:spPr>
        <p:txBody>
          <a:bodyPr wrap="square" rtlCol="0">
            <a:spAutoFit/>
          </a:bodyPr>
          <a:lstStyle/>
          <a:p>
            <a:r>
              <a:rPr lang="en-US" sz="2400" dirty="0"/>
              <a:t>5 ORF</a:t>
            </a:r>
          </a:p>
          <a:p>
            <a:r>
              <a:rPr lang="en-US" sz="2400" dirty="0"/>
              <a:t>D1 – D5</a:t>
            </a:r>
          </a:p>
        </p:txBody>
      </p:sp>
      <p:sp>
        <p:nvSpPr>
          <p:cNvPr id="67" name="TextBox 66"/>
          <p:cNvSpPr txBox="1"/>
          <p:nvPr/>
        </p:nvSpPr>
        <p:spPr>
          <a:xfrm>
            <a:off x="1865362" y="6292932"/>
            <a:ext cx="1377690" cy="461665"/>
          </a:xfrm>
          <a:prstGeom prst="rect">
            <a:avLst/>
          </a:prstGeom>
          <a:noFill/>
        </p:spPr>
        <p:txBody>
          <a:bodyPr wrap="square" rtlCol="0">
            <a:spAutoFit/>
          </a:bodyPr>
          <a:lstStyle/>
          <a:p>
            <a:r>
              <a:rPr lang="en-US" sz="2400" i="1" dirty="0" err="1"/>
              <a:t>vir</a:t>
            </a:r>
            <a:r>
              <a:rPr lang="en-US" sz="2400" i="1" dirty="0"/>
              <a:t> </a:t>
            </a:r>
            <a:r>
              <a:rPr lang="en-US" sz="2400" dirty="0"/>
              <a:t>D</a:t>
            </a:r>
            <a:endParaRPr lang="en-US" sz="2400" i="1" dirty="0"/>
          </a:p>
        </p:txBody>
      </p:sp>
      <p:grpSp>
        <p:nvGrpSpPr>
          <p:cNvPr id="3" name="Group 2"/>
          <p:cNvGrpSpPr/>
          <p:nvPr/>
        </p:nvGrpSpPr>
        <p:grpSpPr>
          <a:xfrm>
            <a:off x="1585923" y="2449260"/>
            <a:ext cx="9020154" cy="1830869"/>
            <a:chOff x="1568823" y="2499867"/>
            <a:chExt cx="9911247" cy="1810234"/>
          </a:xfrm>
        </p:grpSpPr>
        <p:sp>
          <p:nvSpPr>
            <p:cNvPr id="24" name="Rectangle 23"/>
            <p:cNvSpPr/>
            <p:nvPr/>
          </p:nvSpPr>
          <p:spPr>
            <a:xfrm>
              <a:off x="4105158" y="3194093"/>
              <a:ext cx="4464360" cy="1116008"/>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grpSp>
          <p:nvGrpSpPr>
            <p:cNvPr id="23" name="Group 22"/>
            <p:cNvGrpSpPr/>
            <p:nvPr/>
          </p:nvGrpSpPr>
          <p:grpSpPr>
            <a:xfrm>
              <a:off x="1568823" y="3122706"/>
              <a:ext cx="9487647" cy="1087717"/>
              <a:chOff x="1568823" y="3122706"/>
              <a:chExt cx="9487647" cy="1087717"/>
            </a:xfrm>
          </p:grpSpPr>
          <p:grpSp>
            <p:nvGrpSpPr>
              <p:cNvPr id="101" name="Group 100"/>
              <p:cNvGrpSpPr/>
              <p:nvPr/>
            </p:nvGrpSpPr>
            <p:grpSpPr>
              <a:xfrm>
                <a:off x="8686799" y="3310963"/>
                <a:ext cx="2256117" cy="899460"/>
                <a:chOff x="1676399" y="3278093"/>
                <a:chExt cx="2256117" cy="899460"/>
              </a:xfrm>
            </p:grpSpPr>
            <p:grpSp>
              <p:nvGrpSpPr>
                <p:cNvPr id="102" name="Group 101"/>
                <p:cNvGrpSpPr/>
                <p:nvPr/>
              </p:nvGrpSpPr>
              <p:grpSpPr>
                <a:xfrm rot="10800000">
                  <a:off x="1676399" y="3753223"/>
                  <a:ext cx="2253129" cy="424330"/>
                  <a:chOff x="1613647" y="3242235"/>
                  <a:chExt cx="2005107" cy="424330"/>
                </a:xfrm>
              </p:grpSpPr>
              <p:sp>
                <p:nvSpPr>
                  <p:cNvPr id="112" name="Snip Same Side Corner Rectangle 111"/>
                  <p:cNvSpPr/>
                  <p:nvPr/>
                </p:nvSpPr>
                <p:spPr>
                  <a:xfrm rot="10800000">
                    <a:off x="1613647" y="3242235"/>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Snip Same Side Corner Rectangle 112"/>
                  <p:cNvSpPr/>
                  <p:nvPr/>
                </p:nvSpPr>
                <p:spPr>
                  <a:xfrm rot="10800000">
                    <a:off x="2363694"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Snip Same Side Corner Rectangle 113"/>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Snip Same Side Corner Rectangle 114"/>
                  <p:cNvSpPr/>
                  <p:nvPr/>
                </p:nvSpPr>
                <p:spPr>
                  <a:xfrm rot="10800000">
                    <a:off x="2008095" y="3248213"/>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Snip Same Side Corner Rectangle 115"/>
                  <p:cNvSpPr/>
                  <p:nvPr/>
                </p:nvSpPr>
                <p:spPr>
                  <a:xfrm rot="10800000">
                    <a:off x="2710330"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Snip Same Side Corner Rectangle 116"/>
                  <p:cNvSpPr/>
                  <p:nvPr/>
                </p:nvSpPr>
                <p:spPr>
                  <a:xfrm rot="10800000">
                    <a:off x="305397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1679387" y="3278093"/>
                  <a:ext cx="2253129" cy="424330"/>
                  <a:chOff x="1613647" y="3242235"/>
                  <a:chExt cx="2005107" cy="424330"/>
                </a:xfrm>
              </p:grpSpPr>
              <p:sp>
                <p:nvSpPr>
                  <p:cNvPr id="104" name="Snip Same Side Corner Rectangle 103"/>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Snip Same Side Corner Rectangle 104"/>
                  <p:cNvSpPr/>
                  <p:nvPr/>
                </p:nvSpPr>
                <p:spPr>
                  <a:xfrm rot="10800000">
                    <a:off x="2297212"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Snip Same Side Corner Rectangle 105"/>
                  <p:cNvSpPr/>
                  <p:nvPr/>
                </p:nvSpPr>
                <p:spPr>
                  <a:xfrm rot="10800000">
                    <a:off x="3394636"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Snip Same Side Corner Rectangle 106"/>
                  <p:cNvSpPr/>
                  <p:nvPr/>
                </p:nvSpPr>
                <p:spPr>
                  <a:xfrm rot="10800000">
                    <a:off x="1954909" y="3248213"/>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Snip Same Side Corner Rectangle 108"/>
                  <p:cNvSpPr/>
                  <p:nvPr/>
                </p:nvSpPr>
                <p:spPr>
                  <a:xfrm rot="10800000">
                    <a:off x="264384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Snip Same Side Corner Rectangle 110"/>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5" name="Group 14"/>
              <p:cNvGrpSpPr/>
              <p:nvPr/>
            </p:nvGrpSpPr>
            <p:grpSpPr>
              <a:xfrm>
                <a:off x="1676399" y="3278093"/>
                <a:ext cx="2256117" cy="899460"/>
                <a:chOff x="1676399" y="3278093"/>
                <a:chExt cx="2256117" cy="899460"/>
              </a:xfrm>
            </p:grpSpPr>
            <p:grpSp>
              <p:nvGrpSpPr>
                <p:cNvPr id="80" name="Group 79"/>
                <p:cNvGrpSpPr/>
                <p:nvPr/>
              </p:nvGrpSpPr>
              <p:grpSpPr>
                <a:xfrm rot="10800000">
                  <a:off x="1676399" y="3753223"/>
                  <a:ext cx="2253129" cy="424330"/>
                  <a:chOff x="1613647" y="3242235"/>
                  <a:chExt cx="2005107" cy="424330"/>
                </a:xfrm>
              </p:grpSpPr>
              <p:sp>
                <p:nvSpPr>
                  <p:cNvPr id="81" name="Snip Same Side Corner Rectangle 80"/>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Snip Same Side Corner Rectangle 82"/>
                  <p:cNvSpPr/>
                  <p:nvPr/>
                </p:nvSpPr>
                <p:spPr>
                  <a:xfrm rot="10800000">
                    <a:off x="2363694"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Snip Same Side Corner Rectangle 86"/>
                  <p:cNvSpPr/>
                  <p:nvPr/>
                </p:nvSpPr>
                <p:spPr>
                  <a:xfrm rot="10800000">
                    <a:off x="3394636" y="3245224"/>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Snip Same Side Corner Rectangle 88"/>
                  <p:cNvSpPr/>
                  <p:nvPr/>
                </p:nvSpPr>
                <p:spPr>
                  <a:xfrm rot="10800000">
                    <a:off x="2008095" y="3248213"/>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Snip Same Side Corner Rectangle 89"/>
                  <p:cNvSpPr/>
                  <p:nvPr/>
                </p:nvSpPr>
                <p:spPr>
                  <a:xfrm rot="10800000">
                    <a:off x="2710330"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Snip Same Side Corner Rectangle 90"/>
                  <p:cNvSpPr/>
                  <p:nvPr/>
                </p:nvSpPr>
                <p:spPr>
                  <a:xfrm rot="10800000">
                    <a:off x="3053978" y="3248212"/>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1679387" y="3278093"/>
                  <a:ext cx="2253129" cy="424330"/>
                  <a:chOff x="1613647" y="3242235"/>
                  <a:chExt cx="2005107" cy="424330"/>
                </a:xfrm>
              </p:grpSpPr>
              <p:sp>
                <p:nvSpPr>
                  <p:cNvPr id="94" name="Snip Same Side Corner Rectangle 93"/>
                  <p:cNvSpPr/>
                  <p:nvPr/>
                </p:nvSpPr>
                <p:spPr>
                  <a:xfrm rot="10800000">
                    <a:off x="1613647" y="3242235"/>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Snip Same Side Corner Rectangle 94"/>
                  <p:cNvSpPr/>
                  <p:nvPr/>
                </p:nvSpPr>
                <p:spPr>
                  <a:xfrm rot="10800000">
                    <a:off x="2297212"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Snip Same Side Corner Rectangle 95"/>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Snip Same Side Corner Rectangle 96"/>
                  <p:cNvSpPr/>
                  <p:nvPr/>
                </p:nvSpPr>
                <p:spPr>
                  <a:xfrm rot="10800000">
                    <a:off x="1954909" y="3248213"/>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Snip Same Side Corner Rectangle 97"/>
                  <p:cNvSpPr/>
                  <p:nvPr/>
                </p:nvSpPr>
                <p:spPr>
                  <a:xfrm rot="10800000">
                    <a:off x="2643848" y="3248212"/>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Snip Same Side Corner Rectangle 98"/>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 name="Rounded Rectangle 6"/>
              <p:cNvSpPr/>
              <p:nvPr/>
            </p:nvSpPr>
            <p:spPr>
              <a:xfrm>
                <a:off x="1568823" y="3122706"/>
                <a:ext cx="9487647" cy="224117"/>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1616406" y="2501398"/>
              <a:ext cx="2899268" cy="523220"/>
            </a:xfrm>
            <a:prstGeom prst="rect">
              <a:avLst/>
            </a:prstGeom>
            <a:noFill/>
          </p:spPr>
          <p:txBody>
            <a:bodyPr wrap="square" rtlCol="0">
              <a:spAutoFit/>
            </a:bodyPr>
            <a:lstStyle/>
            <a:p>
              <a:r>
                <a:rPr lang="en-US" sz="2800" dirty="0"/>
                <a:t>Left border (LB)</a:t>
              </a:r>
            </a:p>
          </p:txBody>
        </p:sp>
        <p:sp>
          <p:nvSpPr>
            <p:cNvPr id="142" name="TextBox 141"/>
            <p:cNvSpPr txBox="1"/>
            <p:nvPr/>
          </p:nvSpPr>
          <p:spPr>
            <a:xfrm>
              <a:off x="8325774" y="2499867"/>
              <a:ext cx="3154296" cy="523220"/>
            </a:xfrm>
            <a:prstGeom prst="rect">
              <a:avLst/>
            </a:prstGeom>
            <a:noFill/>
          </p:spPr>
          <p:txBody>
            <a:bodyPr wrap="square" rtlCol="0">
              <a:spAutoFit/>
            </a:bodyPr>
            <a:lstStyle/>
            <a:p>
              <a:r>
                <a:rPr lang="en-US" sz="2800" dirty="0"/>
                <a:t>Right border (RB)</a:t>
              </a:r>
            </a:p>
          </p:txBody>
        </p:sp>
      </p:grpSp>
      <p:sp>
        <p:nvSpPr>
          <p:cNvPr id="52" name="Rounded Rectangle 51"/>
          <p:cNvSpPr/>
          <p:nvPr/>
        </p:nvSpPr>
        <p:spPr>
          <a:xfrm>
            <a:off x="1612130" y="4121466"/>
            <a:ext cx="8679464" cy="266312"/>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Pie 142"/>
          <p:cNvSpPr/>
          <p:nvPr/>
        </p:nvSpPr>
        <p:spPr>
          <a:xfrm rot="19030799">
            <a:off x="3280425" y="3823646"/>
            <a:ext cx="1162828" cy="1057362"/>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sp>
        <p:nvSpPr>
          <p:cNvPr id="144" name="Pie 143"/>
          <p:cNvSpPr/>
          <p:nvPr/>
        </p:nvSpPr>
        <p:spPr>
          <a:xfrm rot="19030799">
            <a:off x="7397220" y="3852808"/>
            <a:ext cx="1162045" cy="1057362"/>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spTree>
    <p:extLst>
      <p:ext uri="{BB962C8B-B14F-4D97-AF65-F5344CB8AC3E}">
        <p14:creationId xmlns:p14="http://schemas.microsoft.com/office/powerpoint/2010/main" val="158017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1000"/>
                                        <p:tgtEl>
                                          <p:spTgt spid="143"/>
                                        </p:tgtEl>
                                      </p:cBhvr>
                                    </p:animEffect>
                                    <p:anim calcmode="lin" valueType="num">
                                      <p:cBhvr>
                                        <p:cTn id="14" dur="1000" fill="hold"/>
                                        <p:tgtEl>
                                          <p:spTgt spid="143"/>
                                        </p:tgtEl>
                                        <p:attrNameLst>
                                          <p:attrName>ppt_x</p:attrName>
                                        </p:attrNameLst>
                                      </p:cBhvr>
                                      <p:tavLst>
                                        <p:tav tm="0">
                                          <p:val>
                                            <p:strVal val="#ppt_x"/>
                                          </p:val>
                                        </p:tav>
                                        <p:tav tm="100000">
                                          <p:val>
                                            <p:strVal val="#ppt_x"/>
                                          </p:val>
                                        </p:tav>
                                      </p:tavLst>
                                    </p:anim>
                                    <p:anim calcmode="lin" valueType="num">
                                      <p:cBhvr>
                                        <p:cTn id="15" dur="1000" fill="hold"/>
                                        <p:tgtEl>
                                          <p:spTgt spid="14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1000"/>
                                        <p:tgtEl>
                                          <p:spTgt spid="144"/>
                                        </p:tgtEl>
                                      </p:cBhvr>
                                    </p:animEffect>
                                    <p:anim calcmode="lin" valueType="num">
                                      <p:cBhvr>
                                        <p:cTn id="19" dur="1000" fill="hold"/>
                                        <p:tgtEl>
                                          <p:spTgt spid="144"/>
                                        </p:tgtEl>
                                        <p:attrNameLst>
                                          <p:attrName>ppt_x</p:attrName>
                                        </p:attrNameLst>
                                      </p:cBhvr>
                                      <p:tavLst>
                                        <p:tav tm="0">
                                          <p:val>
                                            <p:strVal val="#ppt_x"/>
                                          </p:val>
                                        </p:tav>
                                        <p:tav tm="100000">
                                          <p:val>
                                            <p:strVal val="#ppt_x"/>
                                          </p:val>
                                        </p:tav>
                                      </p:tavLst>
                                    </p:anim>
                                    <p:anim calcmode="lin" valueType="num">
                                      <p:cBhvr>
                                        <p:cTn id="20"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43" grpId="0" animBg="1"/>
      <p:bldP spid="1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7"/>
            <a:ext cx="10515600" cy="1325563"/>
          </a:xfrm>
        </p:spPr>
        <p:txBody>
          <a:bodyPr/>
          <a:lstStyle/>
          <a:p>
            <a:r>
              <a:rPr lang="en-US" dirty="0"/>
              <a:t>The role of </a:t>
            </a:r>
            <a:r>
              <a:rPr lang="en-US" i="1" dirty="0" err="1"/>
              <a:t>vir</a:t>
            </a:r>
            <a:r>
              <a:rPr lang="en-US" i="1" dirty="0"/>
              <a:t> </a:t>
            </a:r>
            <a:r>
              <a:rPr lang="en-US" dirty="0"/>
              <a:t>D2</a:t>
            </a:r>
          </a:p>
        </p:txBody>
      </p:sp>
      <p:sp>
        <p:nvSpPr>
          <p:cNvPr id="10" name="TextBox 9"/>
          <p:cNvSpPr txBox="1"/>
          <p:nvPr/>
        </p:nvSpPr>
        <p:spPr>
          <a:xfrm>
            <a:off x="35002" y="6579470"/>
            <a:ext cx="4322618" cy="215444"/>
          </a:xfrm>
          <a:prstGeom prst="rect">
            <a:avLst/>
          </a:prstGeom>
          <a:noFill/>
        </p:spPr>
        <p:txBody>
          <a:bodyPr wrap="square" rtlCol="0">
            <a:spAutoFit/>
          </a:bodyPr>
          <a:lstStyle/>
          <a:p>
            <a:r>
              <a:rPr lang="en-US" sz="800" dirty="0">
                <a:solidFill>
                  <a:schemeClr val="bg1">
                    <a:lumMod val="65000"/>
                  </a:schemeClr>
                </a:solidFill>
              </a:rPr>
              <a:t>By </a:t>
            </a:r>
            <a:r>
              <a:rPr lang="en-US" sz="800" dirty="0" err="1">
                <a:solidFill>
                  <a:schemeClr val="bg1">
                    <a:lumMod val="65000"/>
                  </a:schemeClr>
                </a:solidFill>
              </a:rPr>
              <a:t>Mouagip</a:t>
            </a:r>
            <a:endParaRPr lang="en-US" sz="800" dirty="0">
              <a:solidFill>
                <a:schemeClr val="bg1">
                  <a:lumMod val="65000"/>
                </a:schemeClr>
              </a:solidFill>
            </a:endParaRPr>
          </a:p>
        </p:txBody>
      </p:sp>
      <p:sp>
        <p:nvSpPr>
          <p:cNvPr id="5" name="Down Arrow 4"/>
          <p:cNvSpPr/>
          <p:nvPr/>
        </p:nvSpPr>
        <p:spPr>
          <a:xfrm>
            <a:off x="6132080" y="3835479"/>
            <a:ext cx="872346" cy="513107"/>
          </a:xfrm>
          <a:prstGeom prst="downArrow">
            <a:avLst/>
          </a:prstGeom>
          <a:solidFill>
            <a:srgbClr val="00009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359038" y="6041274"/>
            <a:ext cx="4041016" cy="461665"/>
          </a:xfrm>
          <a:prstGeom prst="rect">
            <a:avLst/>
          </a:prstGeom>
          <a:noFill/>
        </p:spPr>
        <p:txBody>
          <a:bodyPr wrap="square" rtlCol="0">
            <a:spAutoFit/>
          </a:bodyPr>
          <a:lstStyle/>
          <a:p>
            <a:pPr algn="ctr"/>
            <a:r>
              <a:rPr lang="en-US" sz="2400" dirty="0"/>
              <a:t>New strand synthesis</a:t>
            </a:r>
          </a:p>
        </p:txBody>
      </p:sp>
      <p:grpSp>
        <p:nvGrpSpPr>
          <p:cNvPr id="8" name="Group 7"/>
          <p:cNvGrpSpPr/>
          <p:nvPr/>
        </p:nvGrpSpPr>
        <p:grpSpPr>
          <a:xfrm>
            <a:off x="1529502" y="1726191"/>
            <a:ext cx="9330410" cy="2502780"/>
            <a:chOff x="5501" y="1781517"/>
            <a:chExt cx="9963397" cy="2447454"/>
          </a:xfrm>
        </p:grpSpPr>
        <p:sp>
          <p:nvSpPr>
            <p:cNvPr id="24" name="Rectangle 23"/>
            <p:cNvSpPr/>
            <p:nvPr/>
          </p:nvSpPr>
          <p:spPr>
            <a:xfrm>
              <a:off x="2606815" y="2539881"/>
              <a:ext cx="4464360" cy="1116008"/>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grpSp>
          <p:nvGrpSpPr>
            <p:cNvPr id="23" name="Group 22"/>
            <p:cNvGrpSpPr/>
            <p:nvPr/>
          </p:nvGrpSpPr>
          <p:grpSpPr>
            <a:xfrm>
              <a:off x="107576" y="2566123"/>
              <a:ext cx="9266517" cy="932330"/>
              <a:chOff x="1676399" y="3278093"/>
              <a:chExt cx="9266517" cy="932330"/>
            </a:xfrm>
          </p:grpSpPr>
          <p:grpSp>
            <p:nvGrpSpPr>
              <p:cNvPr id="101" name="Group 100"/>
              <p:cNvGrpSpPr/>
              <p:nvPr/>
            </p:nvGrpSpPr>
            <p:grpSpPr>
              <a:xfrm>
                <a:off x="8686799" y="3310963"/>
                <a:ext cx="2256117" cy="899460"/>
                <a:chOff x="1676399" y="3278093"/>
                <a:chExt cx="2256117" cy="899460"/>
              </a:xfrm>
            </p:grpSpPr>
            <p:grpSp>
              <p:nvGrpSpPr>
                <p:cNvPr id="102" name="Group 101"/>
                <p:cNvGrpSpPr/>
                <p:nvPr/>
              </p:nvGrpSpPr>
              <p:grpSpPr>
                <a:xfrm rot="10800000">
                  <a:off x="1676399" y="3753223"/>
                  <a:ext cx="2253129" cy="424330"/>
                  <a:chOff x="1613647" y="3242235"/>
                  <a:chExt cx="2005107" cy="424330"/>
                </a:xfrm>
              </p:grpSpPr>
              <p:sp>
                <p:nvSpPr>
                  <p:cNvPr id="112" name="Snip Same Side Corner Rectangle 111"/>
                  <p:cNvSpPr/>
                  <p:nvPr/>
                </p:nvSpPr>
                <p:spPr>
                  <a:xfrm rot="10800000">
                    <a:off x="1613647" y="3242235"/>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Snip Same Side Corner Rectangle 112"/>
                  <p:cNvSpPr/>
                  <p:nvPr/>
                </p:nvSpPr>
                <p:spPr>
                  <a:xfrm rot="10800000">
                    <a:off x="2363694"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Snip Same Side Corner Rectangle 113"/>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Snip Same Side Corner Rectangle 114"/>
                  <p:cNvSpPr/>
                  <p:nvPr/>
                </p:nvSpPr>
                <p:spPr>
                  <a:xfrm rot="10800000">
                    <a:off x="2008095" y="3248213"/>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Snip Same Side Corner Rectangle 115"/>
                  <p:cNvSpPr/>
                  <p:nvPr/>
                </p:nvSpPr>
                <p:spPr>
                  <a:xfrm rot="10800000">
                    <a:off x="2710330"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Snip Same Side Corner Rectangle 116"/>
                  <p:cNvSpPr/>
                  <p:nvPr/>
                </p:nvSpPr>
                <p:spPr>
                  <a:xfrm rot="10800000">
                    <a:off x="305397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1679387" y="3278093"/>
                  <a:ext cx="2253129" cy="424330"/>
                  <a:chOff x="1613647" y="3242235"/>
                  <a:chExt cx="2005107" cy="424330"/>
                </a:xfrm>
              </p:grpSpPr>
              <p:sp>
                <p:nvSpPr>
                  <p:cNvPr id="104" name="Snip Same Side Corner Rectangle 103"/>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Snip Same Side Corner Rectangle 104"/>
                  <p:cNvSpPr/>
                  <p:nvPr/>
                </p:nvSpPr>
                <p:spPr>
                  <a:xfrm rot="10800000">
                    <a:off x="2297212"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Snip Same Side Corner Rectangle 105"/>
                  <p:cNvSpPr/>
                  <p:nvPr/>
                </p:nvSpPr>
                <p:spPr>
                  <a:xfrm rot="10800000">
                    <a:off x="3394636"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Snip Same Side Corner Rectangle 106"/>
                  <p:cNvSpPr/>
                  <p:nvPr/>
                </p:nvSpPr>
                <p:spPr>
                  <a:xfrm rot="10800000">
                    <a:off x="1954909" y="3248213"/>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Snip Same Side Corner Rectangle 108"/>
                  <p:cNvSpPr/>
                  <p:nvPr/>
                </p:nvSpPr>
                <p:spPr>
                  <a:xfrm rot="10800000">
                    <a:off x="264384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Snip Same Side Corner Rectangle 110"/>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5" name="Group 14"/>
              <p:cNvGrpSpPr/>
              <p:nvPr/>
            </p:nvGrpSpPr>
            <p:grpSpPr>
              <a:xfrm>
                <a:off x="1676399" y="3278093"/>
                <a:ext cx="2256117" cy="899460"/>
                <a:chOff x="1676399" y="3278093"/>
                <a:chExt cx="2256117" cy="899460"/>
              </a:xfrm>
            </p:grpSpPr>
            <p:grpSp>
              <p:nvGrpSpPr>
                <p:cNvPr id="80" name="Group 79"/>
                <p:cNvGrpSpPr/>
                <p:nvPr/>
              </p:nvGrpSpPr>
              <p:grpSpPr>
                <a:xfrm rot="10800000">
                  <a:off x="1676399" y="3753223"/>
                  <a:ext cx="2253129" cy="424330"/>
                  <a:chOff x="1613647" y="3242235"/>
                  <a:chExt cx="2005107" cy="424330"/>
                </a:xfrm>
              </p:grpSpPr>
              <p:sp>
                <p:nvSpPr>
                  <p:cNvPr id="81" name="Snip Same Side Corner Rectangle 80"/>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Snip Same Side Corner Rectangle 82"/>
                  <p:cNvSpPr/>
                  <p:nvPr/>
                </p:nvSpPr>
                <p:spPr>
                  <a:xfrm rot="10800000">
                    <a:off x="2363694"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Snip Same Side Corner Rectangle 86"/>
                  <p:cNvSpPr/>
                  <p:nvPr/>
                </p:nvSpPr>
                <p:spPr>
                  <a:xfrm rot="10800000">
                    <a:off x="3394636" y="3245224"/>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Snip Same Side Corner Rectangle 88"/>
                  <p:cNvSpPr/>
                  <p:nvPr/>
                </p:nvSpPr>
                <p:spPr>
                  <a:xfrm rot="10800000">
                    <a:off x="2008095" y="3248213"/>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Snip Same Side Corner Rectangle 89"/>
                  <p:cNvSpPr/>
                  <p:nvPr/>
                </p:nvSpPr>
                <p:spPr>
                  <a:xfrm rot="10800000">
                    <a:off x="2710330"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Snip Same Side Corner Rectangle 90"/>
                  <p:cNvSpPr/>
                  <p:nvPr/>
                </p:nvSpPr>
                <p:spPr>
                  <a:xfrm rot="10800000">
                    <a:off x="3053978" y="3248212"/>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1679387" y="3278093"/>
                  <a:ext cx="2253129" cy="424330"/>
                  <a:chOff x="1613647" y="3242235"/>
                  <a:chExt cx="2005107" cy="424330"/>
                </a:xfrm>
              </p:grpSpPr>
              <p:sp>
                <p:nvSpPr>
                  <p:cNvPr id="94" name="Snip Same Side Corner Rectangle 93"/>
                  <p:cNvSpPr/>
                  <p:nvPr/>
                </p:nvSpPr>
                <p:spPr>
                  <a:xfrm rot="10800000">
                    <a:off x="1613647" y="3242235"/>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Snip Same Side Corner Rectangle 94"/>
                  <p:cNvSpPr/>
                  <p:nvPr/>
                </p:nvSpPr>
                <p:spPr>
                  <a:xfrm rot="10800000">
                    <a:off x="2297212"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Snip Same Side Corner Rectangle 95"/>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Snip Same Side Corner Rectangle 96"/>
                  <p:cNvSpPr/>
                  <p:nvPr/>
                </p:nvSpPr>
                <p:spPr>
                  <a:xfrm rot="10800000">
                    <a:off x="1954909" y="3248213"/>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Snip Same Side Corner Rectangle 97"/>
                  <p:cNvSpPr/>
                  <p:nvPr/>
                </p:nvSpPr>
                <p:spPr>
                  <a:xfrm rot="10800000">
                    <a:off x="2643848" y="3248212"/>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Snip Same Side Corner Rectangle 98"/>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21" name="TextBox 20"/>
            <p:cNvSpPr txBox="1"/>
            <p:nvPr/>
          </p:nvSpPr>
          <p:spPr>
            <a:xfrm>
              <a:off x="41092" y="1783048"/>
              <a:ext cx="2899268" cy="523220"/>
            </a:xfrm>
            <a:prstGeom prst="rect">
              <a:avLst/>
            </a:prstGeom>
            <a:noFill/>
          </p:spPr>
          <p:txBody>
            <a:bodyPr wrap="square" rtlCol="0">
              <a:spAutoFit/>
            </a:bodyPr>
            <a:lstStyle/>
            <a:p>
              <a:r>
                <a:rPr lang="en-US" sz="2800" dirty="0"/>
                <a:t>Left border (LB)</a:t>
              </a:r>
            </a:p>
          </p:txBody>
        </p:sp>
        <p:sp>
          <p:nvSpPr>
            <p:cNvPr id="142" name="TextBox 141"/>
            <p:cNvSpPr txBox="1"/>
            <p:nvPr/>
          </p:nvSpPr>
          <p:spPr>
            <a:xfrm>
              <a:off x="6814602" y="1781517"/>
              <a:ext cx="3154296" cy="523220"/>
            </a:xfrm>
            <a:prstGeom prst="rect">
              <a:avLst/>
            </a:prstGeom>
            <a:noFill/>
          </p:spPr>
          <p:txBody>
            <a:bodyPr wrap="square" rtlCol="0">
              <a:spAutoFit/>
            </a:bodyPr>
            <a:lstStyle/>
            <a:p>
              <a:r>
                <a:rPr lang="en-US" sz="2800" dirty="0"/>
                <a:t>Right border (RB)</a:t>
              </a:r>
            </a:p>
          </p:txBody>
        </p:sp>
        <p:sp>
          <p:nvSpPr>
            <p:cNvPr id="123" name="Rounded Rectangle 122"/>
            <p:cNvSpPr/>
            <p:nvPr/>
          </p:nvSpPr>
          <p:spPr>
            <a:xfrm>
              <a:off x="5501" y="2375793"/>
              <a:ext cx="9487647" cy="224117"/>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ounded Rectangle 124"/>
            <p:cNvSpPr/>
            <p:nvPr/>
          </p:nvSpPr>
          <p:spPr>
            <a:xfrm>
              <a:off x="32912" y="3468455"/>
              <a:ext cx="9487647" cy="224117"/>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Pie 142"/>
            <p:cNvSpPr/>
            <p:nvPr/>
          </p:nvSpPr>
          <p:spPr>
            <a:xfrm rot="19030799">
              <a:off x="2034973" y="3160266"/>
              <a:ext cx="1162828" cy="1057362"/>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sp>
          <p:nvSpPr>
            <p:cNvPr id="144" name="Pie 143"/>
            <p:cNvSpPr/>
            <p:nvPr/>
          </p:nvSpPr>
          <p:spPr>
            <a:xfrm rot="19030799">
              <a:off x="6453228" y="3171609"/>
              <a:ext cx="1162045" cy="1057362"/>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grpSp>
      <p:sp>
        <p:nvSpPr>
          <p:cNvPr id="126" name="Rounded Rectangle 125"/>
          <p:cNvSpPr/>
          <p:nvPr/>
        </p:nvSpPr>
        <p:spPr>
          <a:xfrm>
            <a:off x="2053454" y="4383077"/>
            <a:ext cx="8494562" cy="224116"/>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8" name="Group 127"/>
          <p:cNvGrpSpPr/>
          <p:nvPr/>
        </p:nvGrpSpPr>
        <p:grpSpPr>
          <a:xfrm>
            <a:off x="1644709" y="4580778"/>
            <a:ext cx="8902583" cy="932330"/>
            <a:chOff x="1676399" y="3278093"/>
            <a:chExt cx="9266517" cy="932330"/>
          </a:xfrm>
        </p:grpSpPr>
        <p:grpSp>
          <p:nvGrpSpPr>
            <p:cNvPr id="129" name="Group 128"/>
            <p:cNvGrpSpPr/>
            <p:nvPr/>
          </p:nvGrpSpPr>
          <p:grpSpPr>
            <a:xfrm>
              <a:off x="8686799" y="3310963"/>
              <a:ext cx="2256117" cy="899460"/>
              <a:chOff x="1676399" y="3278093"/>
              <a:chExt cx="2256117" cy="899460"/>
            </a:xfrm>
          </p:grpSpPr>
          <p:grpSp>
            <p:nvGrpSpPr>
              <p:cNvPr id="148" name="Group 147"/>
              <p:cNvGrpSpPr/>
              <p:nvPr/>
            </p:nvGrpSpPr>
            <p:grpSpPr>
              <a:xfrm rot="10800000">
                <a:off x="1676399" y="3753223"/>
                <a:ext cx="2253129" cy="424330"/>
                <a:chOff x="1613647" y="3242235"/>
                <a:chExt cx="2005107" cy="424330"/>
              </a:xfrm>
            </p:grpSpPr>
            <p:sp>
              <p:nvSpPr>
                <p:cNvPr id="156" name="Snip Same Side Corner Rectangle 155"/>
                <p:cNvSpPr/>
                <p:nvPr/>
              </p:nvSpPr>
              <p:spPr>
                <a:xfrm rot="10800000">
                  <a:off x="1613647" y="3242235"/>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Snip Same Side Corner Rectangle 156"/>
                <p:cNvSpPr/>
                <p:nvPr/>
              </p:nvSpPr>
              <p:spPr>
                <a:xfrm rot="10800000">
                  <a:off x="2363694"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Snip Same Side Corner Rectangle 157"/>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Snip Same Side Corner Rectangle 158"/>
                <p:cNvSpPr/>
                <p:nvPr/>
              </p:nvSpPr>
              <p:spPr>
                <a:xfrm rot="10800000">
                  <a:off x="2008095" y="3248213"/>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Snip Same Side Corner Rectangle 159"/>
                <p:cNvSpPr/>
                <p:nvPr/>
              </p:nvSpPr>
              <p:spPr>
                <a:xfrm rot="10800000">
                  <a:off x="2710330"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Snip Same Side Corner Rectangle 160"/>
                <p:cNvSpPr/>
                <p:nvPr/>
              </p:nvSpPr>
              <p:spPr>
                <a:xfrm rot="10800000">
                  <a:off x="305397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1679387" y="3278093"/>
                <a:ext cx="2253129" cy="424330"/>
                <a:chOff x="1613647" y="3242235"/>
                <a:chExt cx="2005107" cy="424330"/>
              </a:xfrm>
            </p:grpSpPr>
            <p:sp>
              <p:nvSpPr>
                <p:cNvPr id="150" name="Snip Same Side Corner Rectangle 149"/>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Snip Same Side Corner Rectangle 150"/>
                <p:cNvSpPr/>
                <p:nvPr/>
              </p:nvSpPr>
              <p:spPr>
                <a:xfrm rot="10800000">
                  <a:off x="2297212"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Snip Same Side Corner Rectangle 151"/>
                <p:cNvSpPr/>
                <p:nvPr/>
              </p:nvSpPr>
              <p:spPr>
                <a:xfrm rot="10800000">
                  <a:off x="3394636" y="3245224"/>
                  <a:ext cx="224118" cy="418352"/>
                </a:xfrm>
                <a:prstGeom prst="snip2SameRect">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Snip Same Side Corner Rectangle 152"/>
                <p:cNvSpPr/>
                <p:nvPr/>
              </p:nvSpPr>
              <p:spPr>
                <a:xfrm rot="10800000">
                  <a:off x="1954909" y="3248213"/>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Snip Same Side Corner Rectangle 153"/>
                <p:cNvSpPr/>
                <p:nvPr/>
              </p:nvSpPr>
              <p:spPr>
                <a:xfrm rot="10800000">
                  <a:off x="2643848"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Snip Same Side Corner Rectangle 154"/>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0" name="Group 129"/>
            <p:cNvGrpSpPr/>
            <p:nvPr/>
          </p:nvGrpSpPr>
          <p:grpSpPr>
            <a:xfrm>
              <a:off x="1676399" y="3278093"/>
              <a:ext cx="2256117" cy="899460"/>
              <a:chOff x="1676399" y="3278093"/>
              <a:chExt cx="2256117" cy="899460"/>
            </a:xfrm>
          </p:grpSpPr>
          <p:grpSp>
            <p:nvGrpSpPr>
              <p:cNvPr id="131" name="Group 130"/>
              <p:cNvGrpSpPr/>
              <p:nvPr/>
            </p:nvGrpSpPr>
            <p:grpSpPr>
              <a:xfrm rot="10800000">
                <a:off x="1676399" y="3753223"/>
                <a:ext cx="2253129" cy="424330"/>
                <a:chOff x="1613647" y="3242235"/>
                <a:chExt cx="2005107" cy="424330"/>
              </a:xfrm>
            </p:grpSpPr>
            <p:sp>
              <p:nvSpPr>
                <p:cNvPr id="139" name="Snip Same Side Corner Rectangle 138"/>
                <p:cNvSpPr/>
                <p:nvPr/>
              </p:nvSpPr>
              <p:spPr>
                <a:xfrm rot="10800000">
                  <a:off x="1613647" y="3242235"/>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Snip Same Side Corner Rectangle 139"/>
                <p:cNvSpPr/>
                <p:nvPr/>
              </p:nvSpPr>
              <p:spPr>
                <a:xfrm rot="10800000">
                  <a:off x="2363694"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Snip Same Side Corner Rectangle 140"/>
                <p:cNvSpPr/>
                <p:nvPr/>
              </p:nvSpPr>
              <p:spPr>
                <a:xfrm rot="10800000">
                  <a:off x="3394636" y="3245224"/>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Snip Same Side Corner Rectangle 144"/>
                <p:cNvSpPr/>
                <p:nvPr/>
              </p:nvSpPr>
              <p:spPr>
                <a:xfrm rot="10800000">
                  <a:off x="2008095" y="3248213"/>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Snip Same Side Corner Rectangle 145"/>
                <p:cNvSpPr/>
                <p:nvPr/>
              </p:nvSpPr>
              <p:spPr>
                <a:xfrm rot="10800000">
                  <a:off x="2710330" y="3248212"/>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Snip Same Side Corner Rectangle 146"/>
                <p:cNvSpPr/>
                <p:nvPr/>
              </p:nvSpPr>
              <p:spPr>
                <a:xfrm rot="10800000">
                  <a:off x="3053978" y="3248212"/>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679387" y="3278093"/>
                <a:ext cx="2253129" cy="424330"/>
                <a:chOff x="1613647" y="3242235"/>
                <a:chExt cx="2005107" cy="424330"/>
              </a:xfrm>
            </p:grpSpPr>
            <p:sp>
              <p:nvSpPr>
                <p:cNvPr id="133" name="Snip Same Side Corner Rectangle 132"/>
                <p:cNvSpPr/>
                <p:nvPr/>
              </p:nvSpPr>
              <p:spPr>
                <a:xfrm rot="10800000">
                  <a:off x="1613647" y="3242235"/>
                  <a:ext cx="224118" cy="418352"/>
                </a:xfrm>
                <a:prstGeom prst="snip2SameRect">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Snip Same Side Corner Rectangle 133"/>
                <p:cNvSpPr/>
                <p:nvPr/>
              </p:nvSpPr>
              <p:spPr>
                <a:xfrm rot="10800000">
                  <a:off x="2297212" y="3245224"/>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Snip Same Side Corner Rectangle 134"/>
                <p:cNvSpPr/>
                <p:nvPr/>
              </p:nvSpPr>
              <p:spPr>
                <a:xfrm rot="10800000">
                  <a:off x="3394636" y="3245224"/>
                  <a:ext cx="224118" cy="418352"/>
                </a:xfrm>
                <a:prstGeom prst="snip2Same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Snip Same Side Corner Rectangle 135"/>
                <p:cNvSpPr/>
                <p:nvPr/>
              </p:nvSpPr>
              <p:spPr>
                <a:xfrm rot="10800000">
                  <a:off x="1954909" y="3248213"/>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Snip Same Side Corner Rectangle 136"/>
                <p:cNvSpPr/>
                <p:nvPr/>
              </p:nvSpPr>
              <p:spPr>
                <a:xfrm rot="10800000">
                  <a:off x="2643848" y="3248212"/>
                  <a:ext cx="224118" cy="418352"/>
                </a:xfrm>
                <a:prstGeom prst="snip2Same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Snip Same Side Corner Rectangle 137"/>
                <p:cNvSpPr/>
                <p:nvPr/>
              </p:nvSpPr>
              <p:spPr>
                <a:xfrm rot="10800000">
                  <a:off x="2987496" y="3248212"/>
                  <a:ext cx="224118" cy="418352"/>
                </a:xfrm>
                <a:prstGeom prst="snip2SameRect">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62" name="Rounded Rectangle 161"/>
          <p:cNvSpPr/>
          <p:nvPr/>
        </p:nvSpPr>
        <p:spPr>
          <a:xfrm>
            <a:off x="1555172" y="4372534"/>
            <a:ext cx="9112828" cy="246499"/>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1633149" y="5350050"/>
            <a:ext cx="8911271" cy="225340"/>
          </a:xfrm>
          <a:prstGeom prst="roundRect">
            <a:avLst/>
          </a:prstGeom>
          <a:gradFill flip="none" rotWithShape="1">
            <a:gsLst>
              <a:gs pos="18000">
                <a:schemeClr val="tx1"/>
              </a:gs>
              <a:gs pos="96000">
                <a:schemeClr val="tx1">
                  <a:tint val="44500"/>
                  <a:satMod val="160000"/>
                </a:schemeClr>
              </a:gs>
              <a:gs pos="100000">
                <a:schemeClr val="tx1">
                  <a:tint val="23500"/>
                  <a:satMod val="160000"/>
                </a:schemeClr>
              </a:gs>
            </a:gsLst>
            <a:lin ang="540000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888711" y="5059683"/>
            <a:ext cx="4464360" cy="55159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 Arrow 3"/>
          <p:cNvSpPr/>
          <p:nvPr/>
        </p:nvSpPr>
        <p:spPr>
          <a:xfrm>
            <a:off x="5297599" y="5265084"/>
            <a:ext cx="2514408" cy="410486"/>
          </a:xfrm>
          <a:prstGeom prst="leftArrow">
            <a:avLst/>
          </a:prstGeom>
          <a:solidFill>
            <a:srgbClr val="00009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20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62" grpId="0" animBg="1"/>
      <p:bldP spid="127"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442A91-06A3-45E6-991E-4768A340FA32}"/>
              </a:ext>
            </a:extLst>
          </p:cNvPr>
          <p:cNvSpPr/>
          <p:nvPr/>
        </p:nvSpPr>
        <p:spPr>
          <a:xfrm>
            <a:off x="5162551" y="1625601"/>
            <a:ext cx="1981201" cy="18272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31103D-B56D-42FE-9B7B-D169BDB0E7E1}"/>
              </a:ext>
            </a:extLst>
          </p:cNvPr>
          <p:cNvSpPr/>
          <p:nvPr/>
        </p:nvSpPr>
        <p:spPr>
          <a:xfrm>
            <a:off x="1619250" y="1625600"/>
            <a:ext cx="3543300" cy="1081084"/>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C19D9-1C06-441F-BBB5-BA0B750FB554}"/>
              </a:ext>
            </a:extLst>
          </p:cNvPr>
          <p:cNvSpPr/>
          <p:nvPr/>
        </p:nvSpPr>
        <p:spPr>
          <a:xfrm>
            <a:off x="7143751" y="1625600"/>
            <a:ext cx="3429000" cy="1081084"/>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4A78B-2849-4E5E-91CF-467ABDBC0264}"/>
              </a:ext>
            </a:extLst>
          </p:cNvPr>
          <p:cNvSpPr>
            <a:spLocks noGrp="1"/>
          </p:cNvSpPr>
          <p:nvPr>
            <p:ph type="title"/>
          </p:nvPr>
        </p:nvSpPr>
        <p:spPr>
          <a:xfrm>
            <a:off x="0" y="-19050"/>
            <a:ext cx="7886700" cy="1325563"/>
          </a:xfrm>
        </p:spPr>
        <p:txBody>
          <a:bodyPr/>
          <a:lstStyle/>
          <a:p>
            <a:r>
              <a:rPr lang="en-US" dirty="0"/>
              <a:t>Border considerations</a:t>
            </a:r>
          </a:p>
        </p:txBody>
      </p:sp>
      <p:sp>
        <p:nvSpPr>
          <p:cNvPr id="3" name="Content Placeholder 2">
            <a:extLst>
              <a:ext uri="{FF2B5EF4-FFF2-40B4-BE49-F238E27FC236}">
                <a16:creationId xmlns:a16="http://schemas.microsoft.com/office/drawing/2014/main" id="{E4230C42-BD6E-4129-9DC0-836AB74C8AD9}"/>
              </a:ext>
            </a:extLst>
          </p:cNvPr>
          <p:cNvSpPr>
            <a:spLocks noGrp="1"/>
          </p:cNvSpPr>
          <p:nvPr>
            <p:ph idx="1"/>
          </p:nvPr>
        </p:nvSpPr>
        <p:spPr>
          <a:xfrm>
            <a:off x="1524000" y="1625601"/>
            <a:ext cx="9629776" cy="746125"/>
          </a:xfrm>
        </p:spPr>
        <p:txBody>
          <a:bodyPr>
            <a:normAutofit/>
          </a:bodyPr>
          <a:lstStyle/>
          <a:p>
            <a:pPr marL="0" indent="0">
              <a:buNone/>
            </a:pPr>
            <a:r>
              <a:rPr lang="en-US" sz="2200" dirty="0">
                <a:solidFill>
                  <a:schemeClr val="bg1">
                    <a:lumMod val="50000"/>
                  </a:schemeClr>
                </a:solidFill>
              </a:rPr>
              <a:t>GCC</a:t>
            </a:r>
            <a:r>
              <a:rPr lang="en-US" sz="2200" dirty="0"/>
              <a:t> [</a:t>
            </a:r>
            <a:r>
              <a:rPr lang="en-US" sz="2200" b="1" dirty="0"/>
              <a:t>GTCCTATATAAGTTAACATT</a:t>
            </a:r>
            <a:r>
              <a:rPr lang="en-US" sz="2200" dirty="0"/>
              <a:t> -------</a:t>
            </a:r>
            <a:r>
              <a:rPr lang="en-US" sz="2200" b="1" dirty="0">
                <a:solidFill>
                  <a:srgbClr val="0070C0"/>
                </a:solidFill>
              </a:rPr>
              <a:t>T-DNA</a:t>
            </a:r>
            <a:r>
              <a:rPr lang="en-US" sz="2200" dirty="0"/>
              <a:t>------ </a:t>
            </a:r>
            <a:r>
              <a:rPr lang="en-US" sz="2200" b="1" dirty="0"/>
              <a:t>ACC</a:t>
            </a:r>
            <a:r>
              <a:rPr lang="en-US" sz="2200" dirty="0"/>
              <a:t>] </a:t>
            </a:r>
            <a:r>
              <a:rPr lang="en-US" sz="2200" dirty="0">
                <a:solidFill>
                  <a:schemeClr val="bg1">
                    <a:lumMod val="50000"/>
                  </a:schemeClr>
                </a:solidFill>
              </a:rPr>
              <a:t>GTCCTATATGGCAACATTA</a:t>
            </a:r>
          </a:p>
        </p:txBody>
      </p:sp>
      <p:sp>
        <p:nvSpPr>
          <p:cNvPr id="6" name="TextBox 5">
            <a:extLst>
              <a:ext uri="{FF2B5EF4-FFF2-40B4-BE49-F238E27FC236}">
                <a16:creationId xmlns:a16="http://schemas.microsoft.com/office/drawing/2014/main" id="{3983D260-D2BF-488C-9D32-3001FD87227F}"/>
              </a:ext>
            </a:extLst>
          </p:cNvPr>
          <p:cNvSpPr txBox="1"/>
          <p:nvPr/>
        </p:nvSpPr>
        <p:spPr>
          <a:xfrm>
            <a:off x="2466976" y="2308373"/>
            <a:ext cx="2790825" cy="461665"/>
          </a:xfrm>
          <a:prstGeom prst="rect">
            <a:avLst/>
          </a:prstGeom>
          <a:noFill/>
        </p:spPr>
        <p:txBody>
          <a:bodyPr wrap="square" rtlCol="0">
            <a:spAutoFit/>
          </a:bodyPr>
          <a:lstStyle/>
          <a:p>
            <a:r>
              <a:rPr lang="en-US" sz="2400" b="1" dirty="0">
                <a:latin typeface="Arial Black" panose="020B0A04020102020204" pitchFamily="34" charset="0"/>
              </a:rPr>
              <a:t>Left Border</a:t>
            </a:r>
          </a:p>
        </p:txBody>
      </p:sp>
      <p:sp>
        <p:nvSpPr>
          <p:cNvPr id="7" name="TextBox 6">
            <a:extLst>
              <a:ext uri="{FF2B5EF4-FFF2-40B4-BE49-F238E27FC236}">
                <a16:creationId xmlns:a16="http://schemas.microsoft.com/office/drawing/2014/main" id="{B23E2379-17F2-48C9-B79B-1CEB2A380FF5}"/>
              </a:ext>
            </a:extLst>
          </p:cNvPr>
          <p:cNvSpPr txBox="1"/>
          <p:nvPr/>
        </p:nvSpPr>
        <p:spPr>
          <a:xfrm>
            <a:off x="7877176" y="2308373"/>
            <a:ext cx="2790825" cy="461665"/>
          </a:xfrm>
          <a:prstGeom prst="rect">
            <a:avLst/>
          </a:prstGeom>
          <a:noFill/>
        </p:spPr>
        <p:txBody>
          <a:bodyPr wrap="square" rtlCol="0">
            <a:spAutoFit/>
          </a:bodyPr>
          <a:lstStyle/>
          <a:p>
            <a:r>
              <a:rPr lang="en-US" sz="2400" b="1" dirty="0">
                <a:latin typeface="Arial Black" panose="020B0A04020102020204" pitchFamily="34" charset="0"/>
              </a:rPr>
              <a:t>Right Border</a:t>
            </a:r>
          </a:p>
        </p:txBody>
      </p:sp>
      <p:sp>
        <p:nvSpPr>
          <p:cNvPr id="9" name="TextBox 8">
            <a:extLst>
              <a:ext uri="{FF2B5EF4-FFF2-40B4-BE49-F238E27FC236}">
                <a16:creationId xmlns:a16="http://schemas.microsoft.com/office/drawing/2014/main" id="{C20C896A-57AC-46D5-B93B-9B41E6779243}"/>
              </a:ext>
            </a:extLst>
          </p:cNvPr>
          <p:cNvSpPr txBox="1"/>
          <p:nvPr/>
        </p:nvSpPr>
        <p:spPr>
          <a:xfrm>
            <a:off x="5243513" y="2744923"/>
            <a:ext cx="1790700" cy="707886"/>
          </a:xfrm>
          <a:prstGeom prst="rect">
            <a:avLst/>
          </a:prstGeom>
          <a:noFill/>
        </p:spPr>
        <p:txBody>
          <a:bodyPr wrap="square" rtlCol="0">
            <a:spAutoFit/>
          </a:bodyPr>
          <a:lstStyle/>
          <a:p>
            <a:pPr algn="ctr"/>
            <a:r>
              <a:rPr lang="en-US" sz="2000" i="1" dirty="0">
                <a:solidFill>
                  <a:srgbClr val="0070C0"/>
                </a:solidFill>
              </a:rPr>
              <a:t>Your sequence of interest</a:t>
            </a:r>
          </a:p>
        </p:txBody>
      </p:sp>
      <p:sp>
        <p:nvSpPr>
          <p:cNvPr id="10" name="Rectangle 9">
            <a:extLst>
              <a:ext uri="{FF2B5EF4-FFF2-40B4-BE49-F238E27FC236}">
                <a16:creationId xmlns:a16="http://schemas.microsoft.com/office/drawing/2014/main" id="{9D5C8BF0-391E-4504-A85F-0F0BA08B56D6}"/>
              </a:ext>
            </a:extLst>
          </p:cNvPr>
          <p:cNvSpPr/>
          <p:nvPr/>
        </p:nvSpPr>
        <p:spPr>
          <a:xfrm>
            <a:off x="5162551" y="4016376"/>
            <a:ext cx="1981201" cy="18272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7F0D69-ED6B-4CB6-97DE-BCF57339A21A}"/>
              </a:ext>
            </a:extLst>
          </p:cNvPr>
          <p:cNvSpPr/>
          <p:nvPr/>
        </p:nvSpPr>
        <p:spPr>
          <a:xfrm>
            <a:off x="1619250" y="4016375"/>
            <a:ext cx="3543300" cy="1081084"/>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44F91B-C61D-4E35-919A-1962B0B6CF6E}"/>
              </a:ext>
            </a:extLst>
          </p:cNvPr>
          <p:cNvSpPr/>
          <p:nvPr/>
        </p:nvSpPr>
        <p:spPr>
          <a:xfrm>
            <a:off x="7143751" y="4016375"/>
            <a:ext cx="3429000" cy="1081084"/>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B17DA5FE-F0B1-4A3F-B5BB-5E3923B4CC77}"/>
              </a:ext>
            </a:extLst>
          </p:cNvPr>
          <p:cNvSpPr txBox="1">
            <a:spLocks/>
          </p:cNvSpPr>
          <p:nvPr/>
        </p:nvSpPr>
        <p:spPr>
          <a:xfrm>
            <a:off x="1524000" y="4016376"/>
            <a:ext cx="9629776" cy="746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bg1">
                    <a:lumMod val="50000"/>
                  </a:schemeClr>
                </a:solidFill>
              </a:rPr>
              <a:t>GCC</a:t>
            </a:r>
            <a:r>
              <a:rPr lang="en-US" sz="2200" dirty="0"/>
              <a:t> [</a:t>
            </a:r>
            <a:r>
              <a:rPr lang="en-US" sz="2200" b="1" dirty="0"/>
              <a:t>GTCCTATATAAGTTAACATT</a:t>
            </a:r>
            <a:r>
              <a:rPr lang="en-US" sz="2200" dirty="0"/>
              <a:t> -------</a:t>
            </a:r>
            <a:r>
              <a:rPr lang="en-US" sz="2200" b="1" dirty="0">
                <a:solidFill>
                  <a:srgbClr val="0070C0"/>
                </a:solidFill>
              </a:rPr>
              <a:t>T-DNA</a:t>
            </a:r>
            <a:r>
              <a:rPr lang="en-US" sz="2200" dirty="0"/>
              <a:t>------ </a:t>
            </a:r>
            <a:r>
              <a:rPr lang="en-US" sz="2200" b="1" dirty="0"/>
              <a:t>ACC</a:t>
            </a:r>
            <a:r>
              <a:rPr lang="en-US" sz="2200" dirty="0"/>
              <a:t>] </a:t>
            </a:r>
            <a:r>
              <a:rPr lang="en-US" sz="2200" dirty="0">
                <a:solidFill>
                  <a:schemeClr val="bg1">
                    <a:lumMod val="50000"/>
                  </a:schemeClr>
                </a:solidFill>
              </a:rPr>
              <a:t>GTCCTATATGGCAACATTA</a:t>
            </a:r>
          </a:p>
        </p:txBody>
      </p:sp>
      <p:sp>
        <p:nvSpPr>
          <p:cNvPr id="14" name="TextBox 13">
            <a:extLst>
              <a:ext uri="{FF2B5EF4-FFF2-40B4-BE49-F238E27FC236}">
                <a16:creationId xmlns:a16="http://schemas.microsoft.com/office/drawing/2014/main" id="{5702A449-5DEA-4FEF-AC42-1ED142B45FC5}"/>
              </a:ext>
            </a:extLst>
          </p:cNvPr>
          <p:cNvSpPr txBox="1"/>
          <p:nvPr/>
        </p:nvSpPr>
        <p:spPr>
          <a:xfrm>
            <a:off x="2466976" y="4699148"/>
            <a:ext cx="2790825" cy="461665"/>
          </a:xfrm>
          <a:prstGeom prst="rect">
            <a:avLst/>
          </a:prstGeom>
          <a:noFill/>
        </p:spPr>
        <p:txBody>
          <a:bodyPr wrap="square" rtlCol="0">
            <a:spAutoFit/>
          </a:bodyPr>
          <a:lstStyle/>
          <a:p>
            <a:r>
              <a:rPr lang="en-US" sz="2400" b="1" dirty="0">
                <a:latin typeface="Arial Black" panose="020B0A04020102020204" pitchFamily="34" charset="0"/>
              </a:rPr>
              <a:t>Left Border</a:t>
            </a:r>
          </a:p>
        </p:txBody>
      </p:sp>
      <p:sp>
        <p:nvSpPr>
          <p:cNvPr id="15" name="TextBox 14">
            <a:extLst>
              <a:ext uri="{FF2B5EF4-FFF2-40B4-BE49-F238E27FC236}">
                <a16:creationId xmlns:a16="http://schemas.microsoft.com/office/drawing/2014/main" id="{04D311C8-B5B6-4140-8770-ED751C426255}"/>
              </a:ext>
            </a:extLst>
          </p:cNvPr>
          <p:cNvSpPr txBox="1"/>
          <p:nvPr/>
        </p:nvSpPr>
        <p:spPr>
          <a:xfrm>
            <a:off x="7877176" y="4699148"/>
            <a:ext cx="2790825" cy="461665"/>
          </a:xfrm>
          <a:prstGeom prst="rect">
            <a:avLst/>
          </a:prstGeom>
          <a:noFill/>
        </p:spPr>
        <p:txBody>
          <a:bodyPr wrap="square" rtlCol="0">
            <a:spAutoFit/>
          </a:bodyPr>
          <a:lstStyle/>
          <a:p>
            <a:r>
              <a:rPr lang="en-US" sz="2400" b="1" dirty="0">
                <a:latin typeface="Arial Black" panose="020B0A04020102020204" pitchFamily="34" charset="0"/>
              </a:rPr>
              <a:t>Right Border</a:t>
            </a:r>
          </a:p>
        </p:txBody>
      </p:sp>
      <p:sp>
        <p:nvSpPr>
          <p:cNvPr id="16" name="TextBox 15">
            <a:extLst>
              <a:ext uri="{FF2B5EF4-FFF2-40B4-BE49-F238E27FC236}">
                <a16:creationId xmlns:a16="http://schemas.microsoft.com/office/drawing/2014/main" id="{E0844824-5F61-4EB4-B6EA-39C2B1E8D07D}"/>
              </a:ext>
            </a:extLst>
          </p:cNvPr>
          <p:cNvSpPr txBox="1"/>
          <p:nvPr/>
        </p:nvSpPr>
        <p:spPr>
          <a:xfrm>
            <a:off x="5200650" y="5232400"/>
            <a:ext cx="1790700" cy="400110"/>
          </a:xfrm>
          <a:prstGeom prst="rect">
            <a:avLst/>
          </a:prstGeom>
          <a:noFill/>
        </p:spPr>
        <p:txBody>
          <a:bodyPr wrap="square" rtlCol="0">
            <a:spAutoFit/>
          </a:bodyPr>
          <a:lstStyle/>
          <a:p>
            <a:pPr algn="ctr"/>
            <a:r>
              <a:rPr lang="en-US" sz="2000" i="1" dirty="0" err="1">
                <a:solidFill>
                  <a:srgbClr val="0070C0"/>
                </a:solidFill>
              </a:rPr>
              <a:t>HygR</a:t>
            </a:r>
            <a:r>
              <a:rPr lang="en-US" sz="2000" i="1" dirty="0">
                <a:solidFill>
                  <a:srgbClr val="0070C0"/>
                </a:solidFill>
              </a:rPr>
              <a:t> – Cas9</a:t>
            </a:r>
          </a:p>
        </p:txBody>
      </p:sp>
      <p:sp>
        <p:nvSpPr>
          <p:cNvPr id="17" name="TextBox 16">
            <a:extLst>
              <a:ext uri="{FF2B5EF4-FFF2-40B4-BE49-F238E27FC236}">
                <a16:creationId xmlns:a16="http://schemas.microsoft.com/office/drawing/2014/main" id="{86D3B7FF-91B1-4EE5-97CB-6AA7FC2A4557}"/>
              </a:ext>
            </a:extLst>
          </p:cNvPr>
          <p:cNvSpPr txBox="1"/>
          <p:nvPr/>
        </p:nvSpPr>
        <p:spPr>
          <a:xfrm>
            <a:off x="4124325" y="5881694"/>
            <a:ext cx="7734300" cy="400110"/>
          </a:xfrm>
          <a:prstGeom prst="rect">
            <a:avLst/>
          </a:prstGeom>
          <a:noFill/>
        </p:spPr>
        <p:txBody>
          <a:bodyPr wrap="square" rtlCol="0">
            <a:spAutoFit/>
          </a:bodyPr>
          <a:lstStyle/>
          <a:p>
            <a:r>
              <a:rPr lang="en-US" sz="2000" b="1" dirty="0"/>
              <a:t>Where is the plant selectable marker?</a:t>
            </a:r>
          </a:p>
        </p:txBody>
      </p:sp>
    </p:spTree>
    <p:extLst>
      <p:ext uri="{BB962C8B-B14F-4D97-AF65-F5344CB8AC3E}">
        <p14:creationId xmlns:p14="http://schemas.microsoft.com/office/powerpoint/2010/main" val="234750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9" y="-2842"/>
            <a:ext cx="10515600" cy="1325563"/>
          </a:xfrm>
        </p:spPr>
        <p:txBody>
          <a:bodyPr/>
          <a:lstStyle/>
          <a:p>
            <a:r>
              <a:rPr lang="en-US" dirty="0"/>
              <a:t>The role of </a:t>
            </a:r>
            <a:r>
              <a:rPr lang="en-US" i="1" dirty="0" err="1"/>
              <a:t>vir</a:t>
            </a:r>
            <a:r>
              <a:rPr lang="en-US" i="1" dirty="0"/>
              <a:t> </a:t>
            </a:r>
            <a:r>
              <a:rPr lang="en-US" dirty="0"/>
              <a:t>D2 and </a:t>
            </a:r>
            <a:r>
              <a:rPr lang="en-US" i="1" dirty="0" err="1"/>
              <a:t>vir</a:t>
            </a:r>
            <a:r>
              <a:rPr lang="en-US" dirty="0"/>
              <a:t> D4</a:t>
            </a:r>
          </a:p>
        </p:txBody>
      </p:sp>
      <p:grpSp>
        <p:nvGrpSpPr>
          <p:cNvPr id="3" name="Group 2"/>
          <p:cNvGrpSpPr/>
          <p:nvPr/>
        </p:nvGrpSpPr>
        <p:grpSpPr>
          <a:xfrm>
            <a:off x="1875569" y="5271070"/>
            <a:ext cx="3694641" cy="1167320"/>
            <a:chOff x="3899901" y="2180706"/>
            <a:chExt cx="6327252" cy="2308984"/>
          </a:xfrm>
        </p:grpSpPr>
        <p:sp>
          <p:nvSpPr>
            <p:cNvPr id="24" name="Rectangle 23"/>
            <p:cNvSpPr/>
            <p:nvPr/>
          </p:nvSpPr>
          <p:spPr>
            <a:xfrm>
              <a:off x="3899901" y="2757952"/>
              <a:ext cx="4464358" cy="1141664"/>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sp>
          <p:nvSpPr>
            <p:cNvPr id="11" name="Right Arrow 10"/>
            <p:cNvSpPr/>
            <p:nvPr/>
          </p:nvSpPr>
          <p:spPr>
            <a:xfrm>
              <a:off x="8351432" y="2180706"/>
              <a:ext cx="1308519" cy="2308984"/>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Pie 143"/>
            <p:cNvSpPr/>
            <p:nvPr/>
          </p:nvSpPr>
          <p:spPr>
            <a:xfrm rot="19030799">
              <a:off x="9065108" y="2710343"/>
              <a:ext cx="1162045" cy="1057361"/>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grpSp>
      <p:grpSp>
        <p:nvGrpSpPr>
          <p:cNvPr id="25" name="Group 24"/>
          <p:cNvGrpSpPr/>
          <p:nvPr/>
        </p:nvGrpSpPr>
        <p:grpSpPr>
          <a:xfrm rot="10800000">
            <a:off x="3946759" y="2255063"/>
            <a:ext cx="6506747" cy="713051"/>
            <a:chOff x="3030190" y="2961347"/>
            <a:chExt cx="5903455" cy="713051"/>
          </a:xfrm>
        </p:grpSpPr>
        <p:grpSp>
          <p:nvGrpSpPr>
            <p:cNvPr id="26" name="Group 25"/>
            <p:cNvGrpSpPr/>
            <p:nvPr/>
          </p:nvGrpSpPr>
          <p:grpSpPr>
            <a:xfrm rot="10800000">
              <a:off x="3030190" y="3000422"/>
              <a:ext cx="1284194" cy="667469"/>
              <a:chOff x="3030190" y="3000422"/>
              <a:chExt cx="1284194" cy="667469"/>
            </a:xfrm>
          </p:grpSpPr>
          <p:sp>
            <p:nvSpPr>
              <p:cNvPr id="139" name="Oval 13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50"/>
              <p:cNvGrpSpPr/>
              <p:nvPr/>
            </p:nvGrpSpPr>
            <p:grpSpPr>
              <a:xfrm>
                <a:off x="3030190" y="3000422"/>
                <a:ext cx="1207604" cy="535332"/>
                <a:chOff x="3030190" y="3000422"/>
                <a:chExt cx="1207604" cy="535332"/>
              </a:xfrm>
            </p:grpSpPr>
            <p:sp>
              <p:nvSpPr>
                <p:cNvPr id="152" name="Arc 151"/>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Arc 152"/>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Arc 153"/>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Arc 154"/>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Arc 155"/>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Arc 156"/>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Arc 157"/>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Arc 158"/>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Arc 159"/>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Arc 16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7" name="Group 26"/>
            <p:cNvGrpSpPr/>
            <p:nvPr/>
          </p:nvGrpSpPr>
          <p:grpSpPr>
            <a:xfrm rot="10800000">
              <a:off x="4210826" y="3000422"/>
              <a:ext cx="1284194" cy="667469"/>
              <a:chOff x="3030190" y="3000422"/>
              <a:chExt cx="1284194" cy="667469"/>
            </a:xfrm>
          </p:grpSpPr>
          <p:sp>
            <p:nvSpPr>
              <p:cNvPr id="116" name="Oval 11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p:cNvGrpSpPr/>
              <p:nvPr/>
            </p:nvGrpSpPr>
            <p:grpSpPr>
              <a:xfrm>
                <a:off x="3030190" y="3000422"/>
                <a:ext cx="1207604" cy="535332"/>
                <a:chOff x="3030190" y="3000422"/>
                <a:chExt cx="1207604" cy="535332"/>
              </a:xfrm>
            </p:grpSpPr>
            <p:sp>
              <p:nvSpPr>
                <p:cNvPr id="128" name="Arc 12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Arc 12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 name="Arc 13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Arc 13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Arc 13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Arc 13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8" name="Group 27"/>
            <p:cNvGrpSpPr/>
            <p:nvPr/>
          </p:nvGrpSpPr>
          <p:grpSpPr>
            <a:xfrm rot="10800000">
              <a:off x="5271462" y="3006929"/>
              <a:ext cx="1284194" cy="667469"/>
              <a:chOff x="3030190" y="3000422"/>
              <a:chExt cx="1284194" cy="667469"/>
            </a:xfrm>
          </p:grpSpPr>
          <p:sp>
            <p:nvSpPr>
              <p:cNvPr id="92" name="Oval 9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p:cNvGrpSpPr/>
              <p:nvPr/>
            </p:nvGrpSpPr>
            <p:grpSpPr>
              <a:xfrm>
                <a:off x="3030190" y="3000422"/>
                <a:ext cx="1207604" cy="535332"/>
                <a:chOff x="3030190" y="3000422"/>
                <a:chExt cx="1207604" cy="535332"/>
              </a:xfrm>
            </p:grpSpPr>
            <p:sp>
              <p:nvSpPr>
                <p:cNvPr id="105" name="Arc 104"/>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Arc 109"/>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9" name="Group 28"/>
            <p:cNvGrpSpPr/>
            <p:nvPr/>
          </p:nvGrpSpPr>
          <p:grpSpPr>
            <a:xfrm rot="10800000">
              <a:off x="6505107" y="2968365"/>
              <a:ext cx="1284194" cy="667469"/>
              <a:chOff x="3030190" y="3000422"/>
              <a:chExt cx="1284194" cy="667469"/>
            </a:xfrm>
          </p:grpSpPr>
          <p:sp>
            <p:nvSpPr>
              <p:cNvPr id="54" name="Oval 5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3030190" y="3000422"/>
                <a:ext cx="1207604" cy="535332"/>
                <a:chOff x="3030190" y="3000422"/>
                <a:chExt cx="1207604" cy="535332"/>
              </a:xfrm>
            </p:grpSpPr>
            <p:sp>
              <p:nvSpPr>
                <p:cNvPr id="70" name="Arc 6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Arc 7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Arc 7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Arc 8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0" name="Group 29"/>
            <p:cNvGrpSpPr/>
            <p:nvPr/>
          </p:nvGrpSpPr>
          <p:grpSpPr>
            <a:xfrm rot="10800000">
              <a:off x="7649451" y="2961347"/>
              <a:ext cx="1284194" cy="667469"/>
              <a:chOff x="3030190" y="3000422"/>
              <a:chExt cx="1284194" cy="667469"/>
            </a:xfrm>
          </p:grpSpPr>
          <p:sp>
            <p:nvSpPr>
              <p:cNvPr id="31" name="Oval 30"/>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3030190" y="3000422"/>
                <a:ext cx="1207604" cy="535332"/>
                <a:chOff x="3030190" y="3000422"/>
                <a:chExt cx="1207604" cy="535332"/>
              </a:xfrm>
            </p:grpSpPr>
            <p:sp>
              <p:nvSpPr>
                <p:cNvPr id="43" name="Arc 42"/>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63" name="TextBox 162"/>
          <p:cNvSpPr txBox="1"/>
          <p:nvPr/>
        </p:nvSpPr>
        <p:spPr>
          <a:xfrm>
            <a:off x="2325155" y="2734485"/>
            <a:ext cx="965319" cy="461665"/>
          </a:xfrm>
          <a:prstGeom prst="rect">
            <a:avLst/>
          </a:prstGeom>
          <a:noFill/>
        </p:spPr>
        <p:txBody>
          <a:bodyPr wrap="square" rtlCol="0">
            <a:spAutoFit/>
          </a:bodyPr>
          <a:lstStyle/>
          <a:p>
            <a:r>
              <a:rPr lang="en-US" sz="2400" dirty="0"/>
              <a:t>IM</a:t>
            </a:r>
          </a:p>
        </p:txBody>
      </p:sp>
      <p:grpSp>
        <p:nvGrpSpPr>
          <p:cNvPr id="164" name="Group 163"/>
          <p:cNvGrpSpPr/>
          <p:nvPr/>
        </p:nvGrpSpPr>
        <p:grpSpPr>
          <a:xfrm>
            <a:off x="3922492" y="2986288"/>
            <a:ext cx="6506747" cy="706544"/>
            <a:chOff x="3051407" y="4723835"/>
            <a:chExt cx="5903455" cy="706544"/>
          </a:xfrm>
        </p:grpSpPr>
        <p:grpSp>
          <p:nvGrpSpPr>
            <p:cNvPr id="165" name="Group 164"/>
            <p:cNvGrpSpPr/>
            <p:nvPr/>
          </p:nvGrpSpPr>
          <p:grpSpPr>
            <a:xfrm rot="10800000">
              <a:off x="3051407" y="4762910"/>
              <a:ext cx="1284194" cy="667469"/>
              <a:chOff x="3030190" y="3000422"/>
              <a:chExt cx="1284194" cy="667469"/>
            </a:xfrm>
          </p:grpSpPr>
          <p:sp>
            <p:nvSpPr>
              <p:cNvPr id="262" name="Oval 26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3" name="Group 272"/>
              <p:cNvGrpSpPr/>
              <p:nvPr/>
            </p:nvGrpSpPr>
            <p:grpSpPr>
              <a:xfrm>
                <a:off x="3030190" y="3000422"/>
                <a:ext cx="1207604" cy="535332"/>
                <a:chOff x="3030190" y="3000422"/>
                <a:chExt cx="1207604" cy="535332"/>
              </a:xfrm>
            </p:grpSpPr>
            <p:sp>
              <p:nvSpPr>
                <p:cNvPr id="274" name="Arc 27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5" name="Arc 27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6" name="Arc 27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7" name="Arc 27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8" name="Arc 27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9" name="Arc 27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0" name="Arc 27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1" name="Arc 28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2" name="Arc 28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4" name="Arc 28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6" name="Group 165"/>
            <p:cNvGrpSpPr/>
            <p:nvPr/>
          </p:nvGrpSpPr>
          <p:grpSpPr>
            <a:xfrm rot="10800000">
              <a:off x="4232043" y="4762910"/>
              <a:ext cx="1284194" cy="667469"/>
              <a:chOff x="3030190" y="3000422"/>
              <a:chExt cx="1284194" cy="667469"/>
            </a:xfrm>
          </p:grpSpPr>
          <p:sp>
            <p:nvSpPr>
              <p:cNvPr id="239" name="Oval 23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0" name="Group 249"/>
              <p:cNvGrpSpPr/>
              <p:nvPr/>
            </p:nvGrpSpPr>
            <p:grpSpPr>
              <a:xfrm>
                <a:off x="3030190" y="3000422"/>
                <a:ext cx="1207604" cy="535332"/>
                <a:chOff x="3030190" y="3000422"/>
                <a:chExt cx="1207604" cy="535332"/>
              </a:xfrm>
            </p:grpSpPr>
            <p:sp>
              <p:nvSpPr>
                <p:cNvPr id="251" name="Arc 25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2" name="Arc 25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3" name="Arc 25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4" name="Arc 25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5" name="Arc 25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Arc 25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Arc 25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 name="Arc 25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Arc 26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Group 166"/>
            <p:cNvGrpSpPr/>
            <p:nvPr/>
          </p:nvGrpSpPr>
          <p:grpSpPr>
            <a:xfrm rot="10800000">
              <a:off x="5403615" y="4742119"/>
              <a:ext cx="1284194" cy="667469"/>
              <a:chOff x="3030190" y="3000422"/>
              <a:chExt cx="1284194" cy="667469"/>
            </a:xfrm>
          </p:grpSpPr>
          <p:sp>
            <p:nvSpPr>
              <p:cNvPr id="216" name="Oval 21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7" name="Group 226"/>
              <p:cNvGrpSpPr/>
              <p:nvPr/>
            </p:nvGrpSpPr>
            <p:grpSpPr>
              <a:xfrm>
                <a:off x="3030190" y="3000422"/>
                <a:ext cx="1207604" cy="535332"/>
                <a:chOff x="3030190" y="3000422"/>
                <a:chExt cx="1207604" cy="535332"/>
              </a:xfrm>
            </p:grpSpPr>
            <p:sp>
              <p:nvSpPr>
                <p:cNvPr id="228" name="Arc 22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Arc 22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Arc 22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Arc 23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 name="Arc 23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Arc 23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Arc 23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Arc 23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 name="Arc 23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8" name="Group 167"/>
            <p:cNvGrpSpPr/>
            <p:nvPr/>
          </p:nvGrpSpPr>
          <p:grpSpPr>
            <a:xfrm rot="10800000">
              <a:off x="6526324" y="4730853"/>
              <a:ext cx="1284194" cy="667469"/>
              <a:chOff x="3030190" y="3000422"/>
              <a:chExt cx="1284194" cy="667469"/>
            </a:xfrm>
          </p:grpSpPr>
          <p:sp>
            <p:nvSpPr>
              <p:cNvPr id="193" name="Oval 192"/>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 name="Group 203"/>
              <p:cNvGrpSpPr/>
              <p:nvPr/>
            </p:nvGrpSpPr>
            <p:grpSpPr>
              <a:xfrm>
                <a:off x="3030190" y="3000422"/>
                <a:ext cx="1207604" cy="535332"/>
                <a:chOff x="3030190" y="3000422"/>
                <a:chExt cx="1207604" cy="535332"/>
              </a:xfrm>
            </p:grpSpPr>
            <p:sp>
              <p:nvSpPr>
                <p:cNvPr id="205" name="Arc 204"/>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Arc 205"/>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7" name="Arc 206"/>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8" name="Arc 207"/>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Arc 209"/>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3" name="Arc 212"/>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5" name="Arc 214"/>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Group 168"/>
            <p:cNvGrpSpPr/>
            <p:nvPr/>
          </p:nvGrpSpPr>
          <p:grpSpPr>
            <a:xfrm rot="10800000">
              <a:off x="7670668" y="4723835"/>
              <a:ext cx="1284194" cy="667469"/>
              <a:chOff x="3030190" y="3000422"/>
              <a:chExt cx="1284194" cy="667469"/>
            </a:xfrm>
          </p:grpSpPr>
          <p:sp>
            <p:nvSpPr>
              <p:cNvPr id="170" name="Oval 169"/>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3030190" y="3000422"/>
                <a:ext cx="1207604" cy="535332"/>
                <a:chOff x="3030190" y="3000422"/>
                <a:chExt cx="1207604" cy="535332"/>
              </a:xfrm>
            </p:grpSpPr>
            <p:sp>
              <p:nvSpPr>
                <p:cNvPr id="182" name="Arc 181"/>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Arc 182"/>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4" name="Arc 183"/>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Arc 184"/>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Arc 188"/>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 name="Arc 189"/>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2" name="Arc 19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6" name="Group 5"/>
          <p:cNvGrpSpPr/>
          <p:nvPr/>
        </p:nvGrpSpPr>
        <p:grpSpPr>
          <a:xfrm>
            <a:off x="6626439" y="3243906"/>
            <a:ext cx="1929702" cy="766168"/>
            <a:chOff x="7252402" y="4343400"/>
            <a:chExt cx="2709942" cy="925285"/>
          </a:xfrm>
        </p:grpSpPr>
        <p:sp>
          <p:nvSpPr>
            <p:cNvPr id="285" name="Teardrop 284"/>
            <p:cNvSpPr/>
            <p:nvPr/>
          </p:nvSpPr>
          <p:spPr>
            <a:xfrm rot="9674871">
              <a:off x="7252402" y="4370763"/>
              <a:ext cx="549656" cy="622063"/>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eardrop 285"/>
            <p:cNvSpPr/>
            <p:nvPr/>
          </p:nvSpPr>
          <p:spPr>
            <a:xfrm>
              <a:off x="9442424" y="4443186"/>
              <a:ext cx="519920"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Teardrop 286"/>
            <p:cNvSpPr/>
            <p:nvPr/>
          </p:nvSpPr>
          <p:spPr>
            <a:xfrm>
              <a:off x="7657265" y="4434114"/>
              <a:ext cx="619904" cy="707571"/>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Teardrop 287"/>
            <p:cNvSpPr/>
            <p:nvPr/>
          </p:nvSpPr>
          <p:spPr>
            <a:xfrm>
              <a:off x="8897075" y="4415971"/>
              <a:ext cx="699891" cy="65314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Teardrop 288"/>
            <p:cNvSpPr/>
            <p:nvPr/>
          </p:nvSpPr>
          <p:spPr>
            <a:xfrm>
              <a:off x="7824982" y="4343400"/>
              <a:ext cx="1313120" cy="925285"/>
            </a:xfrm>
            <a:prstGeom prst="teardrop">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B11</a:t>
              </a:r>
            </a:p>
          </p:txBody>
        </p:sp>
      </p:grpSp>
      <p:grpSp>
        <p:nvGrpSpPr>
          <p:cNvPr id="4" name="Group 3"/>
          <p:cNvGrpSpPr/>
          <p:nvPr/>
        </p:nvGrpSpPr>
        <p:grpSpPr>
          <a:xfrm>
            <a:off x="5287794" y="2317829"/>
            <a:ext cx="1271468" cy="1275354"/>
            <a:chOff x="3838363" y="3476303"/>
            <a:chExt cx="1271468" cy="1275354"/>
          </a:xfrm>
        </p:grpSpPr>
        <p:sp>
          <p:nvSpPr>
            <p:cNvPr id="7" name="Oval 6"/>
            <p:cNvSpPr/>
            <p:nvPr/>
          </p:nvSpPr>
          <p:spPr>
            <a:xfrm>
              <a:off x="3838363" y="3476303"/>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4298650" y="3526082"/>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4054907" y="3526082"/>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4542393" y="3526082"/>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4827601" y="3489234"/>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4344668" y="3571510"/>
              <a:ext cx="282230" cy="1180147"/>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5170047" y="3212106"/>
            <a:ext cx="1560287" cy="1117598"/>
            <a:chOff x="5160369" y="3055969"/>
            <a:chExt cx="1560287" cy="1117598"/>
          </a:xfrm>
        </p:grpSpPr>
        <p:sp>
          <p:nvSpPr>
            <p:cNvPr id="290" name="Oval 289"/>
            <p:cNvSpPr/>
            <p:nvPr/>
          </p:nvSpPr>
          <p:spPr>
            <a:xfrm>
              <a:off x="6248941" y="3055969"/>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Oval 290"/>
            <p:cNvSpPr/>
            <p:nvPr/>
          </p:nvSpPr>
          <p:spPr>
            <a:xfrm>
              <a:off x="5160369" y="3055969"/>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Oval 291"/>
            <p:cNvSpPr/>
            <p:nvPr/>
          </p:nvSpPr>
          <p:spPr>
            <a:xfrm>
              <a:off x="5958655" y="3074112"/>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5403483" y="3063227"/>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588540" y="3103138"/>
              <a:ext cx="689431" cy="1070429"/>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D4</a:t>
              </a:r>
            </a:p>
          </p:txBody>
        </p:sp>
      </p:grpSp>
      <p:grpSp>
        <p:nvGrpSpPr>
          <p:cNvPr id="300" name="Group 299"/>
          <p:cNvGrpSpPr/>
          <p:nvPr/>
        </p:nvGrpSpPr>
        <p:grpSpPr>
          <a:xfrm>
            <a:off x="3375950" y="3576188"/>
            <a:ext cx="4968353" cy="1674748"/>
            <a:chOff x="2060564" y="1926485"/>
            <a:chExt cx="8508546" cy="3312687"/>
          </a:xfrm>
        </p:grpSpPr>
        <p:sp>
          <p:nvSpPr>
            <p:cNvPr id="301" name="Rectangle 300"/>
            <p:cNvSpPr/>
            <p:nvPr/>
          </p:nvSpPr>
          <p:spPr>
            <a:xfrm>
              <a:off x="2060564" y="2757952"/>
              <a:ext cx="6303697" cy="1617938"/>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sp>
          <p:nvSpPr>
            <p:cNvPr id="302" name="Right Arrow 301"/>
            <p:cNvSpPr/>
            <p:nvPr/>
          </p:nvSpPr>
          <p:spPr>
            <a:xfrm>
              <a:off x="8351431" y="1926485"/>
              <a:ext cx="1622718" cy="3312687"/>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Pie 302"/>
            <p:cNvSpPr/>
            <p:nvPr/>
          </p:nvSpPr>
          <p:spPr>
            <a:xfrm rot="19030799">
              <a:off x="9407065" y="2978145"/>
              <a:ext cx="1162045" cy="1057361"/>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grpSp>
    </p:spTree>
    <p:extLst>
      <p:ext uri="{BB962C8B-B14F-4D97-AF65-F5344CB8AC3E}">
        <p14:creationId xmlns:p14="http://schemas.microsoft.com/office/powerpoint/2010/main" val="79454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00"/>
                                        </p:tgtEl>
                                        <p:attrNameLst>
                                          <p:attrName>style.visibility</p:attrName>
                                        </p:attrNameLst>
                                      </p:cBhvr>
                                      <p:to>
                                        <p:strVal val="visible"/>
                                      </p:to>
                                    </p:set>
                                    <p:animEffect transition="in" filter="fade">
                                      <p:cBhvr>
                                        <p:cTn id="24" dur="1000"/>
                                        <p:tgtEl>
                                          <p:spTgt spid="300"/>
                                        </p:tgtEl>
                                      </p:cBhvr>
                                    </p:animEffect>
                                    <p:anim calcmode="lin" valueType="num">
                                      <p:cBhvr>
                                        <p:cTn id="25" dur="1000" fill="hold"/>
                                        <p:tgtEl>
                                          <p:spTgt spid="300"/>
                                        </p:tgtEl>
                                        <p:attrNameLst>
                                          <p:attrName>ppt_x</p:attrName>
                                        </p:attrNameLst>
                                      </p:cBhvr>
                                      <p:tavLst>
                                        <p:tav tm="0">
                                          <p:val>
                                            <p:strVal val="#ppt_x"/>
                                          </p:val>
                                        </p:tav>
                                        <p:tav tm="100000">
                                          <p:val>
                                            <p:strVal val="#ppt_x"/>
                                          </p:val>
                                        </p:tav>
                                      </p:tavLst>
                                    </p:anim>
                                    <p:anim calcmode="lin" valueType="num">
                                      <p:cBhvr>
                                        <p:cTn id="26" dur="1000" fill="hold"/>
                                        <p:tgtEl>
                                          <p:spTgt spid="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0CB7-3800-47BD-BF57-CD79F458D818}"/>
              </a:ext>
            </a:extLst>
          </p:cNvPr>
          <p:cNvSpPr>
            <a:spLocks noGrp="1"/>
          </p:cNvSpPr>
          <p:nvPr>
            <p:ph type="title"/>
          </p:nvPr>
        </p:nvSpPr>
        <p:spPr/>
        <p:txBody>
          <a:bodyPr/>
          <a:lstStyle/>
          <a:p>
            <a:r>
              <a:rPr lang="en-US" i="1" dirty="0"/>
              <a:t>virD2 </a:t>
            </a:r>
            <a:r>
              <a:rPr lang="en-US" dirty="0"/>
              <a:t>finds </a:t>
            </a:r>
            <a:r>
              <a:rPr lang="en-US" i="1" dirty="0"/>
              <a:t>virD4</a:t>
            </a:r>
          </a:p>
        </p:txBody>
      </p:sp>
      <p:grpSp>
        <p:nvGrpSpPr>
          <p:cNvPr id="8" name="Group 7">
            <a:extLst>
              <a:ext uri="{FF2B5EF4-FFF2-40B4-BE49-F238E27FC236}">
                <a16:creationId xmlns:a16="http://schemas.microsoft.com/office/drawing/2014/main" id="{BA5A8D78-C19C-45A8-8BFD-CC46334F6612}"/>
              </a:ext>
            </a:extLst>
          </p:cNvPr>
          <p:cNvGrpSpPr/>
          <p:nvPr/>
        </p:nvGrpSpPr>
        <p:grpSpPr>
          <a:xfrm rot="10800000">
            <a:off x="3869614" y="1689006"/>
            <a:ext cx="6506747" cy="713051"/>
            <a:chOff x="3030190" y="2961347"/>
            <a:chExt cx="5903455" cy="713051"/>
          </a:xfrm>
        </p:grpSpPr>
        <p:grpSp>
          <p:nvGrpSpPr>
            <p:cNvPr id="9" name="Group 8">
              <a:extLst>
                <a:ext uri="{FF2B5EF4-FFF2-40B4-BE49-F238E27FC236}">
                  <a16:creationId xmlns:a16="http://schemas.microsoft.com/office/drawing/2014/main" id="{DDD51C3F-9726-4B9C-918C-D8CFA90D3581}"/>
                </a:ext>
              </a:extLst>
            </p:cNvPr>
            <p:cNvGrpSpPr/>
            <p:nvPr/>
          </p:nvGrpSpPr>
          <p:grpSpPr>
            <a:xfrm rot="10800000">
              <a:off x="3030190" y="3000422"/>
              <a:ext cx="1284194" cy="667469"/>
              <a:chOff x="3030190" y="3000422"/>
              <a:chExt cx="1284194" cy="667469"/>
            </a:xfrm>
          </p:grpSpPr>
          <p:sp>
            <p:nvSpPr>
              <p:cNvPr id="106" name="Oval 105">
                <a:extLst>
                  <a:ext uri="{FF2B5EF4-FFF2-40B4-BE49-F238E27FC236}">
                    <a16:creationId xmlns:a16="http://schemas.microsoft.com/office/drawing/2014/main" id="{99B5F2C8-3A07-4535-97B1-FBA9D846615D}"/>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CF788C2-AC53-4E3F-A7A0-40D80AE62604}"/>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585C33CF-7534-45AF-8C62-C3E819FE89F7}"/>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B707C325-610C-4DBA-B391-8E59AF2C8A30}"/>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7337D57-C030-40FC-808A-003CAE2B72C5}"/>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A288716-071C-4217-B349-14DAF567C07A}"/>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65AEE2C-E45B-4184-953A-EE589D16F916}"/>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9B690262-5290-475F-BE82-4D07F437AC09}"/>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E5F1069F-C41A-48F2-ABA4-DE20DDFA8E27}"/>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FE169C7-7B94-4683-934D-BABE6262CEE2}"/>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3885639-479E-4B51-966A-CB6FC4040D59}"/>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F6BA1340-D1FE-44DB-B9AC-836023CFE670}"/>
                  </a:ext>
                </a:extLst>
              </p:cNvPr>
              <p:cNvGrpSpPr/>
              <p:nvPr/>
            </p:nvGrpSpPr>
            <p:grpSpPr>
              <a:xfrm>
                <a:off x="3030190" y="3000422"/>
                <a:ext cx="1207604" cy="535332"/>
                <a:chOff x="3030190" y="3000422"/>
                <a:chExt cx="1207604" cy="535332"/>
              </a:xfrm>
            </p:grpSpPr>
            <p:sp>
              <p:nvSpPr>
                <p:cNvPr id="118" name="Arc 117">
                  <a:extLst>
                    <a:ext uri="{FF2B5EF4-FFF2-40B4-BE49-F238E27FC236}">
                      <a16:creationId xmlns:a16="http://schemas.microsoft.com/office/drawing/2014/main" id="{EB89DCA6-2B45-4A6C-B122-1146225FFD47}"/>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9" name="Arc 118">
                  <a:extLst>
                    <a:ext uri="{FF2B5EF4-FFF2-40B4-BE49-F238E27FC236}">
                      <a16:creationId xmlns:a16="http://schemas.microsoft.com/office/drawing/2014/main" id="{7EF1B8F3-4482-4CD3-8A98-AB79EF5C7AF5}"/>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Arc 119">
                  <a:extLst>
                    <a:ext uri="{FF2B5EF4-FFF2-40B4-BE49-F238E27FC236}">
                      <a16:creationId xmlns:a16="http://schemas.microsoft.com/office/drawing/2014/main" id="{AFA39C0B-B7D4-481D-B4E1-0E9CB2535184}"/>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Arc 120">
                  <a:extLst>
                    <a:ext uri="{FF2B5EF4-FFF2-40B4-BE49-F238E27FC236}">
                      <a16:creationId xmlns:a16="http://schemas.microsoft.com/office/drawing/2014/main" id="{1A080633-18C9-4E1F-9FEF-D60E9A344329}"/>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Arc 121">
                  <a:extLst>
                    <a:ext uri="{FF2B5EF4-FFF2-40B4-BE49-F238E27FC236}">
                      <a16:creationId xmlns:a16="http://schemas.microsoft.com/office/drawing/2014/main" id="{DE5B3A57-0301-4EEF-BC31-BDFF54CE471C}"/>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Arc 122">
                  <a:extLst>
                    <a:ext uri="{FF2B5EF4-FFF2-40B4-BE49-F238E27FC236}">
                      <a16:creationId xmlns:a16="http://schemas.microsoft.com/office/drawing/2014/main" id="{3A4C95A1-D976-4C59-BB0D-F0B21E41BFB3}"/>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Arc 123">
                  <a:extLst>
                    <a:ext uri="{FF2B5EF4-FFF2-40B4-BE49-F238E27FC236}">
                      <a16:creationId xmlns:a16="http://schemas.microsoft.com/office/drawing/2014/main" id="{370358A1-D68F-47C2-A369-EA3F9A6DC5A4}"/>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Arc 124">
                  <a:extLst>
                    <a:ext uri="{FF2B5EF4-FFF2-40B4-BE49-F238E27FC236}">
                      <a16:creationId xmlns:a16="http://schemas.microsoft.com/office/drawing/2014/main" id="{8EA4D2B7-9221-4795-BD59-FF373C6D56EF}"/>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Arc 125">
                  <a:extLst>
                    <a:ext uri="{FF2B5EF4-FFF2-40B4-BE49-F238E27FC236}">
                      <a16:creationId xmlns:a16="http://schemas.microsoft.com/office/drawing/2014/main" id="{350CA61A-4A2B-4A6B-9EA7-0E466C9A7A63}"/>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Arc 126">
                  <a:extLst>
                    <a:ext uri="{FF2B5EF4-FFF2-40B4-BE49-F238E27FC236}">
                      <a16:creationId xmlns:a16="http://schemas.microsoft.com/office/drawing/2014/main" id="{0AB0B8B9-9450-4CBB-BB73-F7E698A2C91E}"/>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Arc 127">
                  <a:extLst>
                    <a:ext uri="{FF2B5EF4-FFF2-40B4-BE49-F238E27FC236}">
                      <a16:creationId xmlns:a16="http://schemas.microsoft.com/office/drawing/2014/main" id="{F0C9A6CB-BD5C-4321-9AB5-E346BEDA9BD6}"/>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3A1614D9-2F0B-4085-9C44-FD0E6DFAD8DA}"/>
                </a:ext>
              </a:extLst>
            </p:cNvPr>
            <p:cNvGrpSpPr/>
            <p:nvPr/>
          </p:nvGrpSpPr>
          <p:grpSpPr>
            <a:xfrm rot="10800000">
              <a:off x="4210826" y="3000422"/>
              <a:ext cx="1284194" cy="667469"/>
              <a:chOff x="3030190" y="3000422"/>
              <a:chExt cx="1284194" cy="667469"/>
            </a:xfrm>
          </p:grpSpPr>
          <p:sp>
            <p:nvSpPr>
              <p:cNvPr id="83" name="Oval 82">
                <a:extLst>
                  <a:ext uri="{FF2B5EF4-FFF2-40B4-BE49-F238E27FC236}">
                    <a16:creationId xmlns:a16="http://schemas.microsoft.com/office/drawing/2014/main" id="{AED0F8A3-2910-4A00-8BA1-99BA65F9C3FD}"/>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CE5BA28-36D8-4AF6-87A8-9ABDC04A432A}"/>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7294C03-AE74-4D01-BEE2-1576583DF341}"/>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1C8470B-AFA7-4020-9405-1684FD2EEC92}"/>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53DDC59-96EB-44AC-9C06-A1A7EC84AE30}"/>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4D7A4E9-94F8-4859-B8AF-5860A596551F}"/>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0DC561F-6385-4377-90C9-7670C16D4CDD}"/>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DFA4571-4D88-4FF3-8014-CF098D016D39}"/>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6299E34-A681-4441-AE8E-BECA1FBB05B8}"/>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4EFC0EA-5B09-40E4-ADFB-CF3EA4372FB3}"/>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E337B28-6873-49B9-A378-49CDC8D22AAF}"/>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A54A3048-3827-4092-9D4D-13DC79D592F5}"/>
                  </a:ext>
                </a:extLst>
              </p:cNvPr>
              <p:cNvGrpSpPr/>
              <p:nvPr/>
            </p:nvGrpSpPr>
            <p:grpSpPr>
              <a:xfrm>
                <a:off x="3030190" y="3000422"/>
                <a:ext cx="1207604" cy="535332"/>
                <a:chOff x="3030190" y="3000422"/>
                <a:chExt cx="1207604" cy="535332"/>
              </a:xfrm>
            </p:grpSpPr>
            <p:sp>
              <p:nvSpPr>
                <p:cNvPr id="95" name="Arc 94">
                  <a:extLst>
                    <a:ext uri="{FF2B5EF4-FFF2-40B4-BE49-F238E27FC236}">
                      <a16:creationId xmlns:a16="http://schemas.microsoft.com/office/drawing/2014/main" id="{CD1A4C55-5DF5-43F4-A070-9D32803135DD}"/>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a:extLst>
                    <a:ext uri="{FF2B5EF4-FFF2-40B4-BE49-F238E27FC236}">
                      <a16:creationId xmlns:a16="http://schemas.microsoft.com/office/drawing/2014/main" id="{7BDC610D-D1F9-4E52-8275-D09575019873}"/>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a:extLst>
                    <a:ext uri="{FF2B5EF4-FFF2-40B4-BE49-F238E27FC236}">
                      <a16:creationId xmlns:a16="http://schemas.microsoft.com/office/drawing/2014/main" id="{C91A058A-C05D-46B7-8FB7-BD3D0BE7827A}"/>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a:extLst>
                    <a:ext uri="{FF2B5EF4-FFF2-40B4-BE49-F238E27FC236}">
                      <a16:creationId xmlns:a16="http://schemas.microsoft.com/office/drawing/2014/main" id="{BF8CDC05-C522-4CFD-97D1-AF79BD52F614}"/>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a:extLst>
                    <a:ext uri="{FF2B5EF4-FFF2-40B4-BE49-F238E27FC236}">
                      <a16:creationId xmlns:a16="http://schemas.microsoft.com/office/drawing/2014/main" id="{FB657CAA-88C5-4CE6-8B88-CE06D55643C3}"/>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a:extLst>
                    <a:ext uri="{FF2B5EF4-FFF2-40B4-BE49-F238E27FC236}">
                      <a16:creationId xmlns:a16="http://schemas.microsoft.com/office/drawing/2014/main" id="{F2CB70C6-D13F-444A-A34F-7A0CD63A1B3D}"/>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06A16BEB-89D2-43E5-9A15-88ABEF86CB2A}"/>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a:extLst>
                    <a:ext uri="{FF2B5EF4-FFF2-40B4-BE49-F238E27FC236}">
                      <a16:creationId xmlns:a16="http://schemas.microsoft.com/office/drawing/2014/main" id="{68779D38-3E04-4B14-B3AB-3DFFD6851860}"/>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a:extLst>
                    <a:ext uri="{FF2B5EF4-FFF2-40B4-BE49-F238E27FC236}">
                      <a16:creationId xmlns:a16="http://schemas.microsoft.com/office/drawing/2014/main" id="{E6BA53FA-98C3-468E-99D1-44045ECF3144}"/>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a:extLst>
                    <a:ext uri="{FF2B5EF4-FFF2-40B4-BE49-F238E27FC236}">
                      <a16:creationId xmlns:a16="http://schemas.microsoft.com/office/drawing/2014/main" id="{D03D2896-E1DC-45FE-8C1A-ED2004C7AFE0}"/>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a:extLst>
                    <a:ext uri="{FF2B5EF4-FFF2-40B4-BE49-F238E27FC236}">
                      <a16:creationId xmlns:a16="http://schemas.microsoft.com/office/drawing/2014/main" id="{B7F36F8F-9918-47AB-9E03-2E3D8CFAE5CE}"/>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1" name="Group 10">
              <a:extLst>
                <a:ext uri="{FF2B5EF4-FFF2-40B4-BE49-F238E27FC236}">
                  <a16:creationId xmlns:a16="http://schemas.microsoft.com/office/drawing/2014/main" id="{A9B29824-BC37-42A8-A298-FE0416630F47}"/>
                </a:ext>
              </a:extLst>
            </p:cNvPr>
            <p:cNvGrpSpPr/>
            <p:nvPr/>
          </p:nvGrpSpPr>
          <p:grpSpPr>
            <a:xfrm rot="10800000">
              <a:off x="5271462" y="3006929"/>
              <a:ext cx="1284194" cy="667469"/>
              <a:chOff x="3030190" y="3000422"/>
              <a:chExt cx="1284194" cy="667469"/>
            </a:xfrm>
          </p:grpSpPr>
          <p:sp>
            <p:nvSpPr>
              <p:cNvPr id="60" name="Oval 59">
                <a:extLst>
                  <a:ext uri="{FF2B5EF4-FFF2-40B4-BE49-F238E27FC236}">
                    <a16:creationId xmlns:a16="http://schemas.microsoft.com/office/drawing/2014/main" id="{EDF763AC-CF05-4221-A5EE-B20B6CF196D3}"/>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30CB808-7A6F-4180-AEBA-BFCB211B6E1B}"/>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7B77AB1-9E9E-4108-8D6B-9B9F809C7124}"/>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75679A0-35B6-4A0E-ACEC-92B2663C783E}"/>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842D0BD-9F91-4125-A03E-42F48498DE90}"/>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6E8C225-E28B-4E98-9A53-C0B3C46ECA13}"/>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F7734F7-B4E2-4A51-8850-96228094A911}"/>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B51A02-F3D4-48CD-AFAF-17168D864F1A}"/>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606F2B4-B782-4EDF-BA73-F033528876E7}"/>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F5AE459-8C41-4FA5-8419-8B3DA92BEA09}"/>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45C65D0-B121-4840-A321-9BD0098650BE}"/>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608519F7-1DA5-4F81-9C1F-EC8DA4C30320}"/>
                  </a:ext>
                </a:extLst>
              </p:cNvPr>
              <p:cNvGrpSpPr/>
              <p:nvPr/>
            </p:nvGrpSpPr>
            <p:grpSpPr>
              <a:xfrm>
                <a:off x="3030190" y="3000422"/>
                <a:ext cx="1207604" cy="535332"/>
                <a:chOff x="3030190" y="3000422"/>
                <a:chExt cx="1207604" cy="535332"/>
              </a:xfrm>
            </p:grpSpPr>
            <p:sp>
              <p:nvSpPr>
                <p:cNvPr id="72" name="Arc 71">
                  <a:extLst>
                    <a:ext uri="{FF2B5EF4-FFF2-40B4-BE49-F238E27FC236}">
                      <a16:creationId xmlns:a16="http://schemas.microsoft.com/office/drawing/2014/main" id="{9F4E696F-25F6-4508-BB9E-312FEC0C6CE6}"/>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a:extLst>
                    <a:ext uri="{FF2B5EF4-FFF2-40B4-BE49-F238E27FC236}">
                      <a16:creationId xmlns:a16="http://schemas.microsoft.com/office/drawing/2014/main" id="{3A72F006-857A-4FB3-A002-223E6AD90E15}"/>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Arc 73">
                  <a:extLst>
                    <a:ext uri="{FF2B5EF4-FFF2-40B4-BE49-F238E27FC236}">
                      <a16:creationId xmlns:a16="http://schemas.microsoft.com/office/drawing/2014/main" id="{AF2B5A1D-9491-41AA-BFED-6373092A70F7}"/>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a:extLst>
                    <a:ext uri="{FF2B5EF4-FFF2-40B4-BE49-F238E27FC236}">
                      <a16:creationId xmlns:a16="http://schemas.microsoft.com/office/drawing/2014/main" id="{B7328214-B7AD-4B0B-8E09-BB53A58FA417}"/>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a:extLst>
                    <a:ext uri="{FF2B5EF4-FFF2-40B4-BE49-F238E27FC236}">
                      <a16:creationId xmlns:a16="http://schemas.microsoft.com/office/drawing/2014/main" id="{587197BA-9452-403F-ABBF-BBC6B7889C57}"/>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a:extLst>
                    <a:ext uri="{FF2B5EF4-FFF2-40B4-BE49-F238E27FC236}">
                      <a16:creationId xmlns:a16="http://schemas.microsoft.com/office/drawing/2014/main" id="{E0C132F3-97E9-4D8C-A33B-8150185ED0B3}"/>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a:extLst>
                    <a:ext uri="{FF2B5EF4-FFF2-40B4-BE49-F238E27FC236}">
                      <a16:creationId xmlns:a16="http://schemas.microsoft.com/office/drawing/2014/main" id="{DF90B979-69A0-471E-95B4-F8D1CD3A9646}"/>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Arc 78">
                  <a:extLst>
                    <a:ext uri="{FF2B5EF4-FFF2-40B4-BE49-F238E27FC236}">
                      <a16:creationId xmlns:a16="http://schemas.microsoft.com/office/drawing/2014/main" id="{881D888C-F18F-48EE-A56E-1CCE78D9B02F}"/>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id="{79DE05EE-1BBC-4361-B65B-5F31C8DF4813}"/>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Arc 80">
                  <a:extLst>
                    <a:ext uri="{FF2B5EF4-FFF2-40B4-BE49-F238E27FC236}">
                      <a16:creationId xmlns:a16="http://schemas.microsoft.com/office/drawing/2014/main" id="{E4F6D6BB-50A1-4A82-8221-16A4A87D5F79}"/>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a:extLst>
                    <a:ext uri="{FF2B5EF4-FFF2-40B4-BE49-F238E27FC236}">
                      <a16:creationId xmlns:a16="http://schemas.microsoft.com/office/drawing/2014/main" id="{6A76C3C1-0F1E-48DB-A14A-AA3EC2B8AB7D}"/>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031D01B5-8555-4B66-81C6-CDC73E67C869}"/>
                </a:ext>
              </a:extLst>
            </p:cNvPr>
            <p:cNvGrpSpPr/>
            <p:nvPr/>
          </p:nvGrpSpPr>
          <p:grpSpPr>
            <a:xfrm rot="10800000">
              <a:off x="6505107" y="2968365"/>
              <a:ext cx="1284194" cy="667469"/>
              <a:chOff x="3030190" y="3000422"/>
              <a:chExt cx="1284194" cy="667469"/>
            </a:xfrm>
          </p:grpSpPr>
          <p:sp>
            <p:nvSpPr>
              <p:cNvPr id="37" name="Oval 36">
                <a:extLst>
                  <a:ext uri="{FF2B5EF4-FFF2-40B4-BE49-F238E27FC236}">
                    <a16:creationId xmlns:a16="http://schemas.microsoft.com/office/drawing/2014/main" id="{D1FA1A44-DEF6-47EB-9E83-85FB79EBDD7F}"/>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986C5E-BF98-4712-A14C-09E9ADA2282D}"/>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13B599E-D605-4A3D-9D5C-EAFB64892864}"/>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EB99B8D-BAB3-4C58-8311-3AC70A21FCE7}"/>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1989196-5052-437D-9D0D-D33379E6B916}"/>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7FEB534-7FD9-426D-84CA-47594F141003}"/>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AF7D3AA-3959-496A-BC93-F8D375FF9301}"/>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9224F81-7A9A-4808-96B8-D330E0EA54B0}"/>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6D58F9A-4CC6-4BEE-8789-BC5871B1E343}"/>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082F89E-F443-48FB-AA48-9329CFF2E547}"/>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41726BF-C6D8-47D5-B606-877F94AB8A1F}"/>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1C72DBE5-1F66-4C4D-8D66-92F92C56E3C8}"/>
                  </a:ext>
                </a:extLst>
              </p:cNvPr>
              <p:cNvGrpSpPr/>
              <p:nvPr/>
            </p:nvGrpSpPr>
            <p:grpSpPr>
              <a:xfrm>
                <a:off x="3030190" y="3000422"/>
                <a:ext cx="1207604" cy="535332"/>
                <a:chOff x="3030190" y="3000422"/>
                <a:chExt cx="1207604" cy="535332"/>
              </a:xfrm>
            </p:grpSpPr>
            <p:sp>
              <p:nvSpPr>
                <p:cNvPr id="49" name="Arc 48">
                  <a:extLst>
                    <a:ext uri="{FF2B5EF4-FFF2-40B4-BE49-F238E27FC236}">
                      <a16:creationId xmlns:a16="http://schemas.microsoft.com/office/drawing/2014/main" id="{3A6D4D18-4800-40CC-9700-E5ACD3970A15}"/>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539F7A06-011E-4979-AC57-5C9C1CDFECA0}"/>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a:extLst>
                    <a:ext uri="{FF2B5EF4-FFF2-40B4-BE49-F238E27FC236}">
                      <a16:creationId xmlns:a16="http://schemas.microsoft.com/office/drawing/2014/main" id="{97FEB13A-A4CE-4609-B58D-C104D36DD870}"/>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4D6DBEAB-0DC4-4FE4-9C4E-F1E7FF4248A8}"/>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4CE3E591-FA28-4248-954D-E9B663804E3F}"/>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BBC204AB-4A37-4359-96CA-B58A24FCC03F}"/>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FA8A3345-D557-437E-A72D-8CC674FFE475}"/>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9BAAAC08-55C3-40FB-A05A-32EC38056B8A}"/>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F5365795-3DA0-4E19-B0A3-2211BA836174}"/>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604AF271-BCEA-4AF3-80EF-1E0F36D2FE37}"/>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3ED764D2-4347-4DD8-9972-C7278DD9D578}"/>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2B0096AD-EB13-416F-A252-95F2D49995A8}"/>
                </a:ext>
              </a:extLst>
            </p:cNvPr>
            <p:cNvGrpSpPr/>
            <p:nvPr/>
          </p:nvGrpSpPr>
          <p:grpSpPr>
            <a:xfrm rot="10800000">
              <a:off x="7649451" y="2961347"/>
              <a:ext cx="1284194" cy="667469"/>
              <a:chOff x="3030190" y="3000422"/>
              <a:chExt cx="1284194" cy="667469"/>
            </a:xfrm>
          </p:grpSpPr>
          <p:sp>
            <p:nvSpPr>
              <p:cNvPr id="14" name="Oval 13">
                <a:extLst>
                  <a:ext uri="{FF2B5EF4-FFF2-40B4-BE49-F238E27FC236}">
                    <a16:creationId xmlns:a16="http://schemas.microsoft.com/office/drawing/2014/main" id="{8D6C97B1-7333-4AC5-96B6-BD05C994F1BF}"/>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D2BDF1F-9915-45DA-B496-BEC123D8ECD3}"/>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48E00B-4041-46BA-AA19-57AC16A670E5}"/>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603EFD-D1D6-44B9-B4D4-183D4FD678EC}"/>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93443B2-DCB2-49B0-9D96-CEBC6C7A21C3}"/>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D34C0B6-7B8F-4147-89BE-FDDDABFBDB8F}"/>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65819C-0136-44F2-8F15-CFA55387ECAF}"/>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A4C5BC-F8F5-4015-905A-19AD805735DB}"/>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6A4EF8-478B-4767-AAC3-85C74C1D1BEE}"/>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934065A-EE06-4D9F-B2C8-5AEFE9E9254E}"/>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E91E991-D50D-4803-9C25-C097B3F56243}"/>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3D84359-98A5-4BBD-97EB-769AE7D93088}"/>
                  </a:ext>
                </a:extLst>
              </p:cNvPr>
              <p:cNvGrpSpPr/>
              <p:nvPr/>
            </p:nvGrpSpPr>
            <p:grpSpPr>
              <a:xfrm>
                <a:off x="3030190" y="3000422"/>
                <a:ext cx="1207604" cy="535332"/>
                <a:chOff x="3030190" y="3000422"/>
                <a:chExt cx="1207604" cy="535332"/>
              </a:xfrm>
            </p:grpSpPr>
            <p:sp>
              <p:nvSpPr>
                <p:cNvPr id="26" name="Arc 25">
                  <a:extLst>
                    <a:ext uri="{FF2B5EF4-FFF2-40B4-BE49-F238E27FC236}">
                      <a16:creationId xmlns:a16="http://schemas.microsoft.com/office/drawing/2014/main" id="{15A001C5-E902-48CA-B52B-B2F9F4909CCD}"/>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4607AC16-A405-4471-8DE7-813F6F9AC94B}"/>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34811CFA-5152-431F-9ABB-8234E196F50B}"/>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1D93903F-3D8B-495B-B942-49D8FC1E6020}"/>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66473608-9C29-4BF9-B840-4ACE2DC1086F}"/>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0355230A-5C70-421E-AA30-4A56E0BB670E}"/>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7572D124-25AD-42CE-8893-B82FCEBEE1B4}"/>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D99A8A4C-EA8D-4FE1-98CF-CB7D7B6984A3}"/>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6437BF1B-19CA-424C-86F5-6FDA88FB2360}"/>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10503346-D2CA-46C5-88F1-3825DF7EBC0C}"/>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144B4020-5FB1-4A2C-BA37-DC568AC63B9C}"/>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29" name="TextBox 128">
            <a:extLst>
              <a:ext uri="{FF2B5EF4-FFF2-40B4-BE49-F238E27FC236}">
                <a16:creationId xmlns:a16="http://schemas.microsoft.com/office/drawing/2014/main" id="{F64C3CED-3FEE-41B1-9DCE-0C480501A49D}"/>
              </a:ext>
            </a:extLst>
          </p:cNvPr>
          <p:cNvSpPr txBox="1"/>
          <p:nvPr/>
        </p:nvSpPr>
        <p:spPr>
          <a:xfrm>
            <a:off x="2248010" y="2168428"/>
            <a:ext cx="965319" cy="461665"/>
          </a:xfrm>
          <a:prstGeom prst="rect">
            <a:avLst/>
          </a:prstGeom>
          <a:noFill/>
        </p:spPr>
        <p:txBody>
          <a:bodyPr wrap="square" rtlCol="0">
            <a:spAutoFit/>
          </a:bodyPr>
          <a:lstStyle/>
          <a:p>
            <a:r>
              <a:rPr lang="en-US" sz="2400" dirty="0"/>
              <a:t>IM</a:t>
            </a:r>
          </a:p>
        </p:txBody>
      </p:sp>
      <p:grpSp>
        <p:nvGrpSpPr>
          <p:cNvPr id="130" name="Group 129">
            <a:extLst>
              <a:ext uri="{FF2B5EF4-FFF2-40B4-BE49-F238E27FC236}">
                <a16:creationId xmlns:a16="http://schemas.microsoft.com/office/drawing/2014/main" id="{F1A649BB-4ABE-4C5F-BE2F-33A2D0744422}"/>
              </a:ext>
            </a:extLst>
          </p:cNvPr>
          <p:cNvGrpSpPr/>
          <p:nvPr/>
        </p:nvGrpSpPr>
        <p:grpSpPr>
          <a:xfrm>
            <a:off x="3845347" y="2420231"/>
            <a:ext cx="6506747" cy="706544"/>
            <a:chOff x="3051407" y="4723835"/>
            <a:chExt cx="5903455" cy="706544"/>
          </a:xfrm>
        </p:grpSpPr>
        <p:grpSp>
          <p:nvGrpSpPr>
            <p:cNvPr id="131" name="Group 130">
              <a:extLst>
                <a:ext uri="{FF2B5EF4-FFF2-40B4-BE49-F238E27FC236}">
                  <a16:creationId xmlns:a16="http://schemas.microsoft.com/office/drawing/2014/main" id="{34F32BC9-22B3-437C-831D-23F5ECBBFC13}"/>
                </a:ext>
              </a:extLst>
            </p:cNvPr>
            <p:cNvGrpSpPr/>
            <p:nvPr/>
          </p:nvGrpSpPr>
          <p:grpSpPr>
            <a:xfrm rot="10800000">
              <a:off x="3051407" y="4762910"/>
              <a:ext cx="1284194" cy="667469"/>
              <a:chOff x="3030190" y="3000422"/>
              <a:chExt cx="1284194" cy="667469"/>
            </a:xfrm>
          </p:grpSpPr>
          <p:sp>
            <p:nvSpPr>
              <p:cNvPr id="228" name="Oval 227">
                <a:extLst>
                  <a:ext uri="{FF2B5EF4-FFF2-40B4-BE49-F238E27FC236}">
                    <a16:creationId xmlns:a16="http://schemas.microsoft.com/office/drawing/2014/main" id="{436CFCD1-7121-4B62-94D5-90B6D772C952}"/>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284C2227-6866-4889-92D8-F845228C5E1D}"/>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4582925F-66AD-4192-9C2D-9AED4F4BFAA5}"/>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E3FCDA41-3C5C-41FA-B30F-DA65B1456E30}"/>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F6608C7-C55C-424F-919D-FB9B4917718F}"/>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3B8CAA91-FDF1-458D-B339-7EF82433B757}"/>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A20A4851-2582-4684-939F-C2A0A51610B9}"/>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98582C73-A4CC-4512-B9E7-7D0B95C9880B}"/>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37667FA2-98A6-4C4E-A1D2-ECDB644E16A9}"/>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8ACCEEB-F3E8-41BA-8BB8-9F0982700670}"/>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3F0BADFB-E4F3-4634-803C-43392EAFB718}"/>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0E3E77EA-1FBA-4A4B-AC83-88881DD70B33}"/>
                  </a:ext>
                </a:extLst>
              </p:cNvPr>
              <p:cNvGrpSpPr/>
              <p:nvPr/>
            </p:nvGrpSpPr>
            <p:grpSpPr>
              <a:xfrm>
                <a:off x="3030190" y="3000422"/>
                <a:ext cx="1207604" cy="535332"/>
                <a:chOff x="3030190" y="3000422"/>
                <a:chExt cx="1207604" cy="535332"/>
              </a:xfrm>
            </p:grpSpPr>
            <p:sp>
              <p:nvSpPr>
                <p:cNvPr id="240" name="Arc 239">
                  <a:extLst>
                    <a:ext uri="{FF2B5EF4-FFF2-40B4-BE49-F238E27FC236}">
                      <a16:creationId xmlns:a16="http://schemas.microsoft.com/office/drawing/2014/main" id="{3FD3FCFB-B7A8-421E-BA5F-03A284134A1F}"/>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Arc 240">
                  <a:extLst>
                    <a:ext uri="{FF2B5EF4-FFF2-40B4-BE49-F238E27FC236}">
                      <a16:creationId xmlns:a16="http://schemas.microsoft.com/office/drawing/2014/main" id="{4531A287-9F9F-4572-8B38-BA086026F89B}"/>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Arc 241">
                  <a:extLst>
                    <a:ext uri="{FF2B5EF4-FFF2-40B4-BE49-F238E27FC236}">
                      <a16:creationId xmlns:a16="http://schemas.microsoft.com/office/drawing/2014/main" id="{F1E04F2E-77F1-4A11-8E8F-2A2C5C437EA0}"/>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3" name="Arc 242">
                  <a:extLst>
                    <a:ext uri="{FF2B5EF4-FFF2-40B4-BE49-F238E27FC236}">
                      <a16:creationId xmlns:a16="http://schemas.microsoft.com/office/drawing/2014/main" id="{A81B8CBA-0ABB-4AFB-9E7D-BE77F1AE4C4F}"/>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4" name="Arc 243">
                  <a:extLst>
                    <a:ext uri="{FF2B5EF4-FFF2-40B4-BE49-F238E27FC236}">
                      <a16:creationId xmlns:a16="http://schemas.microsoft.com/office/drawing/2014/main" id="{D815A930-4F3F-4727-B9CD-8409B47F6BDF}"/>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 name="Arc 244">
                  <a:extLst>
                    <a:ext uri="{FF2B5EF4-FFF2-40B4-BE49-F238E27FC236}">
                      <a16:creationId xmlns:a16="http://schemas.microsoft.com/office/drawing/2014/main" id="{4197FE12-6A34-4059-8897-37CE831034BD}"/>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 name="Arc 245">
                  <a:extLst>
                    <a:ext uri="{FF2B5EF4-FFF2-40B4-BE49-F238E27FC236}">
                      <a16:creationId xmlns:a16="http://schemas.microsoft.com/office/drawing/2014/main" id="{1788BADA-F818-4FF2-91C7-585CFF5FCCBA}"/>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 name="Arc 246">
                  <a:extLst>
                    <a:ext uri="{FF2B5EF4-FFF2-40B4-BE49-F238E27FC236}">
                      <a16:creationId xmlns:a16="http://schemas.microsoft.com/office/drawing/2014/main" id="{8223ECCB-2B65-4CF1-AC44-BCDCFDD51F8A}"/>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8" name="Arc 247">
                  <a:extLst>
                    <a:ext uri="{FF2B5EF4-FFF2-40B4-BE49-F238E27FC236}">
                      <a16:creationId xmlns:a16="http://schemas.microsoft.com/office/drawing/2014/main" id="{4D59B983-6E0D-4C08-B02D-5E445818BF57}"/>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Arc 248">
                  <a:extLst>
                    <a:ext uri="{FF2B5EF4-FFF2-40B4-BE49-F238E27FC236}">
                      <a16:creationId xmlns:a16="http://schemas.microsoft.com/office/drawing/2014/main" id="{269175B7-9DB2-498D-B2C0-76DEB48FD679}"/>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0" name="Arc 249">
                  <a:extLst>
                    <a:ext uri="{FF2B5EF4-FFF2-40B4-BE49-F238E27FC236}">
                      <a16:creationId xmlns:a16="http://schemas.microsoft.com/office/drawing/2014/main" id="{E1E670B2-4955-41E7-A598-30E19BB2A429}"/>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2" name="Group 131">
              <a:extLst>
                <a:ext uri="{FF2B5EF4-FFF2-40B4-BE49-F238E27FC236}">
                  <a16:creationId xmlns:a16="http://schemas.microsoft.com/office/drawing/2014/main" id="{72E86D10-31F2-4737-A3AB-314078D78472}"/>
                </a:ext>
              </a:extLst>
            </p:cNvPr>
            <p:cNvGrpSpPr/>
            <p:nvPr/>
          </p:nvGrpSpPr>
          <p:grpSpPr>
            <a:xfrm rot="10800000">
              <a:off x="4232043" y="4762910"/>
              <a:ext cx="1284194" cy="667469"/>
              <a:chOff x="3030190" y="3000422"/>
              <a:chExt cx="1284194" cy="667469"/>
            </a:xfrm>
          </p:grpSpPr>
          <p:sp>
            <p:nvSpPr>
              <p:cNvPr id="205" name="Oval 204">
                <a:extLst>
                  <a:ext uri="{FF2B5EF4-FFF2-40B4-BE49-F238E27FC236}">
                    <a16:creationId xmlns:a16="http://schemas.microsoft.com/office/drawing/2014/main" id="{556DBA4D-2791-46A9-97F6-3659F9589FD9}"/>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C5EEDCCA-A83E-4FDD-AA15-F5BA965907FB}"/>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5374C932-2E74-4CEB-B7A6-E041FD3E10F0}"/>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BCF3BFFC-0CDC-479C-97DB-7FB5AE3E8EA9}"/>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E3309C7-B5FF-402F-9636-44B4088921CC}"/>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9014E5F-8340-49E8-AC08-4A7E744185D3}"/>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11F6C337-B1B2-4BED-B473-49C8EDCD7010}"/>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99A41C58-40B2-46B1-AC15-E8AD3AC0B039}"/>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16BC27E-3EE6-4034-A32C-910AD2AC274E}"/>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2E0AC58-8FBC-4D99-B26B-D5392D912876}"/>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1AFB27E8-2A25-4672-AA02-BA7FE4BA44D6}"/>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 name="Group 215">
                <a:extLst>
                  <a:ext uri="{FF2B5EF4-FFF2-40B4-BE49-F238E27FC236}">
                    <a16:creationId xmlns:a16="http://schemas.microsoft.com/office/drawing/2014/main" id="{75189E11-792D-4B65-967E-14183C3CD5A2}"/>
                  </a:ext>
                </a:extLst>
              </p:cNvPr>
              <p:cNvGrpSpPr/>
              <p:nvPr/>
            </p:nvGrpSpPr>
            <p:grpSpPr>
              <a:xfrm>
                <a:off x="3030190" y="3000422"/>
                <a:ext cx="1207604" cy="535332"/>
                <a:chOff x="3030190" y="3000422"/>
                <a:chExt cx="1207604" cy="535332"/>
              </a:xfrm>
            </p:grpSpPr>
            <p:sp>
              <p:nvSpPr>
                <p:cNvPr id="217" name="Arc 216">
                  <a:extLst>
                    <a:ext uri="{FF2B5EF4-FFF2-40B4-BE49-F238E27FC236}">
                      <a16:creationId xmlns:a16="http://schemas.microsoft.com/office/drawing/2014/main" id="{D0EB4D76-D142-4A10-9F91-3046310C96C4}"/>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8" name="Arc 217">
                  <a:extLst>
                    <a:ext uri="{FF2B5EF4-FFF2-40B4-BE49-F238E27FC236}">
                      <a16:creationId xmlns:a16="http://schemas.microsoft.com/office/drawing/2014/main" id="{5C85CBB8-E8B5-44C7-A2C3-8294A31A7AFF}"/>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9" name="Arc 218">
                  <a:extLst>
                    <a:ext uri="{FF2B5EF4-FFF2-40B4-BE49-F238E27FC236}">
                      <a16:creationId xmlns:a16="http://schemas.microsoft.com/office/drawing/2014/main" id="{865BFD47-6174-44B1-8E4B-8051A8316CDC}"/>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0" name="Arc 219">
                  <a:extLst>
                    <a:ext uri="{FF2B5EF4-FFF2-40B4-BE49-F238E27FC236}">
                      <a16:creationId xmlns:a16="http://schemas.microsoft.com/office/drawing/2014/main" id="{4A8C60E6-11D3-440C-92AA-DA991E3FBB8B}"/>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1" name="Arc 220">
                  <a:extLst>
                    <a:ext uri="{FF2B5EF4-FFF2-40B4-BE49-F238E27FC236}">
                      <a16:creationId xmlns:a16="http://schemas.microsoft.com/office/drawing/2014/main" id="{7E36A72C-7D0F-4FED-9FE4-C6DCC93F7FB3}"/>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2" name="Arc 221">
                  <a:extLst>
                    <a:ext uri="{FF2B5EF4-FFF2-40B4-BE49-F238E27FC236}">
                      <a16:creationId xmlns:a16="http://schemas.microsoft.com/office/drawing/2014/main" id="{D97CFE01-DE2F-4148-927E-7DE9F717F0AD}"/>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Arc 222">
                  <a:extLst>
                    <a:ext uri="{FF2B5EF4-FFF2-40B4-BE49-F238E27FC236}">
                      <a16:creationId xmlns:a16="http://schemas.microsoft.com/office/drawing/2014/main" id="{A0146A66-3387-4080-B1AB-B25B35C43E42}"/>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4" name="Arc 223">
                  <a:extLst>
                    <a:ext uri="{FF2B5EF4-FFF2-40B4-BE49-F238E27FC236}">
                      <a16:creationId xmlns:a16="http://schemas.microsoft.com/office/drawing/2014/main" id="{17E2556F-D3D7-42C6-8D06-E94408C468FD}"/>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 name="Arc 224">
                  <a:extLst>
                    <a:ext uri="{FF2B5EF4-FFF2-40B4-BE49-F238E27FC236}">
                      <a16:creationId xmlns:a16="http://schemas.microsoft.com/office/drawing/2014/main" id="{391A32F9-709A-4567-A820-31AF853E4BE1}"/>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 name="Arc 225">
                  <a:extLst>
                    <a:ext uri="{FF2B5EF4-FFF2-40B4-BE49-F238E27FC236}">
                      <a16:creationId xmlns:a16="http://schemas.microsoft.com/office/drawing/2014/main" id="{2C38694E-B26C-4DC2-982B-3415F9E64E91}"/>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7" name="Arc 226">
                  <a:extLst>
                    <a:ext uri="{FF2B5EF4-FFF2-40B4-BE49-F238E27FC236}">
                      <a16:creationId xmlns:a16="http://schemas.microsoft.com/office/drawing/2014/main" id="{9E5649DF-6841-4D69-93DE-18DCEEC0765B}"/>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3" name="Group 132">
              <a:extLst>
                <a:ext uri="{FF2B5EF4-FFF2-40B4-BE49-F238E27FC236}">
                  <a16:creationId xmlns:a16="http://schemas.microsoft.com/office/drawing/2014/main" id="{B7B0BC1F-372D-4774-8509-2D787BEB8C99}"/>
                </a:ext>
              </a:extLst>
            </p:cNvPr>
            <p:cNvGrpSpPr/>
            <p:nvPr/>
          </p:nvGrpSpPr>
          <p:grpSpPr>
            <a:xfrm rot="10800000">
              <a:off x="5403615" y="4742119"/>
              <a:ext cx="1284194" cy="667469"/>
              <a:chOff x="3030190" y="3000422"/>
              <a:chExt cx="1284194" cy="667469"/>
            </a:xfrm>
          </p:grpSpPr>
          <p:sp>
            <p:nvSpPr>
              <p:cNvPr id="182" name="Oval 181">
                <a:extLst>
                  <a:ext uri="{FF2B5EF4-FFF2-40B4-BE49-F238E27FC236}">
                    <a16:creationId xmlns:a16="http://schemas.microsoft.com/office/drawing/2014/main" id="{6AF1B1A5-9332-4566-9B80-FB2662E84B4B}"/>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80C40FD-E71E-4AF4-8C74-87128EAF0F95}"/>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95FA012-3CEF-4933-AA68-B8483634DCBF}"/>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BCBC9821-1F15-4EBD-8449-2DC7B7FAA1BE}"/>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3E7A5B7-83C7-4666-B59C-1AF0757A6840}"/>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EE3B580-26D7-4FEE-B003-215A58BB3BE6}"/>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2A78D23A-AC1E-4E5C-B233-D99A7E537A1F}"/>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A2627752-91F6-4028-8008-B77D3E344F3F}"/>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3CB3132C-E7A1-4619-81F1-103872AF3FC8}"/>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E33E484-270A-4426-8579-4CB2411C4250}"/>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953EFEF-9FAC-4F86-9A62-813E24B6E2DD}"/>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2ED7F738-05E3-4379-ACBA-8C6BA2F32A5C}"/>
                  </a:ext>
                </a:extLst>
              </p:cNvPr>
              <p:cNvGrpSpPr/>
              <p:nvPr/>
            </p:nvGrpSpPr>
            <p:grpSpPr>
              <a:xfrm>
                <a:off x="3030190" y="3000422"/>
                <a:ext cx="1207604" cy="535332"/>
                <a:chOff x="3030190" y="3000422"/>
                <a:chExt cx="1207604" cy="535332"/>
              </a:xfrm>
            </p:grpSpPr>
            <p:sp>
              <p:nvSpPr>
                <p:cNvPr id="194" name="Arc 193">
                  <a:extLst>
                    <a:ext uri="{FF2B5EF4-FFF2-40B4-BE49-F238E27FC236}">
                      <a16:creationId xmlns:a16="http://schemas.microsoft.com/office/drawing/2014/main" id="{FA0B56E3-760C-474F-A5F8-30B1353B5058}"/>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5" name="Arc 194">
                  <a:extLst>
                    <a:ext uri="{FF2B5EF4-FFF2-40B4-BE49-F238E27FC236}">
                      <a16:creationId xmlns:a16="http://schemas.microsoft.com/office/drawing/2014/main" id="{C77F30C6-EBF2-45C7-912A-BB734A312D99}"/>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6" name="Arc 195">
                  <a:extLst>
                    <a:ext uri="{FF2B5EF4-FFF2-40B4-BE49-F238E27FC236}">
                      <a16:creationId xmlns:a16="http://schemas.microsoft.com/office/drawing/2014/main" id="{76F5E8DE-1AC7-439F-A07D-6C2103D48201}"/>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7" name="Arc 196">
                  <a:extLst>
                    <a:ext uri="{FF2B5EF4-FFF2-40B4-BE49-F238E27FC236}">
                      <a16:creationId xmlns:a16="http://schemas.microsoft.com/office/drawing/2014/main" id="{167893D3-10D2-477D-A8A4-642F62D3B44F}"/>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8" name="Arc 197">
                  <a:extLst>
                    <a:ext uri="{FF2B5EF4-FFF2-40B4-BE49-F238E27FC236}">
                      <a16:creationId xmlns:a16="http://schemas.microsoft.com/office/drawing/2014/main" id="{C78F8D20-DD23-4BE4-A182-F924ADF898AE}"/>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9" name="Arc 198">
                  <a:extLst>
                    <a:ext uri="{FF2B5EF4-FFF2-40B4-BE49-F238E27FC236}">
                      <a16:creationId xmlns:a16="http://schemas.microsoft.com/office/drawing/2014/main" id="{87E90652-D047-4A13-9F2B-3AD5F6EE66E5}"/>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0" name="Arc 199">
                  <a:extLst>
                    <a:ext uri="{FF2B5EF4-FFF2-40B4-BE49-F238E27FC236}">
                      <a16:creationId xmlns:a16="http://schemas.microsoft.com/office/drawing/2014/main" id="{5D62F521-4A67-4A71-87E1-A93310C5E108}"/>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1" name="Arc 200">
                  <a:extLst>
                    <a:ext uri="{FF2B5EF4-FFF2-40B4-BE49-F238E27FC236}">
                      <a16:creationId xmlns:a16="http://schemas.microsoft.com/office/drawing/2014/main" id="{09412212-4C46-4DA1-A00E-C6FDBBFF7FE3}"/>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Arc 201">
                  <a:extLst>
                    <a:ext uri="{FF2B5EF4-FFF2-40B4-BE49-F238E27FC236}">
                      <a16:creationId xmlns:a16="http://schemas.microsoft.com/office/drawing/2014/main" id="{987E2E1A-5291-4EDA-9F43-47D340ED8196}"/>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3" name="Arc 202">
                  <a:extLst>
                    <a:ext uri="{FF2B5EF4-FFF2-40B4-BE49-F238E27FC236}">
                      <a16:creationId xmlns:a16="http://schemas.microsoft.com/office/drawing/2014/main" id="{7061F0EB-81AA-46A4-8179-1C65D895D126}"/>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4" name="Arc 203">
                  <a:extLst>
                    <a:ext uri="{FF2B5EF4-FFF2-40B4-BE49-F238E27FC236}">
                      <a16:creationId xmlns:a16="http://schemas.microsoft.com/office/drawing/2014/main" id="{1E379012-D202-4068-853A-51192D820FE9}"/>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4" name="Group 133">
              <a:extLst>
                <a:ext uri="{FF2B5EF4-FFF2-40B4-BE49-F238E27FC236}">
                  <a16:creationId xmlns:a16="http://schemas.microsoft.com/office/drawing/2014/main" id="{524FCFDD-187C-46A4-A753-403FA1798B2C}"/>
                </a:ext>
              </a:extLst>
            </p:cNvPr>
            <p:cNvGrpSpPr/>
            <p:nvPr/>
          </p:nvGrpSpPr>
          <p:grpSpPr>
            <a:xfrm rot="10800000">
              <a:off x="6526324" y="4730853"/>
              <a:ext cx="1284194" cy="667469"/>
              <a:chOff x="3030190" y="3000422"/>
              <a:chExt cx="1284194" cy="667469"/>
            </a:xfrm>
          </p:grpSpPr>
          <p:sp>
            <p:nvSpPr>
              <p:cNvPr id="159" name="Oval 158">
                <a:extLst>
                  <a:ext uri="{FF2B5EF4-FFF2-40B4-BE49-F238E27FC236}">
                    <a16:creationId xmlns:a16="http://schemas.microsoft.com/office/drawing/2014/main" id="{708FFBD2-2271-45FF-9E23-AE046F5CE4E8}"/>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32E8751A-2DE0-44A0-9C18-EC1A36D8F5AB}"/>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021357AC-7794-418B-A6E0-B3EEAAD0ABFC}"/>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A7CBDA0-1C8C-436D-8428-67BD25EE131C}"/>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3620E639-0FD9-44BD-B4E6-72E7DDD4A379}"/>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CFC7B91-D873-49C4-9B34-ADBD5547F576}"/>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704DC1B-E012-45D8-8554-61B422E4D6AF}"/>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EABEDAE-3EAA-461D-9F1A-0BE753277BB6}"/>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96CE0447-53E6-4EA2-8DF8-564371C55B30}"/>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B5FE1557-A424-4455-B7F1-EA3460F8465F}"/>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3A9D526-DAB7-4BAC-A5DD-F35BF75DAF89}"/>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0" name="Group 169">
                <a:extLst>
                  <a:ext uri="{FF2B5EF4-FFF2-40B4-BE49-F238E27FC236}">
                    <a16:creationId xmlns:a16="http://schemas.microsoft.com/office/drawing/2014/main" id="{B3599EB1-FAB8-463E-B812-D1CEE3A98981}"/>
                  </a:ext>
                </a:extLst>
              </p:cNvPr>
              <p:cNvGrpSpPr/>
              <p:nvPr/>
            </p:nvGrpSpPr>
            <p:grpSpPr>
              <a:xfrm>
                <a:off x="3030190" y="3000422"/>
                <a:ext cx="1207604" cy="535332"/>
                <a:chOff x="3030190" y="3000422"/>
                <a:chExt cx="1207604" cy="535332"/>
              </a:xfrm>
            </p:grpSpPr>
            <p:sp>
              <p:nvSpPr>
                <p:cNvPr id="171" name="Arc 170">
                  <a:extLst>
                    <a:ext uri="{FF2B5EF4-FFF2-40B4-BE49-F238E27FC236}">
                      <a16:creationId xmlns:a16="http://schemas.microsoft.com/office/drawing/2014/main" id="{868747A4-6AD7-48AA-8C4F-92760607CEB0}"/>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a:extLst>
                    <a:ext uri="{FF2B5EF4-FFF2-40B4-BE49-F238E27FC236}">
                      <a16:creationId xmlns:a16="http://schemas.microsoft.com/office/drawing/2014/main" id="{50FAD89D-C478-4E46-B35C-42CA58FC7320}"/>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a:extLst>
                    <a:ext uri="{FF2B5EF4-FFF2-40B4-BE49-F238E27FC236}">
                      <a16:creationId xmlns:a16="http://schemas.microsoft.com/office/drawing/2014/main" id="{DB98BAA0-19F8-430D-A945-9A8CDEE9D762}"/>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a:extLst>
                    <a:ext uri="{FF2B5EF4-FFF2-40B4-BE49-F238E27FC236}">
                      <a16:creationId xmlns:a16="http://schemas.microsoft.com/office/drawing/2014/main" id="{297B8A85-4D02-4E8E-848F-C7104DFBE564}"/>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174">
                  <a:extLst>
                    <a:ext uri="{FF2B5EF4-FFF2-40B4-BE49-F238E27FC236}">
                      <a16:creationId xmlns:a16="http://schemas.microsoft.com/office/drawing/2014/main" id="{DAFAF15B-8E96-4E75-A2BB-696ACD87903C}"/>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6" name="Arc 175">
                  <a:extLst>
                    <a:ext uri="{FF2B5EF4-FFF2-40B4-BE49-F238E27FC236}">
                      <a16:creationId xmlns:a16="http://schemas.microsoft.com/office/drawing/2014/main" id="{2AF46FFA-09DC-4088-B751-6A2B71250DA6}"/>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7" name="Arc 176">
                  <a:extLst>
                    <a:ext uri="{FF2B5EF4-FFF2-40B4-BE49-F238E27FC236}">
                      <a16:creationId xmlns:a16="http://schemas.microsoft.com/office/drawing/2014/main" id="{5F48C55E-8CE1-4763-8866-8B56C32109ED}"/>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177">
                  <a:extLst>
                    <a:ext uri="{FF2B5EF4-FFF2-40B4-BE49-F238E27FC236}">
                      <a16:creationId xmlns:a16="http://schemas.microsoft.com/office/drawing/2014/main" id="{0028B60E-4671-47B5-9E83-6CEC179C7BF4}"/>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Arc 178">
                  <a:extLst>
                    <a:ext uri="{FF2B5EF4-FFF2-40B4-BE49-F238E27FC236}">
                      <a16:creationId xmlns:a16="http://schemas.microsoft.com/office/drawing/2014/main" id="{6315305F-965B-4281-B738-CCDA20B7C3D7}"/>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0" name="Arc 179">
                  <a:extLst>
                    <a:ext uri="{FF2B5EF4-FFF2-40B4-BE49-F238E27FC236}">
                      <a16:creationId xmlns:a16="http://schemas.microsoft.com/office/drawing/2014/main" id="{4172603B-52C2-4533-8453-72C02D729EF2}"/>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1" name="Arc 180">
                  <a:extLst>
                    <a:ext uri="{FF2B5EF4-FFF2-40B4-BE49-F238E27FC236}">
                      <a16:creationId xmlns:a16="http://schemas.microsoft.com/office/drawing/2014/main" id="{70EB72B9-9A2E-4C23-B66E-E6E3771A93F2}"/>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0AA0BD69-9216-4E61-9A8F-077321842DD0}"/>
                </a:ext>
              </a:extLst>
            </p:cNvPr>
            <p:cNvGrpSpPr/>
            <p:nvPr/>
          </p:nvGrpSpPr>
          <p:grpSpPr>
            <a:xfrm rot="10800000">
              <a:off x="7670668" y="4723835"/>
              <a:ext cx="1284194" cy="667469"/>
              <a:chOff x="3030190" y="3000422"/>
              <a:chExt cx="1284194" cy="667469"/>
            </a:xfrm>
          </p:grpSpPr>
          <p:sp>
            <p:nvSpPr>
              <p:cNvPr id="136" name="Oval 135">
                <a:extLst>
                  <a:ext uri="{FF2B5EF4-FFF2-40B4-BE49-F238E27FC236}">
                    <a16:creationId xmlns:a16="http://schemas.microsoft.com/office/drawing/2014/main" id="{878CB488-1E18-448E-B2B5-3A0333C6807E}"/>
                  </a:ext>
                </a:extLst>
              </p:cNvPr>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2C51BB5-F477-4876-B9FD-53A08E4DD141}"/>
                  </a:ext>
                </a:extLst>
              </p:cNvPr>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607B7696-FA1B-48D6-AFD0-4A42739676B4}"/>
                  </a:ext>
                </a:extLst>
              </p:cNvPr>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3F074733-57EE-4024-A095-5A804943D659}"/>
                  </a:ext>
                </a:extLst>
              </p:cNvPr>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7376552F-6A4B-44E2-A8CB-7F82D6F5FF74}"/>
                  </a:ext>
                </a:extLst>
              </p:cNvPr>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D6A4872-F1B9-40A0-8877-7FAD40985B75}"/>
                  </a:ext>
                </a:extLst>
              </p:cNvPr>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88AE85-4595-4A59-BD34-FC095C3E4B00}"/>
                  </a:ext>
                </a:extLst>
              </p:cNvPr>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E03D887-71FF-4956-8D4B-EA5D11AD3688}"/>
                  </a:ext>
                </a:extLst>
              </p:cNvPr>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EFAC848E-7863-4BA6-A367-649B47081A55}"/>
                  </a:ext>
                </a:extLst>
              </p:cNvPr>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2260632-325C-4904-96DD-B9B3EAB23F42}"/>
                  </a:ext>
                </a:extLst>
              </p:cNvPr>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6867A428-0F2D-45B4-9B54-206337AB567B}"/>
                  </a:ext>
                </a:extLst>
              </p:cNvPr>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7" name="Group 146">
                <a:extLst>
                  <a:ext uri="{FF2B5EF4-FFF2-40B4-BE49-F238E27FC236}">
                    <a16:creationId xmlns:a16="http://schemas.microsoft.com/office/drawing/2014/main" id="{2D69DB16-33F1-40A8-96C2-DBC8315B510C}"/>
                  </a:ext>
                </a:extLst>
              </p:cNvPr>
              <p:cNvGrpSpPr/>
              <p:nvPr/>
            </p:nvGrpSpPr>
            <p:grpSpPr>
              <a:xfrm>
                <a:off x="3030190" y="3000422"/>
                <a:ext cx="1207604" cy="535332"/>
                <a:chOff x="3030190" y="3000422"/>
                <a:chExt cx="1207604" cy="535332"/>
              </a:xfrm>
            </p:grpSpPr>
            <p:sp>
              <p:nvSpPr>
                <p:cNvPr id="148" name="Arc 147">
                  <a:extLst>
                    <a:ext uri="{FF2B5EF4-FFF2-40B4-BE49-F238E27FC236}">
                      <a16:creationId xmlns:a16="http://schemas.microsoft.com/office/drawing/2014/main" id="{FB6424F6-FB29-4EDE-B7FA-6827624776FC}"/>
                    </a:ext>
                  </a:extLst>
                </p:cNvPr>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 name="Arc 148">
                  <a:extLst>
                    <a:ext uri="{FF2B5EF4-FFF2-40B4-BE49-F238E27FC236}">
                      <a16:creationId xmlns:a16="http://schemas.microsoft.com/office/drawing/2014/main" id="{BD86B409-42C5-4E2F-BFEB-5494E4DE5AEE}"/>
                    </a:ext>
                  </a:extLst>
                </p:cNvPr>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Arc 149">
                  <a:extLst>
                    <a:ext uri="{FF2B5EF4-FFF2-40B4-BE49-F238E27FC236}">
                      <a16:creationId xmlns:a16="http://schemas.microsoft.com/office/drawing/2014/main" id="{82AA771C-4072-48A6-A2A8-7F94FDCFD0F1}"/>
                    </a:ext>
                  </a:extLst>
                </p:cNvPr>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a:extLst>
                    <a:ext uri="{FF2B5EF4-FFF2-40B4-BE49-F238E27FC236}">
                      <a16:creationId xmlns:a16="http://schemas.microsoft.com/office/drawing/2014/main" id="{40E7B509-63CB-40AE-8674-DA772F6F26C7}"/>
                    </a:ext>
                  </a:extLst>
                </p:cNvPr>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Arc 151">
                  <a:extLst>
                    <a:ext uri="{FF2B5EF4-FFF2-40B4-BE49-F238E27FC236}">
                      <a16:creationId xmlns:a16="http://schemas.microsoft.com/office/drawing/2014/main" id="{7AD9C0D8-A8E4-4573-BC39-B698BA013672}"/>
                    </a:ext>
                  </a:extLst>
                </p:cNvPr>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Arc 152">
                  <a:extLst>
                    <a:ext uri="{FF2B5EF4-FFF2-40B4-BE49-F238E27FC236}">
                      <a16:creationId xmlns:a16="http://schemas.microsoft.com/office/drawing/2014/main" id="{C073EE72-212F-49ED-891A-74F3C9CF5B91}"/>
                    </a:ext>
                  </a:extLst>
                </p:cNvPr>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Arc 153">
                  <a:extLst>
                    <a:ext uri="{FF2B5EF4-FFF2-40B4-BE49-F238E27FC236}">
                      <a16:creationId xmlns:a16="http://schemas.microsoft.com/office/drawing/2014/main" id="{034BB250-D66E-4454-B8D9-C1D9DD44BE54}"/>
                    </a:ext>
                  </a:extLst>
                </p:cNvPr>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Arc 154">
                  <a:extLst>
                    <a:ext uri="{FF2B5EF4-FFF2-40B4-BE49-F238E27FC236}">
                      <a16:creationId xmlns:a16="http://schemas.microsoft.com/office/drawing/2014/main" id="{A6286DFC-7908-4DDC-B983-9E1A2AF45DA4}"/>
                    </a:ext>
                  </a:extLst>
                </p:cNvPr>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Arc 155">
                  <a:extLst>
                    <a:ext uri="{FF2B5EF4-FFF2-40B4-BE49-F238E27FC236}">
                      <a16:creationId xmlns:a16="http://schemas.microsoft.com/office/drawing/2014/main" id="{6D5725AC-E245-4953-A86F-7202B1A95718}"/>
                    </a:ext>
                  </a:extLst>
                </p:cNvPr>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Arc 156">
                  <a:extLst>
                    <a:ext uri="{FF2B5EF4-FFF2-40B4-BE49-F238E27FC236}">
                      <a16:creationId xmlns:a16="http://schemas.microsoft.com/office/drawing/2014/main" id="{59181461-C6AF-4FF6-8260-2B6DB511A883}"/>
                    </a:ext>
                  </a:extLst>
                </p:cNvPr>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Arc 157">
                  <a:extLst>
                    <a:ext uri="{FF2B5EF4-FFF2-40B4-BE49-F238E27FC236}">
                      <a16:creationId xmlns:a16="http://schemas.microsoft.com/office/drawing/2014/main" id="{F20188C4-F542-4A9F-A555-41610AC9340E}"/>
                    </a:ext>
                  </a:extLst>
                </p:cNvPr>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251" name="Group 250">
            <a:extLst>
              <a:ext uri="{FF2B5EF4-FFF2-40B4-BE49-F238E27FC236}">
                <a16:creationId xmlns:a16="http://schemas.microsoft.com/office/drawing/2014/main" id="{CC1F5904-5F82-449D-A8EE-E12A16A66541}"/>
              </a:ext>
            </a:extLst>
          </p:cNvPr>
          <p:cNvGrpSpPr/>
          <p:nvPr/>
        </p:nvGrpSpPr>
        <p:grpSpPr>
          <a:xfrm>
            <a:off x="6549294" y="2677849"/>
            <a:ext cx="1929702" cy="766168"/>
            <a:chOff x="7252402" y="4343400"/>
            <a:chExt cx="2709942" cy="925285"/>
          </a:xfrm>
          <a:solidFill>
            <a:srgbClr val="FF0000">
              <a:alpha val="80000"/>
            </a:srgbClr>
          </a:solidFill>
        </p:grpSpPr>
        <p:sp>
          <p:nvSpPr>
            <p:cNvPr id="252" name="Teardrop 251">
              <a:extLst>
                <a:ext uri="{FF2B5EF4-FFF2-40B4-BE49-F238E27FC236}">
                  <a16:creationId xmlns:a16="http://schemas.microsoft.com/office/drawing/2014/main" id="{D7FACE38-795F-45A9-8A6A-8E88AA9F3F0C}"/>
                </a:ext>
              </a:extLst>
            </p:cNvPr>
            <p:cNvSpPr/>
            <p:nvPr/>
          </p:nvSpPr>
          <p:spPr>
            <a:xfrm rot="9674871">
              <a:off x="7252402" y="4370763"/>
              <a:ext cx="549656" cy="622063"/>
            </a:xfrm>
            <a:prstGeom prst="teardrop">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Teardrop 252">
              <a:extLst>
                <a:ext uri="{FF2B5EF4-FFF2-40B4-BE49-F238E27FC236}">
                  <a16:creationId xmlns:a16="http://schemas.microsoft.com/office/drawing/2014/main" id="{77561937-A236-48D5-B8C8-271EA023B43B}"/>
                </a:ext>
              </a:extLst>
            </p:cNvPr>
            <p:cNvSpPr/>
            <p:nvPr/>
          </p:nvSpPr>
          <p:spPr>
            <a:xfrm>
              <a:off x="9442424" y="4443186"/>
              <a:ext cx="519920" cy="598714"/>
            </a:xfrm>
            <a:prstGeom prst="teardrop">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Teardrop 253">
              <a:extLst>
                <a:ext uri="{FF2B5EF4-FFF2-40B4-BE49-F238E27FC236}">
                  <a16:creationId xmlns:a16="http://schemas.microsoft.com/office/drawing/2014/main" id="{2E2F0CAA-11D7-4D11-A2BD-A90018C25190}"/>
                </a:ext>
              </a:extLst>
            </p:cNvPr>
            <p:cNvSpPr/>
            <p:nvPr/>
          </p:nvSpPr>
          <p:spPr>
            <a:xfrm>
              <a:off x="7657265" y="4434114"/>
              <a:ext cx="619904" cy="707571"/>
            </a:xfrm>
            <a:prstGeom prst="teardrop">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Teardrop 254">
              <a:extLst>
                <a:ext uri="{FF2B5EF4-FFF2-40B4-BE49-F238E27FC236}">
                  <a16:creationId xmlns:a16="http://schemas.microsoft.com/office/drawing/2014/main" id="{AA11D603-6380-41E4-9047-A1773B8A8A27}"/>
                </a:ext>
              </a:extLst>
            </p:cNvPr>
            <p:cNvSpPr/>
            <p:nvPr/>
          </p:nvSpPr>
          <p:spPr>
            <a:xfrm>
              <a:off x="8897075" y="4415971"/>
              <a:ext cx="699891" cy="653144"/>
            </a:xfrm>
            <a:prstGeom prst="teardrop">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Teardrop 255">
              <a:extLst>
                <a:ext uri="{FF2B5EF4-FFF2-40B4-BE49-F238E27FC236}">
                  <a16:creationId xmlns:a16="http://schemas.microsoft.com/office/drawing/2014/main" id="{DE8DDC54-7243-4F04-BC7B-E8BCB49265D7}"/>
                </a:ext>
              </a:extLst>
            </p:cNvPr>
            <p:cNvSpPr/>
            <p:nvPr/>
          </p:nvSpPr>
          <p:spPr>
            <a:xfrm>
              <a:off x="7824982" y="4343400"/>
              <a:ext cx="1313120" cy="925285"/>
            </a:xfrm>
            <a:prstGeom prst="teardrop">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B11</a:t>
              </a:r>
            </a:p>
          </p:txBody>
        </p:sp>
      </p:grpSp>
      <p:grpSp>
        <p:nvGrpSpPr>
          <p:cNvPr id="257" name="Group 256">
            <a:extLst>
              <a:ext uri="{FF2B5EF4-FFF2-40B4-BE49-F238E27FC236}">
                <a16:creationId xmlns:a16="http://schemas.microsoft.com/office/drawing/2014/main" id="{86B2D510-61AF-4A39-AF4A-ABF27E01D7AE}"/>
              </a:ext>
            </a:extLst>
          </p:cNvPr>
          <p:cNvGrpSpPr/>
          <p:nvPr/>
        </p:nvGrpSpPr>
        <p:grpSpPr>
          <a:xfrm>
            <a:off x="5210649" y="1751772"/>
            <a:ext cx="1271468" cy="1275354"/>
            <a:chOff x="3838363" y="3476303"/>
            <a:chExt cx="1271468" cy="1275354"/>
          </a:xfrm>
          <a:solidFill>
            <a:srgbClr val="FFFF00">
              <a:alpha val="90000"/>
            </a:srgbClr>
          </a:solidFill>
        </p:grpSpPr>
        <p:sp>
          <p:nvSpPr>
            <p:cNvPr id="258" name="Oval 257">
              <a:extLst>
                <a:ext uri="{FF2B5EF4-FFF2-40B4-BE49-F238E27FC236}">
                  <a16:creationId xmlns:a16="http://schemas.microsoft.com/office/drawing/2014/main" id="{F79663A7-85EE-4518-A241-519275368463}"/>
                </a:ext>
              </a:extLst>
            </p:cNvPr>
            <p:cNvSpPr/>
            <p:nvPr/>
          </p:nvSpPr>
          <p:spPr>
            <a:xfrm>
              <a:off x="3838363" y="3476303"/>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328CBD0B-8749-47BC-A9B8-4032C48BF63D}"/>
                </a:ext>
              </a:extLst>
            </p:cNvPr>
            <p:cNvSpPr/>
            <p:nvPr/>
          </p:nvSpPr>
          <p:spPr>
            <a:xfrm>
              <a:off x="4298650" y="3526082"/>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6338FC0C-67F1-4D22-853A-97B30BC33B4D}"/>
                </a:ext>
              </a:extLst>
            </p:cNvPr>
            <p:cNvSpPr/>
            <p:nvPr/>
          </p:nvSpPr>
          <p:spPr>
            <a:xfrm>
              <a:off x="4054907" y="3526082"/>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E562FE86-1A56-4D55-A45A-B0844E299604}"/>
                </a:ext>
              </a:extLst>
            </p:cNvPr>
            <p:cNvSpPr/>
            <p:nvPr/>
          </p:nvSpPr>
          <p:spPr>
            <a:xfrm>
              <a:off x="4542393" y="3526082"/>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266EB2EE-7AED-44F6-B505-977314C00F02}"/>
                </a:ext>
              </a:extLst>
            </p:cNvPr>
            <p:cNvSpPr/>
            <p:nvPr/>
          </p:nvSpPr>
          <p:spPr>
            <a:xfrm>
              <a:off x="4827601" y="3489234"/>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6DAA27D8-C169-4714-BB19-BAEE2F00765F}"/>
                </a:ext>
              </a:extLst>
            </p:cNvPr>
            <p:cNvSpPr/>
            <p:nvPr/>
          </p:nvSpPr>
          <p:spPr>
            <a:xfrm>
              <a:off x="4344668" y="3571510"/>
              <a:ext cx="282230" cy="1180147"/>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0" name="Group 269">
            <a:extLst>
              <a:ext uri="{FF2B5EF4-FFF2-40B4-BE49-F238E27FC236}">
                <a16:creationId xmlns:a16="http://schemas.microsoft.com/office/drawing/2014/main" id="{D9F043E4-CF44-4F90-AF13-7E0D27478A22}"/>
              </a:ext>
            </a:extLst>
          </p:cNvPr>
          <p:cNvGrpSpPr/>
          <p:nvPr/>
        </p:nvGrpSpPr>
        <p:grpSpPr>
          <a:xfrm>
            <a:off x="3304877" y="3141002"/>
            <a:ext cx="4968353" cy="1674748"/>
            <a:chOff x="2060564" y="1926485"/>
            <a:chExt cx="8508546" cy="3312687"/>
          </a:xfrm>
        </p:grpSpPr>
        <p:sp>
          <p:nvSpPr>
            <p:cNvPr id="271" name="Rectangle 270">
              <a:extLst>
                <a:ext uri="{FF2B5EF4-FFF2-40B4-BE49-F238E27FC236}">
                  <a16:creationId xmlns:a16="http://schemas.microsoft.com/office/drawing/2014/main" id="{5DE9DF65-4A9A-49C1-AD2F-D88DE1794FA0}"/>
                </a:ext>
              </a:extLst>
            </p:cNvPr>
            <p:cNvSpPr/>
            <p:nvPr/>
          </p:nvSpPr>
          <p:spPr>
            <a:xfrm>
              <a:off x="2060564" y="2757952"/>
              <a:ext cx="6303697" cy="1617938"/>
            </a:xfrm>
            <a:prstGeom prst="rect">
              <a:avLst/>
            </a:prstGeom>
            <a:solidFill>
              <a:srgbClr val="23FF0A">
                <a:alpha val="50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sp>
          <p:nvSpPr>
            <p:cNvPr id="272" name="Right Arrow 301">
              <a:extLst>
                <a:ext uri="{FF2B5EF4-FFF2-40B4-BE49-F238E27FC236}">
                  <a16:creationId xmlns:a16="http://schemas.microsoft.com/office/drawing/2014/main" id="{F71BE37C-B1B5-418C-AB83-8D97A7135052}"/>
                </a:ext>
              </a:extLst>
            </p:cNvPr>
            <p:cNvSpPr/>
            <p:nvPr/>
          </p:nvSpPr>
          <p:spPr>
            <a:xfrm>
              <a:off x="8351431" y="1926485"/>
              <a:ext cx="1622718" cy="3312687"/>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Pie 302">
              <a:extLst>
                <a:ext uri="{FF2B5EF4-FFF2-40B4-BE49-F238E27FC236}">
                  <a16:creationId xmlns:a16="http://schemas.microsoft.com/office/drawing/2014/main" id="{B06E6ED4-6E08-4379-8B49-029DE74BF83B}"/>
                </a:ext>
              </a:extLst>
            </p:cNvPr>
            <p:cNvSpPr/>
            <p:nvPr/>
          </p:nvSpPr>
          <p:spPr>
            <a:xfrm rot="19030799">
              <a:off x="9407065" y="2978145"/>
              <a:ext cx="1162045" cy="1057361"/>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grpSp>
      <p:grpSp>
        <p:nvGrpSpPr>
          <p:cNvPr id="264" name="Group 263">
            <a:extLst>
              <a:ext uri="{FF2B5EF4-FFF2-40B4-BE49-F238E27FC236}">
                <a16:creationId xmlns:a16="http://schemas.microsoft.com/office/drawing/2014/main" id="{3DFC4584-03EC-4853-9988-166666D72AB8}"/>
              </a:ext>
            </a:extLst>
          </p:cNvPr>
          <p:cNvGrpSpPr/>
          <p:nvPr/>
        </p:nvGrpSpPr>
        <p:grpSpPr>
          <a:xfrm>
            <a:off x="5092902" y="2646049"/>
            <a:ext cx="1560287" cy="1117598"/>
            <a:chOff x="5160369" y="3055969"/>
            <a:chExt cx="1560287" cy="1117598"/>
          </a:xfrm>
          <a:solidFill>
            <a:srgbClr val="FFC000">
              <a:alpha val="90000"/>
            </a:srgbClr>
          </a:solidFill>
        </p:grpSpPr>
        <p:sp>
          <p:nvSpPr>
            <p:cNvPr id="265" name="Oval 264">
              <a:extLst>
                <a:ext uri="{FF2B5EF4-FFF2-40B4-BE49-F238E27FC236}">
                  <a16:creationId xmlns:a16="http://schemas.microsoft.com/office/drawing/2014/main" id="{2CBDA66E-CB7A-423B-B9DB-D57659F8FF8E}"/>
                </a:ext>
              </a:extLst>
            </p:cNvPr>
            <p:cNvSpPr/>
            <p:nvPr/>
          </p:nvSpPr>
          <p:spPr>
            <a:xfrm>
              <a:off x="6248941" y="3055969"/>
              <a:ext cx="471715" cy="870858"/>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DD381535-D756-423C-B6D5-2ACD284F341E}"/>
                </a:ext>
              </a:extLst>
            </p:cNvPr>
            <p:cNvSpPr/>
            <p:nvPr/>
          </p:nvSpPr>
          <p:spPr>
            <a:xfrm>
              <a:off x="5160369" y="3055969"/>
              <a:ext cx="471715" cy="870858"/>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D3718FB7-406B-4146-8FDD-78E4A3C650EF}"/>
                </a:ext>
              </a:extLst>
            </p:cNvPr>
            <p:cNvSpPr/>
            <p:nvPr/>
          </p:nvSpPr>
          <p:spPr>
            <a:xfrm>
              <a:off x="5958655" y="3074112"/>
              <a:ext cx="471715" cy="870858"/>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3F7EC1D-79BE-4392-83BE-6C6D9E25FB18}"/>
                </a:ext>
              </a:extLst>
            </p:cNvPr>
            <p:cNvSpPr/>
            <p:nvPr/>
          </p:nvSpPr>
          <p:spPr>
            <a:xfrm>
              <a:off x="5403483" y="3063227"/>
              <a:ext cx="471715" cy="870858"/>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C59ADC32-CCB3-4E50-B354-9C29DDDEE4D2}"/>
                </a:ext>
              </a:extLst>
            </p:cNvPr>
            <p:cNvSpPr/>
            <p:nvPr/>
          </p:nvSpPr>
          <p:spPr>
            <a:xfrm>
              <a:off x="5588540" y="3103138"/>
              <a:ext cx="689431" cy="1070429"/>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D4</a:t>
              </a:r>
            </a:p>
          </p:txBody>
        </p:sp>
      </p:grpSp>
    </p:spTree>
    <p:extLst>
      <p:ext uri="{BB962C8B-B14F-4D97-AF65-F5344CB8AC3E}">
        <p14:creationId xmlns:p14="http://schemas.microsoft.com/office/powerpoint/2010/main" val="31434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70"/>
                                        </p:tgtEl>
                                        <p:attrNameLst>
                                          <p:attrName>style.visibility</p:attrName>
                                        </p:attrNameLst>
                                      </p:cBhvr>
                                      <p:to>
                                        <p:strVal val="visible"/>
                                      </p:to>
                                    </p:set>
                                    <p:animEffect transition="in" filter="fade">
                                      <p:cBhvr>
                                        <p:cTn id="19" dur="1000"/>
                                        <p:tgtEl>
                                          <p:spTgt spid="270"/>
                                        </p:tgtEl>
                                      </p:cBhvr>
                                    </p:animEffect>
                                    <p:anim calcmode="lin" valueType="num">
                                      <p:cBhvr>
                                        <p:cTn id="20" dur="1000" fill="hold"/>
                                        <p:tgtEl>
                                          <p:spTgt spid="270"/>
                                        </p:tgtEl>
                                        <p:attrNameLst>
                                          <p:attrName>ppt_x</p:attrName>
                                        </p:attrNameLst>
                                      </p:cBhvr>
                                      <p:tavLst>
                                        <p:tav tm="0">
                                          <p:val>
                                            <p:strVal val="#ppt_x"/>
                                          </p:val>
                                        </p:tav>
                                        <p:tav tm="100000">
                                          <p:val>
                                            <p:strVal val="#ppt_x"/>
                                          </p:val>
                                        </p:tav>
                                      </p:tavLst>
                                    </p:anim>
                                    <p:anim calcmode="lin" valueType="num">
                                      <p:cBhvr>
                                        <p:cTn id="21" dur="1000" fill="hold"/>
                                        <p:tgtEl>
                                          <p:spTgt spid="2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99" y="4445"/>
            <a:ext cx="10515600" cy="1325563"/>
          </a:xfrm>
        </p:spPr>
        <p:txBody>
          <a:bodyPr/>
          <a:lstStyle/>
          <a:p>
            <a:r>
              <a:rPr lang="en-US" dirty="0"/>
              <a:t>The important role of </a:t>
            </a:r>
            <a:r>
              <a:rPr lang="en-US" i="1" dirty="0" err="1"/>
              <a:t>vir</a:t>
            </a:r>
            <a:r>
              <a:rPr lang="en-US" i="1" dirty="0"/>
              <a:t> </a:t>
            </a:r>
            <a:r>
              <a:rPr lang="en-US" dirty="0"/>
              <a:t>B</a:t>
            </a:r>
          </a:p>
        </p:txBody>
      </p:sp>
      <p:sp>
        <p:nvSpPr>
          <p:cNvPr id="34" name="Rectangle 33"/>
          <p:cNvSpPr/>
          <p:nvPr/>
        </p:nvSpPr>
        <p:spPr>
          <a:xfrm>
            <a:off x="1684791" y="3617328"/>
            <a:ext cx="764491" cy="223004"/>
          </a:xfrm>
          <a:prstGeom prst="rect">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684791" y="1917880"/>
            <a:ext cx="1587583" cy="842252"/>
            <a:chOff x="2060363" y="3938844"/>
            <a:chExt cx="1478404" cy="705375"/>
          </a:xfrm>
        </p:grpSpPr>
        <p:sp>
          <p:nvSpPr>
            <p:cNvPr id="69" name="TextBox 68"/>
            <p:cNvSpPr txBox="1"/>
            <p:nvPr/>
          </p:nvSpPr>
          <p:spPr>
            <a:xfrm>
              <a:off x="2060363" y="4257581"/>
              <a:ext cx="1478404" cy="386638"/>
            </a:xfrm>
            <a:prstGeom prst="rect">
              <a:avLst/>
            </a:prstGeom>
            <a:noFill/>
          </p:spPr>
          <p:txBody>
            <a:bodyPr wrap="square" rtlCol="0">
              <a:spAutoFit/>
            </a:bodyPr>
            <a:lstStyle/>
            <a:p>
              <a:r>
                <a:rPr lang="en-US" sz="2400" i="1" dirty="0" err="1"/>
                <a:t>vir</a:t>
              </a:r>
              <a:r>
                <a:rPr lang="en-US" sz="2400" i="1" dirty="0"/>
                <a:t> </a:t>
              </a:r>
              <a:r>
                <a:rPr lang="en-US" sz="2400" dirty="0"/>
                <a:t>G</a:t>
              </a:r>
              <a:endParaRPr lang="en-US" sz="2400" i="1" dirty="0"/>
            </a:p>
          </p:txBody>
        </p:sp>
        <p:grpSp>
          <p:nvGrpSpPr>
            <p:cNvPr id="70" name="Group 69"/>
            <p:cNvGrpSpPr/>
            <p:nvPr/>
          </p:nvGrpSpPr>
          <p:grpSpPr>
            <a:xfrm>
              <a:off x="2255822" y="3938844"/>
              <a:ext cx="498536" cy="382824"/>
              <a:chOff x="7595999" y="4359058"/>
              <a:chExt cx="477011" cy="463463"/>
            </a:xfrm>
          </p:grpSpPr>
          <p:sp>
            <p:nvSpPr>
              <p:cNvPr id="71" name="Oval 70"/>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7679403" y="4399542"/>
                <a:ext cx="250520" cy="374465"/>
              </a:xfrm>
              <a:prstGeom prst="rect">
                <a:avLst/>
              </a:prstGeom>
              <a:noFill/>
            </p:spPr>
            <p:txBody>
              <a:bodyPr wrap="square" rtlCol="0">
                <a:spAutoFit/>
              </a:bodyPr>
              <a:lstStyle/>
              <a:p>
                <a:r>
                  <a:rPr lang="en-US" dirty="0"/>
                  <a:t>P</a:t>
                </a:r>
              </a:p>
            </p:txBody>
          </p:sp>
        </p:grpSp>
      </p:grpSp>
      <p:cxnSp>
        <p:nvCxnSpPr>
          <p:cNvPr id="119" name="Straight Connector 118"/>
          <p:cNvCxnSpPr/>
          <p:nvPr/>
        </p:nvCxnSpPr>
        <p:spPr>
          <a:xfrm>
            <a:off x="1684790" y="2753259"/>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670391" y="3315262"/>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548421" y="3949402"/>
            <a:ext cx="1377690" cy="461665"/>
          </a:xfrm>
          <a:prstGeom prst="rect">
            <a:avLst/>
          </a:prstGeom>
          <a:noFill/>
        </p:spPr>
        <p:txBody>
          <a:bodyPr wrap="square" rtlCol="0">
            <a:spAutoFit/>
          </a:bodyPr>
          <a:lstStyle/>
          <a:p>
            <a:r>
              <a:rPr lang="en-US" sz="2400" i="1" dirty="0"/>
              <a:t>vir </a:t>
            </a:r>
            <a:r>
              <a:rPr lang="en-US" sz="2400" dirty="0"/>
              <a:t>B</a:t>
            </a:r>
            <a:endParaRPr lang="en-US" sz="2400" i="1" dirty="0"/>
          </a:p>
        </p:txBody>
      </p:sp>
      <p:sp>
        <p:nvSpPr>
          <p:cNvPr id="11" name="TextBox 10"/>
          <p:cNvSpPr txBox="1"/>
          <p:nvPr/>
        </p:nvSpPr>
        <p:spPr>
          <a:xfrm>
            <a:off x="1487368" y="4365819"/>
            <a:ext cx="2013468" cy="830997"/>
          </a:xfrm>
          <a:prstGeom prst="rect">
            <a:avLst/>
          </a:prstGeom>
          <a:noFill/>
        </p:spPr>
        <p:txBody>
          <a:bodyPr wrap="square" rtlCol="0">
            <a:spAutoFit/>
          </a:bodyPr>
          <a:lstStyle/>
          <a:p>
            <a:r>
              <a:rPr lang="en-US" sz="2400" dirty="0"/>
              <a:t>11 ORF</a:t>
            </a:r>
          </a:p>
          <a:p>
            <a:r>
              <a:rPr lang="en-US" sz="2400" dirty="0"/>
              <a:t>B1 – B11</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2064" y="2094245"/>
            <a:ext cx="3963916" cy="5248921"/>
          </a:xfrm>
          <a:prstGeom prst="rect">
            <a:avLst/>
          </a:prstGeom>
        </p:spPr>
      </p:pic>
      <p:grpSp>
        <p:nvGrpSpPr>
          <p:cNvPr id="12" name="Group 11"/>
          <p:cNvGrpSpPr/>
          <p:nvPr/>
        </p:nvGrpSpPr>
        <p:grpSpPr>
          <a:xfrm>
            <a:off x="2953330" y="2327141"/>
            <a:ext cx="6976087" cy="3878486"/>
            <a:chOff x="1366919" y="2511484"/>
            <a:chExt cx="6976087" cy="3878486"/>
          </a:xfrm>
        </p:grpSpPr>
        <p:grpSp>
          <p:nvGrpSpPr>
            <p:cNvPr id="10" name="Group 9"/>
            <p:cNvGrpSpPr/>
            <p:nvPr/>
          </p:nvGrpSpPr>
          <p:grpSpPr>
            <a:xfrm>
              <a:off x="1366919" y="2511484"/>
              <a:ext cx="6976087" cy="3784087"/>
              <a:chOff x="1366919" y="2511484"/>
              <a:chExt cx="6976087" cy="3784087"/>
            </a:xfrm>
          </p:grpSpPr>
          <p:grpSp>
            <p:nvGrpSpPr>
              <p:cNvPr id="339" name="Group 338"/>
              <p:cNvGrpSpPr/>
              <p:nvPr/>
            </p:nvGrpSpPr>
            <p:grpSpPr>
              <a:xfrm rot="10800000">
                <a:off x="1454878" y="2511484"/>
                <a:ext cx="5903455" cy="713051"/>
                <a:chOff x="3030190" y="2961347"/>
                <a:chExt cx="5903455" cy="713051"/>
              </a:xfrm>
            </p:grpSpPr>
            <p:grpSp>
              <p:nvGrpSpPr>
                <p:cNvPr id="340" name="Group 339"/>
                <p:cNvGrpSpPr/>
                <p:nvPr/>
              </p:nvGrpSpPr>
              <p:grpSpPr>
                <a:xfrm rot="10800000">
                  <a:off x="3030190" y="3000422"/>
                  <a:ext cx="1284194" cy="667469"/>
                  <a:chOff x="3030190" y="3000422"/>
                  <a:chExt cx="1284194" cy="667469"/>
                </a:xfrm>
              </p:grpSpPr>
              <p:sp>
                <p:nvSpPr>
                  <p:cNvPr id="437" name="Oval 436"/>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8" name="Group 447"/>
                  <p:cNvGrpSpPr/>
                  <p:nvPr/>
                </p:nvGrpSpPr>
                <p:grpSpPr>
                  <a:xfrm>
                    <a:off x="3030190" y="3000422"/>
                    <a:ext cx="1207604" cy="535332"/>
                    <a:chOff x="3030190" y="3000422"/>
                    <a:chExt cx="1207604" cy="535332"/>
                  </a:xfrm>
                </p:grpSpPr>
                <p:sp>
                  <p:nvSpPr>
                    <p:cNvPr id="449" name="Arc 448"/>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0" name="Arc 449"/>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1" name="Arc 450"/>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1" name="Group 340"/>
                <p:cNvGrpSpPr/>
                <p:nvPr/>
              </p:nvGrpSpPr>
              <p:grpSpPr>
                <a:xfrm rot="10800000">
                  <a:off x="4210826" y="3000422"/>
                  <a:ext cx="1284194" cy="667469"/>
                  <a:chOff x="3030190" y="3000422"/>
                  <a:chExt cx="1284194" cy="667469"/>
                </a:xfrm>
              </p:grpSpPr>
              <p:sp>
                <p:nvSpPr>
                  <p:cNvPr id="414" name="Oval 41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5" name="Group 424"/>
                  <p:cNvGrpSpPr/>
                  <p:nvPr/>
                </p:nvGrpSpPr>
                <p:grpSpPr>
                  <a:xfrm>
                    <a:off x="3030190" y="3000422"/>
                    <a:ext cx="1207604" cy="535332"/>
                    <a:chOff x="3030190" y="3000422"/>
                    <a:chExt cx="1207604" cy="535332"/>
                  </a:xfrm>
                </p:grpSpPr>
                <p:sp>
                  <p:nvSpPr>
                    <p:cNvPr id="426" name="Arc 42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7" name="Arc 42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8" name="Arc 42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9" name="Arc 42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0" name="Arc 42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1" name="Arc 43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2" name="Arc 43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3" name="Arc 43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4" name="Arc 43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5" name="Arc 43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6" name="Arc 43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2" name="Group 341"/>
                <p:cNvGrpSpPr/>
                <p:nvPr/>
              </p:nvGrpSpPr>
              <p:grpSpPr>
                <a:xfrm rot="10800000">
                  <a:off x="5271462" y="3006929"/>
                  <a:ext cx="1284194" cy="667469"/>
                  <a:chOff x="3030190" y="3000422"/>
                  <a:chExt cx="1284194" cy="667469"/>
                </a:xfrm>
              </p:grpSpPr>
              <p:sp>
                <p:nvSpPr>
                  <p:cNvPr id="391" name="Oval 390"/>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2" name="Group 401"/>
                  <p:cNvGrpSpPr/>
                  <p:nvPr/>
                </p:nvGrpSpPr>
                <p:grpSpPr>
                  <a:xfrm>
                    <a:off x="3030190" y="3000422"/>
                    <a:ext cx="1207604" cy="535332"/>
                    <a:chOff x="3030190" y="3000422"/>
                    <a:chExt cx="1207604" cy="535332"/>
                  </a:xfrm>
                </p:grpSpPr>
                <p:sp>
                  <p:nvSpPr>
                    <p:cNvPr id="403" name="Arc 402"/>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4" name="Arc 403"/>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5" name="Arc 404"/>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6" name="Arc 405"/>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7" name="Arc 406"/>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8" name="Arc 407"/>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9" name="Arc 408"/>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0" name="Arc 409"/>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 name="Arc 410"/>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 name="Arc 411"/>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 name="Arc 412"/>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3" name="Group 342"/>
                <p:cNvGrpSpPr/>
                <p:nvPr/>
              </p:nvGrpSpPr>
              <p:grpSpPr>
                <a:xfrm rot="10800000">
                  <a:off x="6505107" y="2968365"/>
                  <a:ext cx="1284194" cy="667469"/>
                  <a:chOff x="3030190" y="3000422"/>
                  <a:chExt cx="1284194" cy="667469"/>
                </a:xfrm>
              </p:grpSpPr>
              <p:sp>
                <p:nvSpPr>
                  <p:cNvPr id="368" name="Oval 36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9" name="Group 378"/>
                  <p:cNvGrpSpPr/>
                  <p:nvPr/>
                </p:nvGrpSpPr>
                <p:grpSpPr>
                  <a:xfrm>
                    <a:off x="3030190" y="3000422"/>
                    <a:ext cx="1207604" cy="535332"/>
                    <a:chOff x="3030190" y="3000422"/>
                    <a:chExt cx="1207604" cy="535332"/>
                  </a:xfrm>
                </p:grpSpPr>
                <p:sp>
                  <p:nvSpPr>
                    <p:cNvPr id="380" name="Arc 37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Arc 38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2" name="Arc 38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3" name="Arc 38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4" name="Arc 38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5" name="Arc 38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6" name="Arc 38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7" name="Arc 38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8" name="Arc 38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9" name="Arc 38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0" name="Arc 38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4" name="Group 343"/>
                <p:cNvGrpSpPr/>
                <p:nvPr/>
              </p:nvGrpSpPr>
              <p:grpSpPr>
                <a:xfrm rot="10800000">
                  <a:off x="7649451" y="2961347"/>
                  <a:ext cx="1284194" cy="667469"/>
                  <a:chOff x="3030190" y="3000422"/>
                  <a:chExt cx="1284194" cy="667469"/>
                </a:xfrm>
              </p:grpSpPr>
              <p:sp>
                <p:nvSpPr>
                  <p:cNvPr id="345" name="Oval 34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 name="Group 355"/>
                  <p:cNvGrpSpPr/>
                  <p:nvPr/>
                </p:nvGrpSpPr>
                <p:grpSpPr>
                  <a:xfrm>
                    <a:off x="3030190" y="3000422"/>
                    <a:ext cx="1207604" cy="535332"/>
                    <a:chOff x="3030190" y="3000422"/>
                    <a:chExt cx="1207604" cy="535332"/>
                  </a:xfrm>
                </p:grpSpPr>
                <p:sp>
                  <p:nvSpPr>
                    <p:cNvPr id="357" name="Arc 35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8" name="Arc 35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9" name="Arc 35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0" name="Arc 35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1" name="Arc 36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2" name="Arc 36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3" name="Arc 36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4" name="Arc 36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5" name="Arc 36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6" name="Arc 36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7" name="Arc 36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584" name="Teardrop 583"/>
              <p:cNvSpPr/>
              <p:nvPr/>
            </p:nvSpPr>
            <p:spPr>
              <a:xfrm rot="8724209">
                <a:off x="4415971" y="5613402"/>
                <a:ext cx="471714"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1366919" y="2830979"/>
                <a:ext cx="6976087" cy="3464592"/>
                <a:chOff x="1366919" y="2830979"/>
                <a:chExt cx="6976087" cy="3464592"/>
              </a:xfrm>
            </p:grpSpPr>
            <p:grpSp>
              <p:nvGrpSpPr>
                <p:cNvPr id="460" name="Group 459"/>
                <p:cNvGrpSpPr/>
                <p:nvPr/>
              </p:nvGrpSpPr>
              <p:grpSpPr>
                <a:xfrm rot="10800000">
                  <a:off x="1366919" y="5036779"/>
                  <a:ext cx="5903455" cy="713051"/>
                  <a:chOff x="3030190" y="2961347"/>
                  <a:chExt cx="5903455" cy="713051"/>
                </a:xfrm>
              </p:grpSpPr>
              <p:grpSp>
                <p:nvGrpSpPr>
                  <p:cNvPr id="461" name="Group 460"/>
                  <p:cNvGrpSpPr/>
                  <p:nvPr/>
                </p:nvGrpSpPr>
                <p:grpSpPr>
                  <a:xfrm rot="10800000">
                    <a:off x="3030190" y="3000422"/>
                    <a:ext cx="1284194" cy="667469"/>
                    <a:chOff x="3030190" y="3000422"/>
                    <a:chExt cx="1284194" cy="667469"/>
                  </a:xfrm>
                </p:grpSpPr>
                <p:sp>
                  <p:nvSpPr>
                    <p:cNvPr id="558" name="Oval 55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9" name="Group 568"/>
                    <p:cNvGrpSpPr/>
                    <p:nvPr/>
                  </p:nvGrpSpPr>
                  <p:grpSpPr>
                    <a:xfrm>
                      <a:off x="3030190" y="3000422"/>
                      <a:ext cx="1207604" cy="535332"/>
                      <a:chOff x="3030190" y="3000422"/>
                      <a:chExt cx="1207604" cy="535332"/>
                    </a:xfrm>
                  </p:grpSpPr>
                  <p:sp>
                    <p:nvSpPr>
                      <p:cNvPr id="570" name="Arc 56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1" name="Arc 57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2" name="Arc 57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3" name="Arc 57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4" name="Arc 57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5" name="Arc 57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6" name="Arc 57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7" name="Arc 57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8" name="Arc 57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9" name="Arc 57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0" name="Arc 57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2" name="Group 461"/>
                  <p:cNvGrpSpPr/>
                  <p:nvPr/>
                </p:nvGrpSpPr>
                <p:grpSpPr>
                  <a:xfrm rot="10800000">
                    <a:off x="4210826" y="3000422"/>
                    <a:ext cx="1284194" cy="667469"/>
                    <a:chOff x="3030190" y="3000422"/>
                    <a:chExt cx="1284194" cy="667469"/>
                  </a:xfrm>
                </p:grpSpPr>
                <p:sp>
                  <p:nvSpPr>
                    <p:cNvPr id="535" name="Oval 53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6" name="Group 545"/>
                    <p:cNvGrpSpPr/>
                    <p:nvPr/>
                  </p:nvGrpSpPr>
                  <p:grpSpPr>
                    <a:xfrm>
                      <a:off x="3030190" y="3000422"/>
                      <a:ext cx="1207604" cy="535332"/>
                      <a:chOff x="3030190" y="3000422"/>
                      <a:chExt cx="1207604" cy="535332"/>
                    </a:xfrm>
                  </p:grpSpPr>
                  <p:sp>
                    <p:nvSpPr>
                      <p:cNvPr id="547" name="Arc 54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8" name="Arc 54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9" name="Arc 54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0" name="Arc 54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1" name="Arc 55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2" name="Arc 55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3" name="Arc 55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4" name="Arc 55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5" name="Arc 55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6" name="Arc 55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7" name="Arc 55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3" name="Group 462"/>
                  <p:cNvGrpSpPr/>
                  <p:nvPr/>
                </p:nvGrpSpPr>
                <p:grpSpPr>
                  <a:xfrm rot="10800000">
                    <a:off x="5271462" y="3006929"/>
                    <a:ext cx="1284194" cy="667469"/>
                    <a:chOff x="3030190" y="3000422"/>
                    <a:chExt cx="1284194" cy="667469"/>
                  </a:xfrm>
                </p:grpSpPr>
                <p:sp>
                  <p:nvSpPr>
                    <p:cNvPr id="512" name="Oval 51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3" name="Group 522"/>
                    <p:cNvGrpSpPr/>
                    <p:nvPr/>
                  </p:nvGrpSpPr>
                  <p:grpSpPr>
                    <a:xfrm>
                      <a:off x="3030190" y="3000422"/>
                      <a:ext cx="1207604" cy="535332"/>
                      <a:chOff x="3030190" y="3000422"/>
                      <a:chExt cx="1207604" cy="535332"/>
                    </a:xfrm>
                  </p:grpSpPr>
                  <p:sp>
                    <p:nvSpPr>
                      <p:cNvPr id="524" name="Arc 52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5" name="Arc 52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6" name="Arc 52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7" name="Arc 52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 name="Arc 52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 name="Arc 52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 name="Arc 52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 name="Arc 53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2" name="Arc 53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 name="Arc 53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4" name="Arc 53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4" name="Group 463"/>
                  <p:cNvGrpSpPr/>
                  <p:nvPr/>
                </p:nvGrpSpPr>
                <p:grpSpPr>
                  <a:xfrm rot="10800000">
                    <a:off x="6505107" y="2968365"/>
                    <a:ext cx="1284194" cy="667469"/>
                    <a:chOff x="3030190" y="3000422"/>
                    <a:chExt cx="1284194" cy="667469"/>
                  </a:xfrm>
                </p:grpSpPr>
                <p:sp>
                  <p:nvSpPr>
                    <p:cNvPr id="489" name="Oval 48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0" name="Group 499"/>
                    <p:cNvGrpSpPr/>
                    <p:nvPr/>
                  </p:nvGrpSpPr>
                  <p:grpSpPr>
                    <a:xfrm>
                      <a:off x="3030190" y="3000422"/>
                      <a:ext cx="1207604" cy="535332"/>
                      <a:chOff x="3030190" y="3000422"/>
                      <a:chExt cx="1207604" cy="535332"/>
                    </a:xfrm>
                  </p:grpSpPr>
                  <p:sp>
                    <p:nvSpPr>
                      <p:cNvPr id="501" name="Arc 50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2" name="Arc 50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3" name="Arc 50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4" name="Arc 50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5" name="Arc 50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6" name="Arc 50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7" name="Arc 50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8" name="Arc 50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9" name="Arc 50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0" name="Arc 50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1" name="Arc 51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5" name="Group 464"/>
                  <p:cNvGrpSpPr/>
                  <p:nvPr/>
                </p:nvGrpSpPr>
                <p:grpSpPr>
                  <a:xfrm rot="10800000">
                    <a:off x="7649451" y="2961347"/>
                    <a:ext cx="1284194" cy="667469"/>
                    <a:chOff x="3030190" y="3000422"/>
                    <a:chExt cx="1284194" cy="667469"/>
                  </a:xfrm>
                </p:grpSpPr>
                <p:sp>
                  <p:nvSpPr>
                    <p:cNvPr id="466" name="Oval 46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7" name="Group 476"/>
                    <p:cNvGrpSpPr/>
                    <p:nvPr/>
                  </p:nvGrpSpPr>
                  <p:grpSpPr>
                    <a:xfrm>
                      <a:off x="3030190" y="3000422"/>
                      <a:ext cx="1207604" cy="535332"/>
                      <a:chOff x="3030190" y="3000422"/>
                      <a:chExt cx="1207604" cy="535332"/>
                    </a:xfrm>
                  </p:grpSpPr>
                  <p:sp>
                    <p:nvSpPr>
                      <p:cNvPr id="478" name="Arc 47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9" name="Arc 47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0" name="Arc 47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1" name="Arc 48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2" name="Arc 48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3" name="Arc 48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4" name="Arc 48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5" name="Arc 48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6" name="Arc 48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7" name="Arc 48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8" name="Arc 48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67" name="TextBox 66"/>
                <p:cNvSpPr txBox="1"/>
                <p:nvPr/>
              </p:nvSpPr>
              <p:spPr>
                <a:xfrm>
                  <a:off x="7439249" y="5362972"/>
                  <a:ext cx="875817" cy="461665"/>
                </a:xfrm>
                <a:prstGeom prst="rect">
                  <a:avLst/>
                </a:prstGeom>
                <a:noFill/>
              </p:spPr>
              <p:txBody>
                <a:bodyPr wrap="square" rtlCol="0">
                  <a:spAutoFit/>
                </a:bodyPr>
                <a:lstStyle/>
                <a:p>
                  <a:r>
                    <a:rPr lang="en-US" sz="2400" dirty="0"/>
                    <a:t>IM</a:t>
                  </a:r>
                </a:p>
              </p:txBody>
            </p:sp>
            <p:sp>
              <p:nvSpPr>
                <p:cNvPr id="581" name="TextBox 580"/>
                <p:cNvSpPr txBox="1"/>
                <p:nvPr/>
              </p:nvSpPr>
              <p:spPr>
                <a:xfrm>
                  <a:off x="7467189" y="4088766"/>
                  <a:ext cx="875817" cy="461665"/>
                </a:xfrm>
                <a:prstGeom prst="rect">
                  <a:avLst/>
                </a:prstGeom>
                <a:noFill/>
              </p:spPr>
              <p:txBody>
                <a:bodyPr wrap="square" rtlCol="0">
                  <a:spAutoFit/>
                </a:bodyPr>
                <a:lstStyle/>
                <a:p>
                  <a:r>
                    <a:rPr lang="en-US" sz="2400" dirty="0"/>
                    <a:t>P</a:t>
                  </a:r>
                </a:p>
              </p:txBody>
            </p:sp>
            <p:sp>
              <p:nvSpPr>
                <p:cNvPr id="582" name="TextBox 581"/>
                <p:cNvSpPr txBox="1"/>
                <p:nvPr/>
              </p:nvSpPr>
              <p:spPr>
                <a:xfrm>
                  <a:off x="7429640" y="2830979"/>
                  <a:ext cx="875817" cy="461665"/>
                </a:xfrm>
                <a:prstGeom prst="rect">
                  <a:avLst/>
                </a:prstGeom>
                <a:noFill/>
              </p:spPr>
              <p:txBody>
                <a:bodyPr wrap="square" rtlCol="0">
                  <a:spAutoFit/>
                </a:bodyPr>
                <a:lstStyle/>
                <a:p>
                  <a:r>
                    <a:rPr lang="en-US" sz="2400" dirty="0"/>
                    <a:t>OM</a:t>
                  </a:r>
                </a:p>
              </p:txBody>
            </p:sp>
            <p:sp>
              <p:nvSpPr>
                <p:cNvPr id="87" name="Pie 86"/>
                <p:cNvSpPr/>
                <p:nvPr/>
              </p:nvSpPr>
              <p:spPr>
                <a:xfrm rot="3142797">
                  <a:off x="1909746" y="3945848"/>
                  <a:ext cx="663033" cy="655639"/>
                </a:xfrm>
                <a:prstGeom prst="pie">
                  <a:avLst/>
                </a:prstGeom>
                <a:solidFill>
                  <a:srgbClr val="78D6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b="1" dirty="0">
                      <a:solidFill>
                        <a:schemeClr val="tx1"/>
                      </a:solidFill>
                    </a:rPr>
                    <a:t>B1</a:t>
                  </a:r>
                </a:p>
              </p:txBody>
            </p:sp>
            <p:sp>
              <p:nvSpPr>
                <p:cNvPr id="91" name="Rounded Rectangle 90"/>
                <p:cNvSpPr/>
                <p:nvPr/>
              </p:nvSpPr>
              <p:spPr>
                <a:xfrm rot="519048">
                  <a:off x="3380659" y="3184412"/>
                  <a:ext cx="464942" cy="2785305"/>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sp>
              <p:nvSpPr>
                <p:cNvPr id="583" name="Rounded Rectangle 582"/>
                <p:cNvSpPr/>
                <p:nvPr/>
              </p:nvSpPr>
              <p:spPr>
                <a:xfrm rot="20637607">
                  <a:off x="5687157" y="3102823"/>
                  <a:ext cx="408444" cy="2847988"/>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grpSp>
              <p:nvGrpSpPr>
                <p:cNvPr id="64" name="Group 63"/>
                <p:cNvGrpSpPr/>
                <p:nvPr/>
              </p:nvGrpSpPr>
              <p:grpSpPr>
                <a:xfrm>
                  <a:off x="1474529" y="2918673"/>
                  <a:ext cx="5903455" cy="713051"/>
                  <a:chOff x="3030190" y="2961347"/>
                  <a:chExt cx="5903455" cy="713051"/>
                </a:xfrm>
              </p:grpSpPr>
              <p:grpSp>
                <p:nvGrpSpPr>
                  <p:cNvPr id="62" name="Group 61"/>
                  <p:cNvGrpSpPr/>
                  <p:nvPr/>
                </p:nvGrpSpPr>
                <p:grpSpPr>
                  <a:xfrm rot="10800000">
                    <a:off x="3030190" y="3000422"/>
                    <a:ext cx="1284194" cy="667469"/>
                    <a:chOff x="3030190" y="3000422"/>
                    <a:chExt cx="1284194" cy="667469"/>
                  </a:xfrm>
                </p:grpSpPr>
                <p:sp>
                  <p:nvSpPr>
                    <p:cNvPr id="73" name="Oval 72"/>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3030190" y="3000422"/>
                      <a:ext cx="1207604" cy="535332"/>
                      <a:chOff x="3030190" y="3000422"/>
                      <a:chExt cx="1207604" cy="535332"/>
                    </a:xfrm>
                  </p:grpSpPr>
                  <p:sp>
                    <p:nvSpPr>
                      <p:cNvPr id="33" name="Arc 32"/>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13" name="Group 112"/>
                  <p:cNvGrpSpPr/>
                  <p:nvPr/>
                </p:nvGrpSpPr>
                <p:grpSpPr>
                  <a:xfrm rot="10800000">
                    <a:off x="4210826" y="3000422"/>
                    <a:ext cx="1284194" cy="667469"/>
                    <a:chOff x="3030190" y="3000422"/>
                    <a:chExt cx="1284194" cy="667469"/>
                  </a:xfrm>
                </p:grpSpPr>
                <p:sp>
                  <p:nvSpPr>
                    <p:cNvPr id="114" name="Oval 11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3030190" y="3000422"/>
                      <a:ext cx="1207604" cy="535332"/>
                      <a:chOff x="3030190" y="3000422"/>
                      <a:chExt cx="1207604" cy="535332"/>
                    </a:xfrm>
                  </p:grpSpPr>
                  <p:sp>
                    <p:nvSpPr>
                      <p:cNvPr id="136" name="Arc 13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Arc 13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Arc 14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c 14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Arc 14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7" name="Group 146"/>
                  <p:cNvGrpSpPr/>
                  <p:nvPr/>
                </p:nvGrpSpPr>
                <p:grpSpPr>
                  <a:xfrm rot="10800000">
                    <a:off x="5271462" y="3006929"/>
                    <a:ext cx="1284194" cy="667469"/>
                    <a:chOff x="3030190" y="3000422"/>
                    <a:chExt cx="1284194" cy="667469"/>
                  </a:xfrm>
                </p:grpSpPr>
                <p:sp>
                  <p:nvSpPr>
                    <p:cNvPr id="148" name="Oval 14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p:cNvGrpSpPr/>
                    <p:nvPr/>
                  </p:nvGrpSpPr>
                  <p:grpSpPr>
                    <a:xfrm>
                      <a:off x="3030190" y="3000422"/>
                      <a:ext cx="1207604" cy="535332"/>
                      <a:chOff x="3030190" y="3000422"/>
                      <a:chExt cx="1207604" cy="535332"/>
                    </a:xfrm>
                  </p:grpSpPr>
                  <p:sp>
                    <p:nvSpPr>
                      <p:cNvPr id="160" name="Arc 15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Arc 16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Arc 16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Arc 16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Arc 16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71" name="Group 170"/>
                  <p:cNvGrpSpPr/>
                  <p:nvPr/>
                </p:nvGrpSpPr>
                <p:grpSpPr>
                  <a:xfrm rot="10800000">
                    <a:off x="6505107" y="2968365"/>
                    <a:ext cx="1284194" cy="667469"/>
                    <a:chOff x="3030190" y="3000422"/>
                    <a:chExt cx="1284194" cy="667469"/>
                  </a:xfrm>
                </p:grpSpPr>
                <p:sp>
                  <p:nvSpPr>
                    <p:cNvPr id="172" name="Oval 17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3" name="Group 182"/>
                    <p:cNvGrpSpPr/>
                    <p:nvPr/>
                  </p:nvGrpSpPr>
                  <p:grpSpPr>
                    <a:xfrm>
                      <a:off x="3030190" y="3000422"/>
                      <a:ext cx="1207604" cy="535332"/>
                      <a:chOff x="3030190" y="3000422"/>
                      <a:chExt cx="1207604" cy="535332"/>
                    </a:xfrm>
                  </p:grpSpPr>
                  <p:sp>
                    <p:nvSpPr>
                      <p:cNvPr id="184" name="Arc 18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Arc 18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Arc 18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 name="Arc 18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2" name="Arc 19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Arc 19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4" name="Arc 19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95" name="Group 194"/>
                  <p:cNvGrpSpPr/>
                  <p:nvPr/>
                </p:nvGrpSpPr>
                <p:grpSpPr>
                  <a:xfrm rot="10800000">
                    <a:off x="7649451" y="2961347"/>
                    <a:ext cx="1284194" cy="667469"/>
                    <a:chOff x="3030190" y="3000422"/>
                    <a:chExt cx="1284194" cy="667469"/>
                  </a:xfrm>
                </p:grpSpPr>
                <p:sp>
                  <p:nvSpPr>
                    <p:cNvPr id="196" name="Oval 19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 name="Group 206"/>
                    <p:cNvGrpSpPr/>
                    <p:nvPr/>
                  </p:nvGrpSpPr>
                  <p:grpSpPr>
                    <a:xfrm>
                      <a:off x="3030190" y="3000422"/>
                      <a:ext cx="1207604" cy="535332"/>
                      <a:chOff x="3030190" y="3000422"/>
                      <a:chExt cx="1207604" cy="535332"/>
                    </a:xfrm>
                  </p:grpSpPr>
                  <p:sp>
                    <p:nvSpPr>
                      <p:cNvPr id="208" name="Arc 20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Arc 20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3" name="Arc 21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5" name="Arc 21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Arc 21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Arc 21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8" name="Arc 21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589" name="Terminator 588"/>
                <p:cNvSpPr/>
                <p:nvPr/>
              </p:nvSpPr>
              <p:spPr>
                <a:xfrm rot="15326453">
                  <a:off x="4158296" y="4207687"/>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dirty="0">
                      <a:solidFill>
                        <a:srgbClr val="000000"/>
                      </a:solidFill>
                    </a:rPr>
                    <a:t>B8</a:t>
                  </a:r>
                </a:p>
              </p:txBody>
            </p:sp>
            <p:sp>
              <p:nvSpPr>
                <p:cNvPr id="6" name="Terminator 5"/>
                <p:cNvSpPr/>
                <p:nvPr/>
              </p:nvSpPr>
              <p:spPr>
                <a:xfrm rot="16684665">
                  <a:off x="3008041" y="4236711"/>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B8</a:t>
                  </a:r>
                </a:p>
              </p:txBody>
            </p:sp>
            <p:grpSp>
              <p:nvGrpSpPr>
                <p:cNvPr id="63" name="Group 62"/>
                <p:cNvGrpSpPr/>
                <p:nvPr/>
              </p:nvGrpSpPr>
              <p:grpSpPr>
                <a:xfrm>
                  <a:off x="1418132" y="5468216"/>
                  <a:ext cx="5903455" cy="706544"/>
                  <a:chOff x="3051407" y="4723835"/>
                  <a:chExt cx="5903455" cy="706544"/>
                </a:xfrm>
              </p:grpSpPr>
              <p:grpSp>
                <p:nvGrpSpPr>
                  <p:cNvPr id="219" name="Group 218"/>
                  <p:cNvGrpSpPr/>
                  <p:nvPr/>
                </p:nvGrpSpPr>
                <p:grpSpPr>
                  <a:xfrm rot="10800000">
                    <a:off x="3051407" y="4762910"/>
                    <a:ext cx="1284194" cy="667469"/>
                    <a:chOff x="3030190" y="3000422"/>
                    <a:chExt cx="1284194" cy="667469"/>
                  </a:xfrm>
                </p:grpSpPr>
                <p:sp>
                  <p:nvSpPr>
                    <p:cNvPr id="220" name="Oval 219"/>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1" name="Group 230"/>
                    <p:cNvGrpSpPr/>
                    <p:nvPr/>
                  </p:nvGrpSpPr>
                  <p:grpSpPr>
                    <a:xfrm>
                      <a:off x="3030190" y="3000422"/>
                      <a:ext cx="1207604" cy="535332"/>
                      <a:chOff x="3030190" y="3000422"/>
                      <a:chExt cx="1207604" cy="535332"/>
                    </a:xfrm>
                  </p:grpSpPr>
                  <p:sp>
                    <p:nvSpPr>
                      <p:cNvPr id="232" name="Arc 231"/>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Arc 233"/>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Arc 234"/>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Arc 235"/>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 name="Arc 237"/>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 name="Arc 238"/>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 name="Arc 239"/>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Arc 24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Arc 24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43" name="Group 242"/>
                  <p:cNvGrpSpPr/>
                  <p:nvPr/>
                </p:nvGrpSpPr>
                <p:grpSpPr>
                  <a:xfrm rot="10800000">
                    <a:off x="4232043" y="4762910"/>
                    <a:ext cx="1284194" cy="667469"/>
                    <a:chOff x="3030190" y="3000422"/>
                    <a:chExt cx="1284194" cy="667469"/>
                  </a:xfrm>
                </p:grpSpPr>
                <p:sp>
                  <p:nvSpPr>
                    <p:cNvPr id="244" name="Oval 24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5" name="Group 254"/>
                    <p:cNvGrpSpPr/>
                    <p:nvPr/>
                  </p:nvGrpSpPr>
                  <p:grpSpPr>
                    <a:xfrm>
                      <a:off x="3030190" y="3000422"/>
                      <a:ext cx="1207604" cy="535332"/>
                      <a:chOff x="3030190" y="3000422"/>
                      <a:chExt cx="1207604" cy="535332"/>
                    </a:xfrm>
                  </p:grpSpPr>
                  <p:sp>
                    <p:nvSpPr>
                      <p:cNvPr id="256" name="Arc 25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Arc 25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 name="Arc 25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Arc 26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2" name="Arc 26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3" name="Arc 26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4" name="Arc 26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5" name="Arc 26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6" name="Arc 26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7" name="Group 266"/>
                  <p:cNvGrpSpPr/>
                  <p:nvPr/>
                </p:nvGrpSpPr>
                <p:grpSpPr>
                  <a:xfrm rot="10800000">
                    <a:off x="5403615" y="4742119"/>
                    <a:ext cx="1284194" cy="667469"/>
                    <a:chOff x="3030190" y="3000422"/>
                    <a:chExt cx="1284194" cy="667469"/>
                  </a:xfrm>
                </p:grpSpPr>
                <p:sp>
                  <p:nvSpPr>
                    <p:cNvPr id="268" name="Oval 26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9" name="Group 278"/>
                    <p:cNvGrpSpPr/>
                    <p:nvPr/>
                  </p:nvGrpSpPr>
                  <p:grpSpPr>
                    <a:xfrm>
                      <a:off x="3030190" y="3000422"/>
                      <a:ext cx="1207604" cy="535332"/>
                      <a:chOff x="3030190" y="3000422"/>
                      <a:chExt cx="1207604" cy="535332"/>
                    </a:xfrm>
                  </p:grpSpPr>
                  <p:sp>
                    <p:nvSpPr>
                      <p:cNvPr id="280" name="Arc 27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1" name="Arc 28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2" name="Arc 28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4" name="Arc 28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5" name="Arc 28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6" name="Arc 28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7" name="Arc 28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8" name="Arc 28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9" name="Arc 28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0" name="Arc 28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91" name="Group 290"/>
                  <p:cNvGrpSpPr/>
                  <p:nvPr/>
                </p:nvGrpSpPr>
                <p:grpSpPr>
                  <a:xfrm rot="10800000">
                    <a:off x="6526324" y="4730853"/>
                    <a:ext cx="1284194" cy="667469"/>
                    <a:chOff x="3030190" y="3000422"/>
                    <a:chExt cx="1284194" cy="667469"/>
                  </a:xfrm>
                </p:grpSpPr>
                <p:sp>
                  <p:nvSpPr>
                    <p:cNvPr id="292" name="Oval 29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3" name="Group 302"/>
                    <p:cNvGrpSpPr/>
                    <p:nvPr/>
                  </p:nvGrpSpPr>
                  <p:grpSpPr>
                    <a:xfrm>
                      <a:off x="3030190" y="3000422"/>
                      <a:ext cx="1207604" cy="535332"/>
                      <a:chOff x="3030190" y="3000422"/>
                      <a:chExt cx="1207604" cy="535332"/>
                    </a:xfrm>
                  </p:grpSpPr>
                  <p:sp>
                    <p:nvSpPr>
                      <p:cNvPr id="304" name="Arc 30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5" name="Arc 30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6" name="Arc 30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7" name="Arc 30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8" name="Arc 30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9" name="Arc 30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0" name="Arc 30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1" name="Arc 31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2" name="Arc 31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3" name="Arc 31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4" name="Arc 31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15" name="Group 314"/>
                  <p:cNvGrpSpPr/>
                  <p:nvPr/>
                </p:nvGrpSpPr>
                <p:grpSpPr>
                  <a:xfrm rot="10800000">
                    <a:off x="7670668" y="4723835"/>
                    <a:ext cx="1284194" cy="667469"/>
                    <a:chOff x="3030190" y="3000422"/>
                    <a:chExt cx="1284194" cy="667469"/>
                  </a:xfrm>
                </p:grpSpPr>
                <p:sp>
                  <p:nvSpPr>
                    <p:cNvPr id="316" name="Oval 31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7" name="Group 326"/>
                    <p:cNvGrpSpPr/>
                    <p:nvPr/>
                  </p:nvGrpSpPr>
                  <p:grpSpPr>
                    <a:xfrm>
                      <a:off x="3030190" y="3000422"/>
                      <a:ext cx="1207604" cy="535332"/>
                      <a:chOff x="3030190" y="3000422"/>
                      <a:chExt cx="1207604" cy="535332"/>
                    </a:xfrm>
                  </p:grpSpPr>
                  <p:sp>
                    <p:nvSpPr>
                      <p:cNvPr id="328" name="Arc 32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9" name="Arc 32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0" name="Arc 32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1" name="Arc 33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2" name="Arc 33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3" name="Arc 33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4" name="Arc 33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5" name="Arc 33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6" name="Arc 33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7" name="Arc 33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8" name="Arc 33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3" name="Teardrop 2"/>
                <p:cNvSpPr/>
                <p:nvPr/>
              </p:nvSpPr>
              <p:spPr>
                <a:xfrm rot="9674871">
                  <a:off x="3460818" y="5524649"/>
                  <a:ext cx="498693" cy="622063"/>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Teardrop 584"/>
                <p:cNvSpPr/>
                <p:nvPr/>
              </p:nvSpPr>
              <p:spPr>
                <a:xfrm>
                  <a:off x="5533572" y="5569856"/>
                  <a:ext cx="471714"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Teardrop 585"/>
                <p:cNvSpPr/>
                <p:nvPr/>
              </p:nvSpPr>
              <p:spPr>
                <a:xfrm>
                  <a:off x="3828143" y="5588000"/>
                  <a:ext cx="562428" cy="707571"/>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8" name="Teardrop 587"/>
                <p:cNvSpPr/>
                <p:nvPr/>
              </p:nvSpPr>
              <p:spPr>
                <a:xfrm>
                  <a:off x="4953001" y="5569856"/>
                  <a:ext cx="634999" cy="65314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nip Same Side Corner Rectangle 3"/>
                <p:cNvSpPr/>
                <p:nvPr/>
              </p:nvSpPr>
              <p:spPr>
                <a:xfrm>
                  <a:off x="4390571" y="4608287"/>
                  <a:ext cx="635000" cy="961571"/>
                </a:xfrm>
                <a:prstGeom prst="snip2SameRect">
                  <a:avLst/>
                </a:prstGeom>
                <a:solidFill>
                  <a:srgbClr val="C63B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B6</a:t>
                  </a:r>
                </a:p>
                <a:p>
                  <a:pPr algn="ctr"/>
                  <a:r>
                    <a:rPr lang="en-US" dirty="0">
                      <a:solidFill>
                        <a:srgbClr val="000000"/>
                      </a:solidFill>
                    </a:rPr>
                    <a:t>B4</a:t>
                  </a:r>
                </a:p>
              </p:txBody>
            </p:sp>
            <p:sp>
              <p:nvSpPr>
                <p:cNvPr id="5" name="Delay 4"/>
                <p:cNvSpPr/>
                <p:nvPr/>
              </p:nvSpPr>
              <p:spPr>
                <a:xfrm rot="16200000">
                  <a:off x="4027718" y="3755571"/>
                  <a:ext cx="1360715" cy="635002"/>
                </a:xfrm>
                <a:prstGeom prst="flowChartDelay">
                  <a:avLst/>
                </a:prstGeom>
                <a:solidFill>
                  <a:schemeClr val="accent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dirty="0">
                      <a:solidFill>
                        <a:srgbClr val="000000"/>
                      </a:solidFill>
                    </a:rPr>
                    <a:t>B2</a:t>
                  </a:r>
                </a:p>
              </p:txBody>
            </p:sp>
            <p:sp>
              <p:nvSpPr>
                <p:cNvPr id="7" name="Connector 6"/>
                <p:cNvSpPr/>
                <p:nvPr/>
              </p:nvSpPr>
              <p:spPr>
                <a:xfrm>
                  <a:off x="4009572" y="3519715"/>
                  <a:ext cx="725715" cy="562429"/>
                </a:xfrm>
                <a:prstGeom prst="flowChartConnector">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grpSp>
          <p:sp>
            <p:nvSpPr>
              <p:cNvPr id="590" name="Oval 589"/>
              <p:cNvSpPr/>
              <p:nvPr/>
            </p:nvSpPr>
            <p:spPr>
              <a:xfrm>
                <a:off x="5032829"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a:off x="3944257"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p:nvPr/>
            </p:nvSpPr>
            <p:spPr>
              <a:xfrm>
                <a:off x="4742543" y="2637971"/>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3" name="Oval 592"/>
              <p:cNvSpPr/>
              <p:nvPr/>
            </p:nvSpPr>
            <p:spPr>
              <a:xfrm>
                <a:off x="4187371" y="2627086"/>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428" y="2666998"/>
                <a:ext cx="689431" cy="1070429"/>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B7</a:t>
                </a:r>
              </a:p>
              <a:p>
                <a:pPr algn="ctr"/>
                <a:r>
                  <a:rPr lang="en-US" dirty="0">
                    <a:solidFill>
                      <a:srgbClr val="000000"/>
                    </a:solidFill>
                  </a:rPr>
                  <a:t>B9</a:t>
                </a:r>
              </a:p>
            </p:txBody>
          </p:sp>
        </p:grpSp>
        <p:sp>
          <p:nvSpPr>
            <p:cNvPr id="587" name="Teardrop 586"/>
            <p:cNvSpPr/>
            <p:nvPr/>
          </p:nvSpPr>
          <p:spPr>
            <a:xfrm>
              <a:off x="4207603" y="5464685"/>
              <a:ext cx="834571" cy="925285"/>
            </a:xfrm>
            <a:prstGeom prst="teardrop">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B11</a:t>
              </a:r>
            </a:p>
          </p:txBody>
        </p:sp>
      </p:grpSp>
      <p:grpSp>
        <p:nvGrpSpPr>
          <p:cNvPr id="594" name="Group 593"/>
          <p:cNvGrpSpPr/>
          <p:nvPr/>
        </p:nvGrpSpPr>
        <p:grpSpPr>
          <a:xfrm>
            <a:off x="1712251" y="5594601"/>
            <a:ext cx="4903239" cy="1674748"/>
            <a:chOff x="-461436" y="4963487"/>
            <a:chExt cx="8397035" cy="3312687"/>
          </a:xfrm>
        </p:grpSpPr>
        <p:sp>
          <p:nvSpPr>
            <p:cNvPr id="595" name="Rectangle 594"/>
            <p:cNvSpPr/>
            <p:nvPr/>
          </p:nvSpPr>
          <p:spPr>
            <a:xfrm>
              <a:off x="-461436" y="5796719"/>
              <a:ext cx="6303696" cy="1617938"/>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sp>
          <p:nvSpPr>
            <p:cNvPr id="596" name="Right Arrow 595"/>
            <p:cNvSpPr/>
            <p:nvPr/>
          </p:nvSpPr>
          <p:spPr>
            <a:xfrm>
              <a:off x="5612811" y="4963487"/>
              <a:ext cx="1622719" cy="3312687"/>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7" name="Pie 596"/>
            <p:cNvSpPr/>
            <p:nvPr/>
          </p:nvSpPr>
          <p:spPr>
            <a:xfrm rot="19030799">
              <a:off x="6773554" y="5917627"/>
              <a:ext cx="1162045" cy="1057361"/>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grpSp>
    </p:spTree>
    <p:extLst>
      <p:ext uri="{BB962C8B-B14F-4D97-AF65-F5344CB8AC3E}">
        <p14:creationId xmlns:p14="http://schemas.microsoft.com/office/powerpoint/2010/main" val="355122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1000"/>
                                        <p:tgtEl>
                                          <p:spTgt spid="594"/>
                                        </p:tgtEl>
                                      </p:cBhvr>
                                    </p:animEffect>
                                    <p:anim calcmode="lin" valueType="num">
                                      <p:cBhvr>
                                        <p:cTn id="8" dur="1000" fill="hold"/>
                                        <p:tgtEl>
                                          <p:spTgt spid="594"/>
                                        </p:tgtEl>
                                        <p:attrNameLst>
                                          <p:attrName>ppt_x</p:attrName>
                                        </p:attrNameLst>
                                      </p:cBhvr>
                                      <p:tavLst>
                                        <p:tav tm="0">
                                          <p:val>
                                            <p:strVal val="#ppt_x"/>
                                          </p:val>
                                        </p:tav>
                                        <p:tav tm="100000">
                                          <p:val>
                                            <p:strVal val="#ppt_x"/>
                                          </p:val>
                                        </p:tav>
                                      </p:tavLst>
                                    </p:anim>
                                    <p:anim calcmode="lin" valueType="num">
                                      <p:cBhvr>
                                        <p:cTn id="9" dur="1000" fill="hold"/>
                                        <p:tgtEl>
                                          <p:spTgt spid="5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689414" y="1792941"/>
            <a:ext cx="6409765" cy="806824"/>
          </a:xfrm>
          <a:prstGeom prst="round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Plant Host Cell</a:t>
            </a:r>
          </a:p>
          <a:p>
            <a:pPr algn="ctr"/>
            <a:endParaRPr lang="en-US" dirty="0"/>
          </a:p>
        </p:txBody>
      </p:sp>
      <p:sp>
        <p:nvSpPr>
          <p:cNvPr id="2" name="Title 1"/>
          <p:cNvSpPr>
            <a:spLocks noGrp="1"/>
          </p:cNvSpPr>
          <p:nvPr>
            <p:ph type="title"/>
          </p:nvPr>
        </p:nvSpPr>
        <p:spPr>
          <a:xfrm>
            <a:off x="13244" y="4810"/>
            <a:ext cx="10515600" cy="1325563"/>
          </a:xfrm>
        </p:spPr>
        <p:txBody>
          <a:bodyPr/>
          <a:lstStyle/>
          <a:p>
            <a:r>
              <a:rPr lang="en-US" dirty="0"/>
              <a:t>The important role of </a:t>
            </a:r>
            <a:r>
              <a:rPr lang="en-US" i="1" dirty="0" err="1"/>
              <a:t>vir</a:t>
            </a:r>
            <a:r>
              <a:rPr lang="en-US" i="1" dirty="0"/>
              <a:t> </a:t>
            </a:r>
            <a:r>
              <a:rPr lang="en-US" dirty="0"/>
              <a:t>B</a:t>
            </a:r>
          </a:p>
        </p:txBody>
      </p:sp>
      <p:sp>
        <p:nvSpPr>
          <p:cNvPr id="34" name="Rectangle 33"/>
          <p:cNvSpPr/>
          <p:nvPr/>
        </p:nvSpPr>
        <p:spPr>
          <a:xfrm>
            <a:off x="-1148223" y="3630807"/>
            <a:ext cx="764491" cy="223004"/>
          </a:xfrm>
          <a:prstGeom prst="rect">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78588" y="1932698"/>
            <a:ext cx="1587583" cy="842252"/>
            <a:chOff x="2060363" y="3938844"/>
            <a:chExt cx="1478404" cy="705375"/>
          </a:xfrm>
        </p:grpSpPr>
        <p:sp>
          <p:nvSpPr>
            <p:cNvPr id="69" name="TextBox 68"/>
            <p:cNvSpPr txBox="1"/>
            <p:nvPr/>
          </p:nvSpPr>
          <p:spPr>
            <a:xfrm>
              <a:off x="2060363" y="4257581"/>
              <a:ext cx="1478404" cy="386638"/>
            </a:xfrm>
            <a:prstGeom prst="rect">
              <a:avLst/>
            </a:prstGeom>
            <a:noFill/>
          </p:spPr>
          <p:txBody>
            <a:bodyPr wrap="square" rtlCol="0">
              <a:spAutoFit/>
            </a:bodyPr>
            <a:lstStyle/>
            <a:p>
              <a:r>
                <a:rPr lang="en-US" sz="2400" i="1" dirty="0" err="1"/>
                <a:t>vir</a:t>
              </a:r>
              <a:r>
                <a:rPr lang="en-US" sz="2400" i="1" dirty="0"/>
                <a:t> </a:t>
              </a:r>
              <a:r>
                <a:rPr lang="en-US" sz="2400" dirty="0"/>
                <a:t>G</a:t>
              </a:r>
              <a:endParaRPr lang="en-US" sz="2400" i="1" dirty="0"/>
            </a:p>
          </p:txBody>
        </p:sp>
        <p:grpSp>
          <p:nvGrpSpPr>
            <p:cNvPr id="70" name="Group 69"/>
            <p:cNvGrpSpPr/>
            <p:nvPr/>
          </p:nvGrpSpPr>
          <p:grpSpPr>
            <a:xfrm>
              <a:off x="2255822" y="3938844"/>
              <a:ext cx="498536" cy="382824"/>
              <a:chOff x="7595999" y="4359058"/>
              <a:chExt cx="477011" cy="463463"/>
            </a:xfrm>
          </p:grpSpPr>
          <p:sp>
            <p:nvSpPr>
              <p:cNvPr id="71" name="Oval 70"/>
              <p:cNvSpPr/>
              <p:nvPr/>
            </p:nvSpPr>
            <p:spPr>
              <a:xfrm>
                <a:off x="7595999" y="4359058"/>
                <a:ext cx="477011" cy="463463"/>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7679403" y="4399542"/>
                <a:ext cx="250520" cy="374465"/>
              </a:xfrm>
              <a:prstGeom prst="rect">
                <a:avLst/>
              </a:prstGeom>
              <a:noFill/>
            </p:spPr>
            <p:txBody>
              <a:bodyPr wrap="square" rtlCol="0">
                <a:spAutoFit/>
              </a:bodyPr>
              <a:lstStyle/>
              <a:p>
                <a:r>
                  <a:rPr lang="en-US" dirty="0"/>
                  <a:t>P</a:t>
                </a:r>
              </a:p>
            </p:txBody>
          </p:sp>
        </p:grpSp>
      </p:grpSp>
      <p:cxnSp>
        <p:nvCxnSpPr>
          <p:cNvPr id="119" name="Straight Connector 118"/>
          <p:cNvCxnSpPr/>
          <p:nvPr/>
        </p:nvCxnSpPr>
        <p:spPr>
          <a:xfrm>
            <a:off x="-1170049" y="2850643"/>
            <a:ext cx="0" cy="577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188192" y="3428464"/>
            <a:ext cx="49196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83533" y="3990186"/>
            <a:ext cx="1377690" cy="461665"/>
          </a:xfrm>
          <a:prstGeom prst="rect">
            <a:avLst/>
          </a:prstGeom>
          <a:noFill/>
        </p:spPr>
        <p:txBody>
          <a:bodyPr wrap="square" rtlCol="0">
            <a:spAutoFit/>
          </a:bodyPr>
          <a:lstStyle/>
          <a:p>
            <a:r>
              <a:rPr lang="en-US" sz="2400" i="1" dirty="0"/>
              <a:t>vir </a:t>
            </a:r>
            <a:r>
              <a:rPr lang="en-US" sz="2400" dirty="0"/>
              <a:t>B</a:t>
            </a:r>
            <a:endParaRPr lang="en-US" sz="2400" i="1" dirty="0"/>
          </a:p>
        </p:txBody>
      </p:sp>
      <p:sp>
        <p:nvSpPr>
          <p:cNvPr id="11" name="TextBox 10"/>
          <p:cNvSpPr txBox="1"/>
          <p:nvPr/>
        </p:nvSpPr>
        <p:spPr>
          <a:xfrm>
            <a:off x="178587" y="5013570"/>
            <a:ext cx="2013468" cy="830997"/>
          </a:xfrm>
          <a:prstGeom prst="rect">
            <a:avLst/>
          </a:prstGeom>
          <a:noFill/>
        </p:spPr>
        <p:txBody>
          <a:bodyPr wrap="square" rtlCol="0">
            <a:spAutoFit/>
          </a:bodyPr>
          <a:lstStyle/>
          <a:p>
            <a:r>
              <a:rPr lang="en-US" sz="2400" dirty="0"/>
              <a:t>11 ORF</a:t>
            </a:r>
          </a:p>
          <a:p>
            <a:r>
              <a:rPr lang="en-US" sz="2400" dirty="0"/>
              <a:t>B1 – B12</a:t>
            </a:r>
          </a:p>
        </p:txBody>
      </p:sp>
      <p:sp>
        <p:nvSpPr>
          <p:cNvPr id="67" name="TextBox 66"/>
          <p:cNvSpPr txBox="1"/>
          <p:nvPr/>
        </p:nvSpPr>
        <p:spPr>
          <a:xfrm>
            <a:off x="8676103" y="5961874"/>
            <a:ext cx="875817" cy="461665"/>
          </a:xfrm>
          <a:prstGeom prst="rect">
            <a:avLst/>
          </a:prstGeom>
          <a:noFill/>
        </p:spPr>
        <p:txBody>
          <a:bodyPr wrap="square" rtlCol="0">
            <a:spAutoFit/>
          </a:bodyPr>
          <a:lstStyle/>
          <a:p>
            <a:r>
              <a:rPr lang="en-US" sz="2400" dirty="0"/>
              <a:t>IM</a:t>
            </a:r>
          </a:p>
        </p:txBody>
      </p:sp>
      <p:sp>
        <p:nvSpPr>
          <p:cNvPr id="581" name="TextBox 580"/>
          <p:cNvSpPr txBox="1"/>
          <p:nvPr/>
        </p:nvSpPr>
        <p:spPr>
          <a:xfrm>
            <a:off x="8674161" y="5170071"/>
            <a:ext cx="875817" cy="461665"/>
          </a:xfrm>
          <a:prstGeom prst="rect">
            <a:avLst/>
          </a:prstGeom>
          <a:noFill/>
        </p:spPr>
        <p:txBody>
          <a:bodyPr wrap="square" rtlCol="0">
            <a:spAutoFit/>
          </a:bodyPr>
          <a:lstStyle/>
          <a:p>
            <a:r>
              <a:rPr lang="en-US" sz="2400" dirty="0"/>
              <a:t>P</a:t>
            </a:r>
          </a:p>
        </p:txBody>
      </p:sp>
      <p:sp>
        <p:nvSpPr>
          <p:cNvPr id="582" name="TextBox 581"/>
          <p:cNvSpPr txBox="1"/>
          <p:nvPr/>
        </p:nvSpPr>
        <p:spPr>
          <a:xfrm>
            <a:off x="8673080" y="4286334"/>
            <a:ext cx="875817" cy="461665"/>
          </a:xfrm>
          <a:prstGeom prst="rect">
            <a:avLst/>
          </a:prstGeom>
          <a:noFill/>
        </p:spPr>
        <p:txBody>
          <a:bodyPr wrap="square" rtlCol="0">
            <a:spAutoFit/>
          </a:bodyPr>
          <a:lstStyle/>
          <a:p>
            <a:r>
              <a:rPr lang="en-US" sz="2400" dirty="0"/>
              <a:t>OM</a:t>
            </a:r>
          </a:p>
        </p:txBody>
      </p:sp>
      <p:sp>
        <p:nvSpPr>
          <p:cNvPr id="584" name="Teardrop 583"/>
          <p:cNvSpPr/>
          <p:nvPr/>
        </p:nvSpPr>
        <p:spPr>
          <a:xfrm rot="8724209">
            <a:off x="5939971" y="5613402"/>
            <a:ext cx="471714"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256092" y="4140843"/>
            <a:ext cx="5162377" cy="2717159"/>
            <a:chOff x="2890918" y="2511483"/>
            <a:chExt cx="6011065" cy="3911087"/>
          </a:xfrm>
        </p:grpSpPr>
        <p:grpSp>
          <p:nvGrpSpPr>
            <p:cNvPr id="339" name="Group 338"/>
            <p:cNvGrpSpPr/>
            <p:nvPr/>
          </p:nvGrpSpPr>
          <p:grpSpPr>
            <a:xfrm rot="10800000">
              <a:off x="2978877" y="2511483"/>
              <a:ext cx="5903455" cy="713051"/>
              <a:chOff x="3030190" y="2961347"/>
              <a:chExt cx="5903455" cy="713051"/>
            </a:xfrm>
          </p:grpSpPr>
          <p:grpSp>
            <p:nvGrpSpPr>
              <p:cNvPr id="340" name="Group 339"/>
              <p:cNvGrpSpPr/>
              <p:nvPr/>
            </p:nvGrpSpPr>
            <p:grpSpPr>
              <a:xfrm rot="10800000">
                <a:off x="3030190" y="3000422"/>
                <a:ext cx="1284194" cy="667469"/>
                <a:chOff x="3030190" y="3000422"/>
                <a:chExt cx="1284194" cy="667469"/>
              </a:xfrm>
            </p:grpSpPr>
            <p:sp>
              <p:nvSpPr>
                <p:cNvPr id="437" name="Oval 436"/>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8" name="Group 447"/>
                <p:cNvGrpSpPr/>
                <p:nvPr/>
              </p:nvGrpSpPr>
              <p:grpSpPr>
                <a:xfrm>
                  <a:off x="3030190" y="3000422"/>
                  <a:ext cx="1207604" cy="535332"/>
                  <a:chOff x="3030190" y="3000422"/>
                  <a:chExt cx="1207604" cy="535332"/>
                </a:xfrm>
              </p:grpSpPr>
              <p:sp>
                <p:nvSpPr>
                  <p:cNvPr id="449" name="Arc 448"/>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0" name="Arc 449"/>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1" name="Arc 450"/>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1" name="Group 340"/>
              <p:cNvGrpSpPr/>
              <p:nvPr/>
            </p:nvGrpSpPr>
            <p:grpSpPr>
              <a:xfrm rot="10800000">
                <a:off x="4210826" y="3000422"/>
                <a:ext cx="1284194" cy="667469"/>
                <a:chOff x="3030190" y="3000422"/>
                <a:chExt cx="1284194" cy="667469"/>
              </a:xfrm>
            </p:grpSpPr>
            <p:sp>
              <p:nvSpPr>
                <p:cNvPr id="414" name="Oval 41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5" name="Group 424"/>
                <p:cNvGrpSpPr/>
                <p:nvPr/>
              </p:nvGrpSpPr>
              <p:grpSpPr>
                <a:xfrm>
                  <a:off x="3030190" y="3000422"/>
                  <a:ext cx="1207604" cy="535332"/>
                  <a:chOff x="3030190" y="3000422"/>
                  <a:chExt cx="1207604" cy="535332"/>
                </a:xfrm>
              </p:grpSpPr>
              <p:sp>
                <p:nvSpPr>
                  <p:cNvPr id="426" name="Arc 42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7" name="Arc 42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8" name="Arc 42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9" name="Arc 42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0" name="Arc 42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1" name="Arc 43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2" name="Arc 43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3" name="Arc 43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4" name="Arc 43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5" name="Arc 43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6" name="Arc 43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2" name="Group 341"/>
              <p:cNvGrpSpPr/>
              <p:nvPr/>
            </p:nvGrpSpPr>
            <p:grpSpPr>
              <a:xfrm rot="10800000">
                <a:off x="5271462" y="3006929"/>
                <a:ext cx="1284194" cy="667469"/>
                <a:chOff x="3030190" y="3000422"/>
                <a:chExt cx="1284194" cy="667469"/>
              </a:xfrm>
            </p:grpSpPr>
            <p:sp>
              <p:nvSpPr>
                <p:cNvPr id="391" name="Oval 390"/>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2" name="Group 401"/>
                <p:cNvGrpSpPr/>
                <p:nvPr/>
              </p:nvGrpSpPr>
              <p:grpSpPr>
                <a:xfrm>
                  <a:off x="3030190" y="3000422"/>
                  <a:ext cx="1207604" cy="535332"/>
                  <a:chOff x="3030190" y="3000422"/>
                  <a:chExt cx="1207604" cy="535332"/>
                </a:xfrm>
              </p:grpSpPr>
              <p:sp>
                <p:nvSpPr>
                  <p:cNvPr id="403" name="Arc 402"/>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4" name="Arc 403"/>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5" name="Arc 404"/>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6" name="Arc 405"/>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7" name="Arc 406"/>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8" name="Arc 407"/>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9" name="Arc 408"/>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0" name="Arc 409"/>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 name="Arc 410"/>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 name="Arc 411"/>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 name="Arc 412"/>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3" name="Group 342"/>
              <p:cNvGrpSpPr/>
              <p:nvPr/>
            </p:nvGrpSpPr>
            <p:grpSpPr>
              <a:xfrm rot="10800000">
                <a:off x="6505107" y="2968365"/>
                <a:ext cx="1284194" cy="667469"/>
                <a:chOff x="3030190" y="3000422"/>
                <a:chExt cx="1284194" cy="667469"/>
              </a:xfrm>
            </p:grpSpPr>
            <p:sp>
              <p:nvSpPr>
                <p:cNvPr id="368" name="Oval 36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9" name="Group 378"/>
                <p:cNvGrpSpPr/>
                <p:nvPr/>
              </p:nvGrpSpPr>
              <p:grpSpPr>
                <a:xfrm>
                  <a:off x="3030190" y="3000422"/>
                  <a:ext cx="1207604" cy="535332"/>
                  <a:chOff x="3030190" y="3000422"/>
                  <a:chExt cx="1207604" cy="535332"/>
                </a:xfrm>
              </p:grpSpPr>
              <p:sp>
                <p:nvSpPr>
                  <p:cNvPr id="380" name="Arc 37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Arc 38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2" name="Arc 38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3" name="Arc 38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4" name="Arc 38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5" name="Arc 38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6" name="Arc 38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7" name="Arc 38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8" name="Arc 38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9" name="Arc 38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0" name="Arc 38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4" name="Group 343"/>
              <p:cNvGrpSpPr/>
              <p:nvPr/>
            </p:nvGrpSpPr>
            <p:grpSpPr>
              <a:xfrm rot="10800000">
                <a:off x="7649451" y="2961347"/>
                <a:ext cx="1284194" cy="667469"/>
                <a:chOff x="3030190" y="3000422"/>
                <a:chExt cx="1284194" cy="667469"/>
              </a:xfrm>
            </p:grpSpPr>
            <p:sp>
              <p:nvSpPr>
                <p:cNvPr id="345" name="Oval 34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 name="Group 355"/>
                <p:cNvGrpSpPr/>
                <p:nvPr/>
              </p:nvGrpSpPr>
              <p:grpSpPr>
                <a:xfrm>
                  <a:off x="3030190" y="3000422"/>
                  <a:ext cx="1207604" cy="535332"/>
                  <a:chOff x="3030190" y="3000422"/>
                  <a:chExt cx="1207604" cy="535332"/>
                </a:xfrm>
              </p:grpSpPr>
              <p:sp>
                <p:nvSpPr>
                  <p:cNvPr id="357" name="Arc 35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8" name="Arc 35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9" name="Arc 35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0" name="Arc 35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1" name="Arc 36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2" name="Arc 36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3" name="Arc 36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4" name="Arc 36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5" name="Arc 36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6" name="Arc 36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7" name="Arc 36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60" name="Group 459"/>
            <p:cNvGrpSpPr/>
            <p:nvPr/>
          </p:nvGrpSpPr>
          <p:grpSpPr>
            <a:xfrm rot="10800000">
              <a:off x="2890918" y="5036778"/>
              <a:ext cx="5903455" cy="713051"/>
              <a:chOff x="3030190" y="2961347"/>
              <a:chExt cx="5903455" cy="713051"/>
            </a:xfrm>
          </p:grpSpPr>
          <p:grpSp>
            <p:nvGrpSpPr>
              <p:cNvPr id="461" name="Group 460"/>
              <p:cNvGrpSpPr/>
              <p:nvPr/>
            </p:nvGrpSpPr>
            <p:grpSpPr>
              <a:xfrm rot="10800000">
                <a:off x="3030190" y="3000422"/>
                <a:ext cx="1284194" cy="667469"/>
                <a:chOff x="3030190" y="3000422"/>
                <a:chExt cx="1284194" cy="667469"/>
              </a:xfrm>
            </p:grpSpPr>
            <p:sp>
              <p:nvSpPr>
                <p:cNvPr id="558" name="Oval 55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9" name="Group 568"/>
                <p:cNvGrpSpPr/>
                <p:nvPr/>
              </p:nvGrpSpPr>
              <p:grpSpPr>
                <a:xfrm>
                  <a:off x="3030190" y="3000422"/>
                  <a:ext cx="1207604" cy="535332"/>
                  <a:chOff x="3030190" y="3000422"/>
                  <a:chExt cx="1207604" cy="535332"/>
                </a:xfrm>
              </p:grpSpPr>
              <p:sp>
                <p:nvSpPr>
                  <p:cNvPr id="570" name="Arc 56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1" name="Arc 57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2" name="Arc 57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3" name="Arc 57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4" name="Arc 57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5" name="Arc 57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6" name="Arc 57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7" name="Arc 57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8" name="Arc 57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9" name="Arc 57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0" name="Arc 57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2" name="Group 461"/>
              <p:cNvGrpSpPr/>
              <p:nvPr/>
            </p:nvGrpSpPr>
            <p:grpSpPr>
              <a:xfrm rot="10800000">
                <a:off x="4210826" y="3000422"/>
                <a:ext cx="1284194" cy="667469"/>
                <a:chOff x="3030190" y="3000422"/>
                <a:chExt cx="1284194" cy="667469"/>
              </a:xfrm>
            </p:grpSpPr>
            <p:sp>
              <p:nvSpPr>
                <p:cNvPr id="535" name="Oval 53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6" name="Group 545"/>
                <p:cNvGrpSpPr/>
                <p:nvPr/>
              </p:nvGrpSpPr>
              <p:grpSpPr>
                <a:xfrm>
                  <a:off x="3030190" y="3000422"/>
                  <a:ext cx="1207604" cy="535332"/>
                  <a:chOff x="3030190" y="3000422"/>
                  <a:chExt cx="1207604" cy="535332"/>
                </a:xfrm>
              </p:grpSpPr>
              <p:sp>
                <p:nvSpPr>
                  <p:cNvPr id="547" name="Arc 54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8" name="Arc 54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9" name="Arc 54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0" name="Arc 54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1" name="Arc 55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2" name="Arc 55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3" name="Arc 55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4" name="Arc 55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5" name="Arc 55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6" name="Arc 55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7" name="Arc 55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3" name="Group 462"/>
              <p:cNvGrpSpPr/>
              <p:nvPr/>
            </p:nvGrpSpPr>
            <p:grpSpPr>
              <a:xfrm rot="10800000">
                <a:off x="5271462" y="3006929"/>
                <a:ext cx="1284194" cy="667469"/>
                <a:chOff x="3030190" y="3000422"/>
                <a:chExt cx="1284194" cy="667469"/>
              </a:xfrm>
            </p:grpSpPr>
            <p:sp>
              <p:nvSpPr>
                <p:cNvPr id="512" name="Oval 51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3" name="Group 522"/>
                <p:cNvGrpSpPr/>
                <p:nvPr/>
              </p:nvGrpSpPr>
              <p:grpSpPr>
                <a:xfrm>
                  <a:off x="3030190" y="3000422"/>
                  <a:ext cx="1207604" cy="535332"/>
                  <a:chOff x="3030190" y="3000422"/>
                  <a:chExt cx="1207604" cy="535332"/>
                </a:xfrm>
              </p:grpSpPr>
              <p:sp>
                <p:nvSpPr>
                  <p:cNvPr id="524" name="Arc 52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5" name="Arc 52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6" name="Arc 52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7" name="Arc 52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 name="Arc 52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 name="Arc 52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 name="Arc 52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 name="Arc 53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2" name="Arc 53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 name="Arc 53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4" name="Arc 53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4" name="Group 463"/>
              <p:cNvGrpSpPr/>
              <p:nvPr/>
            </p:nvGrpSpPr>
            <p:grpSpPr>
              <a:xfrm rot="10800000">
                <a:off x="6505107" y="2968365"/>
                <a:ext cx="1284194" cy="667469"/>
                <a:chOff x="3030190" y="3000422"/>
                <a:chExt cx="1284194" cy="667469"/>
              </a:xfrm>
            </p:grpSpPr>
            <p:sp>
              <p:nvSpPr>
                <p:cNvPr id="489" name="Oval 48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0" name="Group 499"/>
                <p:cNvGrpSpPr/>
                <p:nvPr/>
              </p:nvGrpSpPr>
              <p:grpSpPr>
                <a:xfrm>
                  <a:off x="3030190" y="3000422"/>
                  <a:ext cx="1207604" cy="535332"/>
                  <a:chOff x="3030190" y="3000422"/>
                  <a:chExt cx="1207604" cy="535332"/>
                </a:xfrm>
              </p:grpSpPr>
              <p:sp>
                <p:nvSpPr>
                  <p:cNvPr id="501" name="Arc 50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2" name="Arc 50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3" name="Arc 50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4" name="Arc 50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5" name="Arc 50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6" name="Arc 50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7" name="Arc 50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8" name="Arc 50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9" name="Arc 50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0" name="Arc 50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1" name="Arc 51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65" name="Group 464"/>
              <p:cNvGrpSpPr/>
              <p:nvPr/>
            </p:nvGrpSpPr>
            <p:grpSpPr>
              <a:xfrm rot="10800000">
                <a:off x="7649451" y="2961347"/>
                <a:ext cx="1284194" cy="667469"/>
                <a:chOff x="3030190" y="3000422"/>
                <a:chExt cx="1284194" cy="667469"/>
              </a:xfrm>
            </p:grpSpPr>
            <p:sp>
              <p:nvSpPr>
                <p:cNvPr id="466" name="Oval 46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7" name="Group 476"/>
                <p:cNvGrpSpPr/>
                <p:nvPr/>
              </p:nvGrpSpPr>
              <p:grpSpPr>
                <a:xfrm>
                  <a:off x="3030190" y="3000422"/>
                  <a:ext cx="1207604" cy="535332"/>
                  <a:chOff x="3030190" y="3000422"/>
                  <a:chExt cx="1207604" cy="535332"/>
                </a:xfrm>
              </p:grpSpPr>
              <p:sp>
                <p:nvSpPr>
                  <p:cNvPr id="478" name="Arc 47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9" name="Arc 47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0" name="Arc 47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1" name="Arc 48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2" name="Arc 48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3" name="Arc 48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4" name="Arc 48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5" name="Arc 48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6" name="Arc 48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7" name="Arc 48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8" name="Arc 48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87" name="Pie 86"/>
            <p:cNvSpPr/>
            <p:nvPr/>
          </p:nvSpPr>
          <p:spPr>
            <a:xfrm rot="3142797">
              <a:off x="3433745" y="3945847"/>
              <a:ext cx="663033" cy="655639"/>
            </a:xfrm>
            <a:prstGeom prst="pie">
              <a:avLst/>
            </a:prstGeom>
            <a:solidFill>
              <a:srgbClr val="78D6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b="1" dirty="0">
                  <a:solidFill>
                    <a:schemeClr val="tx1"/>
                  </a:solidFill>
                </a:rPr>
                <a:t>B1</a:t>
              </a:r>
            </a:p>
          </p:txBody>
        </p:sp>
        <p:sp>
          <p:nvSpPr>
            <p:cNvPr id="91" name="Rounded Rectangle 90"/>
            <p:cNvSpPr/>
            <p:nvPr/>
          </p:nvSpPr>
          <p:spPr>
            <a:xfrm rot="519048">
              <a:off x="4904659" y="3184411"/>
              <a:ext cx="464942" cy="2785305"/>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sp>
          <p:nvSpPr>
            <p:cNvPr id="583" name="Rounded Rectangle 582"/>
            <p:cNvSpPr/>
            <p:nvPr/>
          </p:nvSpPr>
          <p:spPr>
            <a:xfrm rot="20637607">
              <a:off x="7211157" y="3102823"/>
              <a:ext cx="408444" cy="2847988"/>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grpSp>
          <p:nvGrpSpPr>
            <p:cNvPr id="64" name="Group 63"/>
            <p:cNvGrpSpPr/>
            <p:nvPr/>
          </p:nvGrpSpPr>
          <p:grpSpPr>
            <a:xfrm>
              <a:off x="2998528" y="2918672"/>
              <a:ext cx="5903455" cy="713051"/>
              <a:chOff x="3030190" y="2961347"/>
              <a:chExt cx="5903455" cy="713051"/>
            </a:xfrm>
          </p:grpSpPr>
          <p:grpSp>
            <p:nvGrpSpPr>
              <p:cNvPr id="62" name="Group 61"/>
              <p:cNvGrpSpPr/>
              <p:nvPr/>
            </p:nvGrpSpPr>
            <p:grpSpPr>
              <a:xfrm rot="10800000">
                <a:off x="3030190" y="3000422"/>
                <a:ext cx="1284194" cy="667469"/>
                <a:chOff x="3030190" y="3000422"/>
                <a:chExt cx="1284194" cy="667469"/>
              </a:xfrm>
            </p:grpSpPr>
            <p:sp>
              <p:nvSpPr>
                <p:cNvPr id="73" name="Oval 72"/>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3030190" y="3000422"/>
                  <a:ext cx="1207604" cy="535332"/>
                  <a:chOff x="3030190" y="3000422"/>
                  <a:chExt cx="1207604" cy="535332"/>
                </a:xfrm>
              </p:grpSpPr>
              <p:sp>
                <p:nvSpPr>
                  <p:cNvPr id="33" name="Arc 32"/>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13" name="Group 112"/>
              <p:cNvGrpSpPr/>
              <p:nvPr/>
            </p:nvGrpSpPr>
            <p:grpSpPr>
              <a:xfrm rot="10800000">
                <a:off x="4210826" y="3000422"/>
                <a:ext cx="1284194" cy="667469"/>
                <a:chOff x="3030190" y="3000422"/>
                <a:chExt cx="1284194" cy="667469"/>
              </a:xfrm>
            </p:grpSpPr>
            <p:sp>
              <p:nvSpPr>
                <p:cNvPr id="114" name="Oval 11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3030190" y="3000422"/>
                  <a:ext cx="1207604" cy="535332"/>
                  <a:chOff x="3030190" y="3000422"/>
                  <a:chExt cx="1207604" cy="535332"/>
                </a:xfrm>
              </p:grpSpPr>
              <p:sp>
                <p:nvSpPr>
                  <p:cNvPr id="136" name="Arc 13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Arc 13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Arc 14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c 14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Arc 14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Arc 14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7" name="Group 146"/>
              <p:cNvGrpSpPr/>
              <p:nvPr/>
            </p:nvGrpSpPr>
            <p:grpSpPr>
              <a:xfrm rot="10800000">
                <a:off x="5271462" y="3006929"/>
                <a:ext cx="1284194" cy="667469"/>
                <a:chOff x="3030190" y="3000422"/>
                <a:chExt cx="1284194" cy="667469"/>
              </a:xfrm>
            </p:grpSpPr>
            <p:sp>
              <p:nvSpPr>
                <p:cNvPr id="148" name="Oval 14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p:cNvGrpSpPr/>
                <p:nvPr/>
              </p:nvGrpSpPr>
              <p:grpSpPr>
                <a:xfrm>
                  <a:off x="3030190" y="3000422"/>
                  <a:ext cx="1207604" cy="535332"/>
                  <a:chOff x="3030190" y="3000422"/>
                  <a:chExt cx="1207604" cy="535332"/>
                </a:xfrm>
              </p:grpSpPr>
              <p:sp>
                <p:nvSpPr>
                  <p:cNvPr id="160" name="Arc 15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Arc 16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Arc 16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Arc 16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Arc 16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71" name="Group 170"/>
              <p:cNvGrpSpPr/>
              <p:nvPr/>
            </p:nvGrpSpPr>
            <p:grpSpPr>
              <a:xfrm rot="10800000">
                <a:off x="6505107" y="2968365"/>
                <a:ext cx="1284194" cy="667469"/>
                <a:chOff x="3030190" y="3000422"/>
                <a:chExt cx="1284194" cy="667469"/>
              </a:xfrm>
            </p:grpSpPr>
            <p:sp>
              <p:nvSpPr>
                <p:cNvPr id="172" name="Oval 17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3" name="Group 182"/>
                <p:cNvGrpSpPr/>
                <p:nvPr/>
              </p:nvGrpSpPr>
              <p:grpSpPr>
                <a:xfrm>
                  <a:off x="3030190" y="3000422"/>
                  <a:ext cx="1207604" cy="535332"/>
                  <a:chOff x="3030190" y="3000422"/>
                  <a:chExt cx="1207604" cy="535332"/>
                </a:xfrm>
              </p:grpSpPr>
              <p:sp>
                <p:nvSpPr>
                  <p:cNvPr id="184" name="Arc 18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Arc 18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Arc 18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 name="Arc 18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2" name="Arc 19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Arc 19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4" name="Arc 19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95" name="Group 194"/>
              <p:cNvGrpSpPr/>
              <p:nvPr/>
            </p:nvGrpSpPr>
            <p:grpSpPr>
              <a:xfrm rot="10800000">
                <a:off x="7649451" y="2961347"/>
                <a:ext cx="1284194" cy="667469"/>
                <a:chOff x="3030190" y="3000422"/>
                <a:chExt cx="1284194" cy="667469"/>
              </a:xfrm>
            </p:grpSpPr>
            <p:sp>
              <p:nvSpPr>
                <p:cNvPr id="196" name="Oval 19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 name="Group 206"/>
                <p:cNvGrpSpPr/>
                <p:nvPr/>
              </p:nvGrpSpPr>
              <p:grpSpPr>
                <a:xfrm>
                  <a:off x="3030190" y="3000422"/>
                  <a:ext cx="1207604" cy="535332"/>
                  <a:chOff x="3030190" y="3000422"/>
                  <a:chExt cx="1207604" cy="535332"/>
                </a:xfrm>
              </p:grpSpPr>
              <p:sp>
                <p:nvSpPr>
                  <p:cNvPr id="208" name="Arc 20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Arc 20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3" name="Arc 21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5" name="Arc 21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Arc 21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Arc 21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8" name="Arc 21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6" name="Terminator 5"/>
            <p:cNvSpPr/>
            <p:nvPr/>
          </p:nvSpPr>
          <p:spPr>
            <a:xfrm rot="16684665">
              <a:off x="4532041" y="4236710"/>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B8</a:t>
              </a:r>
            </a:p>
          </p:txBody>
        </p:sp>
        <p:grpSp>
          <p:nvGrpSpPr>
            <p:cNvPr id="63" name="Group 62"/>
            <p:cNvGrpSpPr/>
            <p:nvPr/>
          </p:nvGrpSpPr>
          <p:grpSpPr>
            <a:xfrm>
              <a:off x="2942131" y="5468216"/>
              <a:ext cx="5903455" cy="706544"/>
              <a:chOff x="3051407" y="4723835"/>
              <a:chExt cx="5903455" cy="706544"/>
            </a:xfrm>
          </p:grpSpPr>
          <p:grpSp>
            <p:nvGrpSpPr>
              <p:cNvPr id="219" name="Group 218"/>
              <p:cNvGrpSpPr/>
              <p:nvPr/>
            </p:nvGrpSpPr>
            <p:grpSpPr>
              <a:xfrm rot="10800000">
                <a:off x="3051407" y="4762910"/>
                <a:ext cx="1284194" cy="667469"/>
                <a:chOff x="3030190" y="3000422"/>
                <a:chExt cx="1284194" cy="667469"/>
              </a:xfrm>
            </p:grpSpPr>
            <p:sp>
              <p:nvSpPr>
                <p:cNvPr id="220" name="Oval 219"/>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1" name="Group 230"/>
                <p:cNvGrpSpPr/>
                <p:nvPr/>
              </p:nvGrpSpPr>
              <p:grpSpPr>
                <a:xfrm>
                  <a:off x="3030190" y="3000422"/>
                  <a:ext cx="1207604" cy="535332"/>
                  <a:chOff x="3030190" y="3000422"/>
                  <a:chExt cx="1207604" cy="535332"/>
                </a:xfrm>
              </p:grpSpPr>
              <p:sp>
                <p:nvSpPr>
                  <p:cNvPr id="232" name="Arc 231"/>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Arc 233"/>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Arc 234"/>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Arc 235"/>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 name="Arc 237"/>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 name="Arc 238"/>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 name="Arc 239"/>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Arc 240"/>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Arc 241"/>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43" name="Group 242"/>
              <p:cNvGrpSpPr/>
              <p:nvPr/>
            </p:nvGrpSpPr>
            <p:grpSpPr>
              <a:xfrm rot="10800000">
                <a:off x="4232043" y="4762910"/>
                <a:ext cx="1284194" cy="667469"/>
                <a:chOff x="3030190" y="3000422"/>
                <a:chExt cx="1284194" cy="667469"/>
              </a:xfrm>
            </p:grpSpPr>
            <p:sp>
              <p:nvSpPr>
                <p:cNvPr id="244" name="Oval 243"/>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5" name="Group 254"/>
                <p:cNvGrpSpPr/>
                <p:nvPr/>
              </p:nvGrpSpPr>
              <p:grpSpPr>
                <a:xfrm>
                  <a:off x="3030190" y="3000422"/>
                  <a:ext cx="1207604" cy="535332"/>
                  <a:chOff x="3030190" y="3000422"/>
                  <a:chExt cx="1207604" cy="535332"/>
                </a:xfrm>
              </p:grpSpPr>
              <p:sp>
                <p:nvSpPr>
                  <p:cNvPr id="256" name="Arc 255"/>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Arc 256"/>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 name="Arc 259"/>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Arc 260"/>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2" name="Arc 261"/>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3" name="Arc 262"/>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4" name="Arc 263"/>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5" name="Arc 264"/>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6" name="Arc 265"/>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7" name="Group 266"/>
              <p:cNvGrpSpPr/>
              <p:nvPr/>
            </p:nvGrpSpPr>
            <p:grpSpPr>
              <a:xfrm rot="10800000">
                <a:off x="5403615" y="4742119"/>
                <a:ext cx="1284194" cy="667469"/>
                <a:chOff x="3030190" y="3000422"/>
                <a:chExt cx="1284194" cy="667469"/>
              </a:xfrm>
            </p:grpSpPr>
            <p:sp>
              <p:nvSpPr>
                <p:cNvPr id="268" name="Oval 26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9" name="Group 278"/>
                <p:cNvGrpSpPr/>
                <p:nvPr/>
              </p:nvGrpSpPr>
              <p:grpSpPr>
                <a:xfrm>
                  <a:off x="3030190" y="3000422"/>
                  <a:ext cx="1207604" cy="535332"/>
                  <a:chOff x="3030190" y="3000422"/>
                  <a:chExt cx="1207604" cy="535332"/>
                </a:xfrm>
              </p:grpSpPr>
              <p:sp>
                <p:nvSpPr>
                  <p:cNvPr id="280" name="Arc 27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1" name="Arc 28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2" name="Arc 28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4" name="Arc 28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5" name="Arc 28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6" name="Arc 28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7" name="Arc 28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8" name="Arc 28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9" name="Arc 28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0" name="Arc 28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91" name="Group 290"/>
              <p:cNvGrpSpPr/>
              <p:nvPr/>
            </p:nvGrpSpPr>
            <p:grpSpPr>
              <a:xfrm rot="10800000">
                <a:off x="6526324" y="4730853"/>
                <a:ext cx="1284194" cy="667469"/>
                <a:chOff x="3030190" y="3000422"/>
                <a:chExt cx="1284194" cy="667469"/>
              </a:xfrm>
            </p:grpSpPr>
            <p:sp>
              <p:nvSpPr>
                <p:cNvPr id="292" name="Oval 29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3" name="Group 302"/>
                <p:cNvGrpSpPr/>
                <p:nvPr/>
              </p:nvGrpSpPr>
              <p:grpSpPr>
                <a:xfrm>
                  <a:off x="3030190" y="3000422"/>
                  <a:ext cx="1207604" cy="535332"/>
                  <a:chOff x="3030190" y="3000422"/>
                  <a:chExt cx="1207604" cy="535332"/>
                </a:xfrm>
              </p:grpSpPr>
              <p:sp>
                <p:nvSpPr>
                  <p:cNvPr id="304" name="Arc 30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5" name="Arc 30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6" name="Arc 30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7" name="Arc 30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8" name="Arc 30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9" name="Arc 30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0" name="Arc 30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1" name="Arc 31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2" name="Arc 31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3" name="Arc 31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4" name="Arc 31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15" name="Group 314"/>
              <p:cNvGrpSpPr/>
              <p:nvPr/>
            </p:nvGrpSpPr>
            <p:grpSpPr>
              <a:xfrm rot="10800000">
                <a:off x="7670668" y="4723835"/>
                <a:ext cx="1284194" cy="667469"/>
                <a:chOff x="3030190" y="3000422"/>
                <a:chExt cx="1284194" cy="667469"/>
              </a:xfrm>
            </p:grpSpPr>
            <p:sp>
              <p:nvSpPr>
                <p:cNvPr id="316" name="Oval 31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7" name="Group 326"/>
                <p:cNvGrpSpPr/>
                <p:nvPr/>
              </p:nvGrpSpPr>
              <p:grpSpPr>
                <a:xfrm>
                  <a:off x="3030190" y="3000422"/>
                  <a:ext cx="1207604" cy="535332"/>
                  <a:chOff x="3030190" y="3000422"/>
                  <a:chExt cx="1207604" cy="535332"/>
                </a:xfrm>
              </p:grpSpPr>
              <p:sp>
                <p:nvSpPr>
                  <p:cNvPr id="328" name="Arc 32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9" name="Arc 32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0" name="Arc 32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1" name="Arc 33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2" name="Arc 33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3" name="Arc 33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4" name="Arc 33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5" name="Arc 33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6" name="Arc 33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7" name="Arc 33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8" name="Arc 33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3" name="Teardrop 2"/>
            <p:cNvSpPr/>
            <p:nvPr/>
          </p:nvSpPr>
          <p:spPr>
            <a:xfrm rot="9674871">
              <a:off x="4984817" y="5524648"/>
              <a:ext cx="498693" cy="622063"/>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Teardrop 584"/>
            <p:cNvSpPr/>
            <p:nvPr/>
          </p:nvSpPr>
          <p:spPr>
            <a:xfrm>
              <a:off x="7057572" y="5569856"/>
              <a:ext cx="471714"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Teardrop 585"/>
            <p:cNvSpPr/>
            <p:nvPr/>
          </p:nvSpPr>
          <p:spPr>
            <a:xfrm>
              <a:off x="5352143" y="5587999"/>
              <a:ext cx="562428" cy="707571"/>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8" name="Teardrop 587"/>
            <p:cNvSpPr/>
            <p:nvPr/>
          </p:nvSpPr>
          <p:spPr>
            <a:xfrm>
              <a:off x="6477000" y="5569856"/>
              <a:ext cx="634999" cy="65314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nip Same Side Corner Rectangle 3"/>
            <p:cNvSpPr/>
            <p:nvPr/>
          </p:nvSpPr>
          <p:spPr>
            <a:xfrm>
              <a:off x="5914570" y="4608286"/>
              <a:ext cx="777932" cy="961572"/>
            </a:xfrm>
            <a:prstGeom prst="snip2SameRect">
              <a:avLst/>
            </a:prstGeom>
            <a:solidFill>
              <a:srgbClr val="C63B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B6</a:t>
              </a:r>
            </a:p>
            <a:p>
              <a:pPr algn="ctr"/>
              <a:r>
                <a:rPr lang="en-US" dirty="0">
                  <a:solidFill>
                    <a:srgbClr val="000000"/>
                  </a:solidFill>
                </a:rPr>
                <a:t>B4</a:t>
              </a:r>
            </a:p>
          </p:txBody>
        </p:sp>
        <p:sp>
          <p:nvSpPr>
            <p:cNvPr id="587" name="Teardrop 586"/>
            <p:cNvSpPr/>
            <p:nvPr/>
          </p:nvSpPr>
          <p:spPr>
            <a:xfrm>
              <a:off x="5733141" y="5497284"/>
              <a:ext cx="1081144" cy="925286"/>
            </a:xfrm>
            <a:prstGeom prst="teardrop">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B11</a:t>
              </a:r>
            </a:p>
          </p:txBody>
        </p:sp>
        <p:sp>
          <p:nvSpPr>
            <p:cNvPr id="5" name="Delay 4"/>
            <p:cNvSpPr/>
            <p:nvPr/>
          </p:nvSpPr>
          <p:spPr>
            <a:xfrm rot="16200000">
              <a:off x="5551717" y="3755571"/>
              <a:ext cx="1360715" cy="635002"/>
            </a:xfrm>
            <a:prstGeom prst="flowChartDelay">
              <a:avLst/>
            </a:prstGeom>
            <a:solidFill>
              <a:schemeClr val="accent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dirty="0">
                  <a:solidFill>
                    <a:srgbClr val="000000"/>
                  </a:solidFill>
                </a:rPr>
                <a:t>B2</a:t>
              </a:r>
            </a:p>
          </p:txBody>
        </p:sp>
        <p:sp>
          <p:nvSpPr>
            <p:cNvPr id="7" name="Connector 6"/>
            <p:cNvSpPr/>
            <p:nvPr/>
          </p:nvSpPr>
          <p:spPr>
            <a:xfrm>
              <a:off x="5533571" y="3519714"/>
              <a:ext cx="897969" cy="562429"/>
            </a:xfrm>
            <a:prstGeom prst="flowChartConnector">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590" name="Oval 589"/>
            <p:cNvSpPr/>
            <p:nvPr/>
          </p:nvSpPr>
          <p:spPr>
            <a:xfrm>
              <a:off x="6556828"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p:nvPr/>
          </p:nvSpPr>
          <p:spPr>
            <a:xfrm>
              <a:off x="5468256"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3" name="Oval 592"/>
            <p:cNvSpPr/>
            <p:nvPr/>
          </p:nvSpPr>
          <p:spPr>
            <a:xfrm>
              <a:off x="5711370" y="2627086"/>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Terminator 588"/>
            <p:cNvSpPr/>
            <p:nvPr/>
          </p:nvSpPr>
          <p:spPr>
            <a:xfrm rot="15326453">
              <a:off x="5682296" y="4207686"/>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dirty="0">
                  <a:solidFill>
                    <a:srgbClr val="000000"/>
                  </a:solidFill>
                </a:rPr>
                <a:t>B8</a:t>
              </a:r>
            </a:p>
          </p:txBody>
        </p:sp>
        <p:sp>
          <p:nvSpPr>
            <p:cNvPr id="592" name="Oval 591"/>
            <p:cNvSpPr/>
            <p:nvPr/>
          </p:nvSpPr>
          <p:spPr>
            <a:xfrm>
              <a:off x="6266542" y="2637971"/>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792041" y="2666998"/>
              <a:ext cx="813473" cy="1070429"/>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B7</a:t>
              </a:r>
            </a:p>
            <a:p>
              <a:pPr algn="ctr"/>
              <a:r>
                <a:rPr lang="en-US" dirty="0">
                  <a:solidFill>
                    <a:srgbClr val="000000"/>
                  </a:solidFill>
                </a:rPr>
                <a:t>B9</a:t>
              </a:r>
            </a:p>
          </p:txBody>
        </p:sp>
      </p:grpSp>
      <p:grpSp>
        <p:nvGrpSpPr>
          <p:cNvPr id="20" name="Group 19"/>
          <p:cNvGrpSpPr/>
          <p:nvPr/>
        </p:nvGrpSpPr>
        <p:grpSpPr>
          <a:xfrm>
            <a:off x="5294882" y="2752142"/>
            <a:ext cx="1461246" cy="1639814"/>
            <a:chOff x="5294882" y="2752142"/>
            <a:chExt cx="1461246" cy="1639814"/>
          </a:xfrm>
        </p:grpSpPr>
        <p:sp>
          <p:nvSpPr>
            <p:cNvPr id="599" name="Isosceles Triangle 598"/>
            <p:cNvSpPr/>
            <p:nvPr/>
          </p:nvSpPr>
          <p:spPr>
            <a:xfrm rot="3713956">
              <a:off x="5016186" y="3332232"/>
              <a:ext cx="975745" cy="418353"/>
            </a:xfrm>
            <a:prstGeom prst="triangle">
              <a:avLst/>
            </a:prstGeom>
            <a:solidFill>
              <a:srgbClr val="E484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16" name="Isosceles Triangle 15"/>
            <p:cNvSpPr/>
            <p:nvPr/>
          </p:nvSpPr>
          <p:spPr>
            <a:xfrm rot="18482826">
              <a:off x="6059079" y="3657949"/>
              <a:ext cx="975745" cy="418353"/>
            </a:xfrm>
            <a:prstGeom prst="triangle">
              <a:avLst/>
            </a:prstGeom>
            <a:solidFill>
              <a:srgbClr val="E484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600" name="Oval 599"/>
            <p:cNvSpPr/>
            <p:nvPr/>
          </p:nvSpPr>
          <p:spPr>
            <a:xfrm rot="127400">
              <a:off x="6148533" y="2886613"/>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p:nvPr/>
          </p:nvSpPr>
          <p:spPr>
            <a:xfrm rot="127400">
              <a:off x="5819829" y="2856731"/>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2" name="Oval 601"/>
            <p:cNvSpPr/>
            <p:nvPr/>
          </p:nvSpPr>
          <p:spPr>
            <a:xfrm rot="127400">
              <a:off x="5550886" y="2752142"/>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rot="20812376">
              <a:off x="5588319" y="3108282"/>
              <a:ext cx="949455" cy="1283674"/>
              <a:chOff x="5669731" y="2878067"/>
              <a:chExt cx="949455" cy="1093046"/>
            </a:xfrm>
          </p:grpSpPr>
          <p:sp>
            <p:nvSpPr>
              <p:cNvPr id="9" name="Oval 8"/>
              <p:cNvSpPr/>
              <p:nvPr/>
            </p:nvSpPr>
            <p:spPr>
              <a:xfrm rot="915024">
                <a:off x="5669731" y="32336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p:nvPr/>
            </p:nvSpPr>
            <p:spPr>
              <a:xfrm rot="915024">
                <a:off x="5822131" y="33860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6" name="Oval 595"/>
              <p:cNvSpPr/>
              <p:nvPr/>
            </p:nvSpPr>
            <p:spPr>
              <a:xfrm rot="915024">
                <a:off x="5702601" y="28780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5" name="Oval 594"/>
              <p:cNvSpPr/>
              <p:nvPr/>
            </p:nvSpPr>
            <p:spPr>
              <a:xfrm rot="915024">
                <a:off x="6034295" y="3359173"/>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p:nvPr/>
            </p:nvSpPr>
            <p:spPr>
              <a:xfrm rot="915024">
                <a:off x="6216578" y="3078279"/>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7" name="Oval 596"/>
              <p:cNvSpPr/>
              <p:nvPr/>
            </p:nvSpPr>
            <p:spPr>
              <a:xfrm rot="915024">
                <a:off x="5829646" y="2964170"/>
                <a:ext cx="704521" cy="634434"/>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B2</a:t>
                </a:r>
              </a:p>
            </p:txBody>
          </p:sp>
        </p:grpSp>
      </p:grpSp>
      <p:sp>
        <p:nvSpPr>
          <p:cNvPr id="19" name="Up Arrow 18"/>
          <p:cNvSpPr/>
          <p:nvPr/>
        </p:nvSpPr>
        <p:spPr>
          <a:xfrm>
            <a:off x="5862681" y="2475745"/>
            <a:ext cx="590117" cy="295037"/>
          </a:xfrm>
          <a:prstGeom prst="up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3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C9DF8BE-7C2A-4535-ABD3-AA7F8A281F43}"/>
              </a:ext>
            </a:extLst>
          </p:cNvPr>
          <p:cNvGrpSpPr/>
          <p:nvPr/>
        </p:nvGrpSpPr>
        <p:grpSpPr>
          <a:xfrm>
            <a:off x="8206129" y="1147266"/>
            <a:ext cx="3879230" cy="4296260"/>
            <a:chOff x="5161806" y="443380"/>
            <a:chExt cx="3879230" cy="4296260"/>
          </a:xfrm>
        </p:grpSpPr>
        <p:pic>
          <p:nvPicPr>
            <p:cNvPr id="16" name="Picture 15">
              <a:extLst>
                <a:ext uri="{FF2B5EF4-FFF2-40B4-BE49-F238E27FC236}">
                  <a16:creationId xmlns:a16="http://schemas.microsoft.com/office/drawing/2014/main" id="{7787BC99-377F-42CD-9540-65971CCC33F2}"/>
                </a:ext>
              </a:extLst>
            </p:cNvPr>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sharpenSoften amount="10000"/>
                      </a14:imgEffect>
                      <a14:imgEffect>
                        <a14:saturation sat="105000"/>
                      </a14:imgEffect>
                      <a14:imgEffect>
                        <a14:brightnessContrast bright="5000" contrast="5000"/>
                      </a14:imgEffect>
                    </a14:imgLayer>
                  </a14:imgProps>
                </a:ext>
                <a:ext uri="{28A0092B-C50C-407E-A947-70E740481C1C}">
                  <a14:useLocalDpi xmlns:a14="http://schemas.microsoft.com/office/drawing/2010/main" val="0"/>
                </a:ext>
              </a:extLst>
            </a:blip>
            <a:srcRect t="16876"/>
            <a:stretch/>
          </p:blipFill>
          <p:spPr>
            <a:xfrm>
              <a:off x="5164658" y="443380"/>
              <a:ext cx="3876378" cy="4296260"/>
            </a:xfrm>
            <a:prstGeom prst="rect">
              <a:avLst/>
            </a:prstGeom>
            <a:effectLst>
              <a:softEdge rad="139700"/>
            </a:effectLst>
          </p:spPr>
        </p:pic>
        <p:pic>
          <p:nvPicPr>
            <p:cNvPr id="17" name="Picture 16">
              <a:extLst>
                <a:ext uri="{FF2B5EF4-FFF2-40B4-BE49-F238E27FC236}">
                  <a16:creationId xmlns:a16="http://schemas.microsoft.com/office/drawing/2014/main" id="{9967023E-4478-4D58-A85B-B613B471E93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99879" l="243" r="100000">
                          <a14:backgroundMark x1="9620" y1="42511" x2="18836" y2="87326"/>
                          <a14:backgroundMark x1="26112" y1="93147" x2="84721" y2="90358"/>
                          <a14:backgroundMark x1="85449" y1="88053" x2="79305" y2="52032"/>
                          <a14:backgroundMark x1="72433" y1="26501" x2="67259" y2="85264"/>
                          <a14:backgroundMark x1="1617" y1="69375" x2="24980" y2="65494"/>
                          <a14:backgroundMark x1="27567" y1="69375" x2="14551" y2="95634"/>
                          <a14:backgroundMark x1="4931" y1="65312" x2="5659" y2="93329"/>
                          <a14:backgroundMark x1="8731" y1="95998" x2="27082" y2="91086"/>
                          <a14:backgroundMark x1="21180" y1="86841" x2="33145" y2="92116"/>
                          <a14:backgroundMark x1="50364" y1="60340" x2="50364" y2="60340"/>
                          <a14:backgroundMark x1="52708" y1="63190" x2="51981" y2="71134"/>
                          <a14:backgroundMark x1="51981" y1="72347" x2="51981" y2="72347"/>
                          <a14:backgroundMark x1="48019" y1="71983" x2="48019" y2="71983"/>
                          <a14:backgroundMark x1="48262" y1="70406" x2="48262" y2="70406"/>
                          <a14:backgroundMark x1="46564" y1="70224" x2="46564" y2="70224"/>
                          <a14:backgroundMark x1="47292" y1="71619" x2="47292" y2="71619"/>
                          <a14:backgroundMark x1="38157" y1="28927" x2="36702" y2="4245"/>
                          <a14:backgroundMark x1="37672" y1="36325" x2="38157" y2="33899"/>
                          <a14:backgroundMark x1="37672" y1="37417" x2="38157" y2="33172"/>
                          <a14:backgroundMark x1="38157" y1="37417" x2="38157" y2="37780"/>
                          <a14:backgroundMark x1="32498" y1="60158" x2="32498" y2="60158"/>
                          <a14:backgroundMark x1="52708" y1="58763" x2="47534" y2="65797"/>
                          <a14:backgroundMark x1="81330" y1="89452" x2="81330" y2="89452"/>
                          <a14:backgroundMark x1="76288" y1="84058" x2="76288" y2="84058"/>
                          <a14:backgroundMark x1="56438" y1="20451" x2="59657" y2="24960"/>
                          <a14:backgroundMark x1="57940" y1="44686" x2="58906" y2="77536"/>
                        </a14:backgroundRemoval>
                      </a14:imgEffect>
                      <a14:imgEffect>
                        <a14:sharpenSoften amount="10000"/>
                      </a14:imgEffect>
                      <a14:imgEffect>
                        <a14:saturation sat="105000"/>
                      </a14:imgEffect>
                      <a14:imgEffect>
                        <a14:brightnessContrast bright="5000" contrast="5000"/>
                      </a14:imgEffect>
                    </a14:imgLayer>
                  </a14:imgProps>
                </a:ext>
                <a:ext uri="{28A0092B-C50C-407E-A947-70E740481C1C}">
                  <a14:useLocalDpi xmlns:a14="http://schemas.microsoft.com/office/drawing/2010/main" val="0"/>
                </a:ext>
              </a:extLst>
            </a:blip>
            <a:srcRect t="16876"/>
            <a:stretch/>
          </p:blipFill>
          <p:spPr>
            <a:xfrm>
              <a:off x="5161806" y="447179"/>
              <a:ext cx="3872950" cy="4292461"/>
            </a:xfrm>
            <a:prstGeom prst="rect">
              <a:avLst/>
            </a:prstGeom>
          </p:spPr>
        </p:pic>
      </p:grpSp>
      <p:grpSp>
        <p:nvGrpSpPr>
          <p:cNvPr id="28" name="Group 27">
            <a:extLst>
              <a:ext uri="{FF2B5EF4-FFF2-40B4-BE49-F238E27FC236}">
                <a16:creationId xmlns:a16="http://schemas.microsoft.com/office/drawing/2014/main" id="{0710725B-835B-41CF-BF5D-DF86356B4020}"/>
              </a:ext>
            </a:extLst>
          </p:cNvPr>
          <p:cNvGrpSpPr/>
          <p:nvPr/>
        </p:nvGrpSpPr>
        <p:grpSpPr>
          <a:xfrm>
            <a:off x="303569" y="3049769"/>
            <a:ext cx="7061923" cy="3744183"/>
            <a:chOff x="2166544" y="2280230"/>
            <a:chExt cx="7018645" cy="3744183"/>
          </a:xfrm>
        </p:grpSpPr>
        <p:sp>
          <p:nvSpPr>
            <p:cNvPr id="18" name="Oval 2">
              <a:extLst>
                <a:ext uri="{FF2B5EF4-FFF2-40B4-BE49-F238E27FC236}">
                  <a16:creationId xmlns:a16="http://schemas.microsoft.com/office/drawing/2014/main" id="{5929DBBB-942D-41CF-90E8-64597FE1CCAF}"/>
                </a:ext>
              </a:extLst>
            </p:cNvPr>
            <p:cNvSpPr/>
            <p:nvPr/>
          </p:nvSpPr>
          <p:spPr>
            <a:xfrm>
              <a:off x="2166544" y="3726159"/>
              <a:ext cx="7018645" cy="2298254"/>
            </a:xfrm>
            <a:custGeom>
              <a:avLst/>
              <a:gdLst>
                <a:gd name="connsiteX0" fmla="*/ 0 w 7018638"/>
                <a:gd name="connsiteY0" fmla="*/ 1025611 h 2051222"/>
                <a:gd name="connsiteX1" fmla="*/ 3509319 w 7018638"/>
                <a:gd name="connsiteY1" fmla="*/ 0 h 2051222"/>
                <a:gd name="connsiteX2" fmla="*/ 7018638 w 7018638"/>
                <a:gd name="connsiteY2" fmla="*/ 1025611 h 2051222"/>
                <a:gd name="connsiteX3" fmla="*/ 3509319 w 7018638"/>
                <a:gd name="connsiteY3" fmla="*/ 2051222 h 2051222"/>
                <a:gd name="connsiteX4" fmla="*/ 0 w 7018638"/>
                <a:gd name="connsiteY4" fmla="*/ 1025611 h 2051222"/>
                <a:gd name="connsiteX0" fmla="*/ 0 w 7018638"/>
                <a:gd name="connsiteY0" fmla="*/ 1116227 h 2141838"/>
                <a:gd name="connsiteX1" fmla="*/ 3501081 w 7018638"/>
                <a:gd name="connsiteY1" fmla="*/ 0 h 2141838"/>
                <a:gd name="connsiteX2" fmla="*/ 7018638 w 7018638"/>
                <a:gd name="connsiteY2" fmla="*/ 1116227 h 2141838"/>
                <a:gd name="connsiteX3" fmla="*/ 3509319 w 7018638"/>
                <a:gd name="connsiteY3" fmla="*/ 2141838 h 2141838"/>
                <a:gd name="connsiteX4" fmla="*/ 0 w 7018638"/>
                <a:gd name="connsiteY4" fmla="*/ 1116227 h 2141838"/>
                <a:gd name="connsiteX0" fmla="*/ 8 w 7018646"/>
                <a:gd name="connsiteY0" fmla="*/ 1116227 h 2141838"/>
                <a:gd name="connsiteX1" fmla="*/ 3484614 w 7018646"/>
                <a:gd name="connsiteY1" fmla="*/ 0 h 2141838"/>
                <a:gd name="connsiteX2" fmla="*/ 7018646 w 7018646"/>
                <a:gd name="connsiteY2" fmla="*/ 1116227 h 2141838"/>
                <a:gd name="connsiteX3" fmla="*/ 3509327 w 7018646"/>
                <a:gd name="connsiteY3" fmla="*/ 2141838 h 2141838"/>
                <a:gd name="connsiteX4" fmla="*/ 8 w 7018646"/>
                <a:gd name="connsiteY4" fmla="*/ 1116227 h 2141838"/>
                <a:gd name="connsiteX0" fmla="*/ 57 w 7018695"/>
                <a:gd name="connsiteY0" fmla="*/ 1117224 h 2142835"/>
                <a:gd name="connsiteX1" fmla="*/ 3484663 w 7018695"/>
                <a:gd name="connsiteY1" fmla="*/ 997 h 2142835"/>
                <a:gd name="connsiteX2" fmla="*/ 7018695 w 7018695"/>
                <a:gd name="connsiteY2" fmla="*/ 1117224 h 2142835"/>
                <a:gd name="connsiteX3" fmla="*/ 3509376 w 7018695"/>
                <a:gd name="connsiteY3" fmla="*/ 2142835 h 2142835"/>
                <a:gd name="connsiteX4" fmla="*/ 57 w 7018695"/>
                <a:gd name="connsiteY4" fmla="*/ 1117224 h 2142835"/>
                <a:gd name="connsiteX0" fmla="*/ 7 w 7018645"/>
                <a:gd name="connsiteY0" fmla="*/ 1117253 h 2282907"/>
                <a:gd name="connsiteX1" fmla="*/ 3484613 w 7018645"/>
                <a:gd name="connsiteY1" fmla="*/ 1026 h 2282907"/>
                <a:gd name="connsiteX2" fmla="*/ 7018645 w 7018645"/>
                <a:gd name="connsiteY2" fmla="*/ 1117253 h 2282907"/>
                <a:gd name="connsiteX3" fmla="*/ 3492850 w 7018645"/>
                <a:gd name="connsiteY3" fmla="*/ 2282907 h 2282907"/>
                <a:gd name="connsiteX4" fmla="*/ 7 w 7018645"/>
                <a:gd name="connsiteY4" fmla="*/ 1117253 h 2282907"/>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5459"/>
                <a:gd name="connsiteX1" fmla="*/ 3484613 w 7018645"/>
                <a:gd name="connsiteY1" fmla="*/ 1026 h 2285459"/>
                <a:gd name="connsiteX2" fmla="*/ 7018645 w 7018645"/>
                <a:gd name="connsiteY2" fmla="*/ 1117253 h 2285459"/>
                <a:gd name="connsiteX3" fmla="*/ 3492850 w 7018645"/>
                <a:gd name="connsiteY3" fmla="*/ 2282907 h 2285459"/>
                <a:gd name="connsiteX4" fmla="*/ 7 w 7018645"/>
                <a:gd name="connsiteY4" fmla="*/ 1117253 h 2285459"/>
                <a:gd name="connsiteX0" fmla="*/ 7 w 7018645"/>
                <a:gd name="connsiteY0" fmla="*/ 1130048 h 2298254"/>
                <a:gd name="connsiteX1" fmla="*/ 3484613 w 7018645"/>
                <a:gd name="connsiteY1" fmla="*/ 13821 h 2298254"/>
                <a:gd name="connsiteX2" fmla="*/ 7018645 w 7018645"/>
                <a:gd name="connsiteY2" fmla="*/ 1130048 h 2298254"/>
                <a:gd name="connsiteX3" fmla="*/ 3492850 w 7018645"/>
                <a:gd name="connsiteY3" fmla="*/ 2295702 h 2298254"/>
                <a:gd name="connsiteX4" fmla="*/ 7 w 7018645"/>
                <a:gd name="connsiteY4" fmla="*/ 1130048 h 2298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645" h="2298254">
                  <a:moveTo>
                    <a:pt x="7" y="1130048"/>
                  </a:moveTo>
                  <a:cubicBezTo>
                    <a:pt x="-1366" y="-90525"/>
                    <a:pt x="203703" y="-19131"/>
                    <a:pt x="3484613" y="13821"/>
                  </a:cubicBezTo>
                  <a:cubicBezTo>
                    <a:pt x="6765523" y="46773"/>
                    <a:pt x="7002169" y="118776"/>
                    <a:pt x="7018645" y="1130048"/>
                  </a:cubicBezTo>
                  <a:cubicBezTo>
                    <a:pt x="6985693" y="2182509"/>
                    <a:pt x="7012657" y="2320416"/>
                    <a:pt x="3492850" y="2295702"/>
                  </a:cubicBezTo>
                  <a:cubicBezTo>
                    <a:pt x="-26957" y="2270988"/>
                    <a:pt x="1380" y="2350621"/>
                    <a:pt x="7" y="1130048"/>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4E1FB29-F6C3-4D88-8D09-0C494CDA2702}"/>
                </a:ext>
              </a:extLst>
            </p:cNvPr>
            <p:cNvSpPr/>
            <p:nvPr/>
          </p:nvSpPr>
          <p:spPr>
            <a:xfrm>
              <a:off x="3064866" y="4534362"/>
              <a:ext cx="1494907" cy="603817"/>
            </a:xfrm>
            <a:prstGeom prst="ellipse">
              <a:avLst/>
            </a:prstGeom>
            <a:solidFill>
              <a:schemeClr val="bg1">
                <a:lumMod val="95000"/>
              </a:schemeClr>
            </a:solidFill>
            <a:ln w="381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A246301-5FA6-43D7-BD2E-35177F50B224}"/>
                </a:ext>
              </a:extLst>
            </p:cNvPr>
            <p:cNvSpPr/>
            <p:nvPr/>
          </p:nvSpPr>
          <p:spPr>
            <a:xfrm>
              <a:off x="3151629" y="4605375"/>
              <a:ext cx="1284577" cy="451417"/>
            </a:xfrm>
            <a:prstGeom prst="ellipse">
              <a:avLst/>
            </a:prstGeom>
            <a:solidFill>
              <a:schemeClr val="bg1">
                <a:lumMod val="95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e 20">
              <a:extLst>
                <a:ext uri="{FF2B5EF4-FFF2-40B4-BE49-F238E27FC236}">
                  <a16:creationId xmlns:a16="http://schemas.microsoft.com/office/drawing/2014/main" id="{5BD99A6E-A186-475C-9B45-45A41B9D2DF7}"/>
                </a:ext>
              </a:extLst>
            </p:cNvPr>
            <p:cNvSpPr/>
            <p:nvPr/>
          </p:nvSpPr>
          <p:spPr>
            <a:xfrm rot="5400000">
              <a:off x="3057112" y="2397353"/>
              <a:ext cx="613958" cy="188088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08DA8889-7A25-46EE-A3BF-3E8DEDAD2647}"/>
                </a:ext>
              </a:extLst>
            </p:cNvPr>
            <p:cNvSpPr/>
            <p:nvPr/>
          </p:nvSpPr>
          <p:spPr>
            <a:xfrm>
              <a:off x="6450227" y="4016739"/>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661456B-8F79-475B-A991-400499173D71}"/>
                </a:ext>
              </a:extLst>
            </p:cNvPr>
            <p:cNvSpPr/>
            <p:nvPr/>
          </p:nvSpPr>
          <p:spPr>
            <a:xfrm>
              <a:off x="6619102" y="4161841"/>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 Brace 23">
              <a:extLst>
                <a:ext uri="{FF2B5EF4-FFF2-40B4-BE49-F238E27FC236}">
                  <a16:creationId xmlns:a16="http://schemas.microsoft.com/office/drawing/2014/main" id="{E9C37114-5DE0-474C-82F6-8C2B563C557E}"/>
                </a:ext>
              </a:extLst>
            </p:cNvPr>
            <p:cNvSpPr/>
            <p:nvPr/>
          </p:nvSpPr>
          <p:spPr>
            <a:xfrm rot="5400000">
              <a:off x="6776171" y="2397354"/>
              <a:ext cx="613958" cy="1880881"/>
            </a:xfrm>
            <a:prstGeom prst="leftBrac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51D62500-7FFA-4591-97EB-EACC4A7F08D0}"/>
                </a:ext>
              </a:extLst>
            </p:cNvPr>
            <p:cNvSpPr txBox="1"/>
            <p:nvPr/>
          </p:nvSpPr>
          <p:spPr>
            <a:xfrm>
              <a:off x="2365217" y="2413752"/>
              <a:ext cx="1997748" cy="830997"/>
            </a:xfrm>
            <a:prstGeom prst="rect">
              <a:avLst/>
            </a:prstGeom>
            <a:noFill/>
          </p:spPr>
          <p:txBody>
            <a:bodyPr wrap="square" rtlCol="0">
              <a:spAutoFit/>
            </a:bodyPr>
            <a:lstStyle/>
            <a:p>
              <a:r>
                <a:rPr lang="en-US" sz="2400" b="1" dirty="0">
                  <a:solidFill>
                    <a:schemeClr val="accent1">
                      <a:lumMod val="50000"/>
                    </a:schemeClr>
                  </a:solidFill>
                </a:rPr>
                <a:t>Genomic DNA</a:t>
              </a:r>
            </a:p>
            <a:p>
              <a:endParaRPr lang="en-US" sz="2400" b="1" dirty="0">
                <a:solidFill>
                  <a:schemeClr val="accent1">
                    <a:lumMod val="50000"/>
                  </a:schemeClr>
                </a:solidFill>
              </a:endParaRPr>
            </a:p>
          </p:txBody>
        </p:sp>
        <p:sp>
          <p:nvSpPr>
            <p:cNvPr id="26" name="TextBox 25">
              <a:extLst>
                <a:ext uri="{FF2B5EF4-FFF2-40B4-BE49-F238E27FC236}">
                  <a16:creationId xmlns:a16="http://schemas.microsoft.com/office/drawing/2014/main" id="{096BCF11-ECC9-4A3D-AE0B-0D7DF6BC7A42}"/>
                </a:ext>
              </a:extLst>
            </p:cNvPr>
            <p:cNvSpPr txBox="1"/>
            <p:nvPr/>
          </p:nvSpPr>
          <p:spPr>
            <a:xfrm>
              <a:off x="6247006" y="2280230"/>
              <a:ext cx="1672288" cy="1015663"/>
            </a:xfrm>
            <a:prstGeom prst="rect">
              <a:avLst/>
            </a:prstGeom>
            <a:noFill/>
          </p:spPr>
          <p:txBody>
            <a:bodyPr wrap="square" rtlCol="0">
              <a:spAutoFit/>
            </a:bodyPr>
            <a:lstStyle/>
            <a:p>
              <a:pPr algn="ctr"/>
              <a:r>
                <a:rPr lang="en-US" sz="2400" b="1" dirty="0" err="1">
                  <a:solidFill>
                    <a:schemeClr val="accent4">
                      <a:lumMod val="50000"/>
                    </a:schemeClr>
                  </a:solidFill>
                </a:rPr>
                <a:t>Ti</a:t>
              </a:r>
              <a:r>
                <a:rPr lang="en-US" sz="2400" b="1" dirty="0">
                  <a:solidFill>
                    <a:schemeClr val="accent4">
                      <a:lumMod val="50000"/>
                    </a:schemeClr>
                  </a:solidFill>
                </a:rPr>
                <a:t> Plasmid</a:t>
              </a:r>
            </a:p>
            <a:p>
              <a:pPr algn="ctr"/>
              <a:r>
                <a:rPr lang="en-US" i="1" dirty="0">
                  <a:solidFill>
                    <a:schemeClr val="accent4">
                      <a:lumMod val="50000"/>
                    </a:schemeClr>
                  </a:solidFill>
                </a:rPr>
                <a:t>tumor-inducing</a:t>
              </a:r>
            </a:p>
            <a:p>
              <a:pPr algn="ctr"/>
              <a:endParaRPr lang="en-US" dirty="0">
                <a:solidFill>
                  <a:schemeClr val="accent4">
                    <a:lumMod val="50000"/>
                  </a:schemeClr>
                </a:solidFill>
              </a:endParaRPr>
            </a:p>
          </p:txBody>
        </p:sp>
        <p:cxnSp>
          <p:nvCxnSpPr>
            <p:cNvPr id="27" name="Straight Connector 26">
              <a:extLst>
                <a:ext uri="{FF2B5EF4-FFF2-40B4-BE49-F238E27FC236}">
                  <a16:creationId xmlns:a16="http://schemas.microsoft.com/office/drawing/2014/main" id="{B1C648A4-B441-43FA-8C1F-94DFFDDDF94C}"/>
                </a:ext>
              </a:extLst>
            </p:cNvPr>
            <p:cNvCxnSpPr/>
            <p:nvPr/>
          </p:nvCxnSpPr>
          <p:spPr>
            <a:xfrm>
              <a:off x="2767914" y="3970638"/>
              <a:ext cx="0" cy="1762897"/>
            </a:xfrm>
            <a:prstGeom prst="line">
              <a:avLst/>
            </a:prstGeom>
            <a:ln w="76200">
              <a:solidFill>
                <a:schemeClr val="accent1">
                  <a:lumMod val="7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29" name="Content Placeholder 4" descr="A picture containing circle&#10;&#10;Description automatically generated">
            <a:extLst>
              <a:ext uri="{FF2B5EF4-FFF2-40B4-BE49-F238E27FC236}">
                <a16:creationId xmlns:a16="http://schemas.microsoft.com/office/drawing/2014/main" id="{828E4986-7172-453B-A487-474A16A27F51}"/>
              </a:ext>
            </a:extLst>
          </p:cNvPr>
          <p:cNvPicPr>
            <a:picLocks noChangeAspect="1"/>
          </p:cNvPicPr>
          <p:nvPr/>
        </p:nvPicPr>
        <p:blipFill rotWithShape="1">
          <a:blip r:embed="rId6">
            <a:extLst>
              <a:ext uri="{28A0092B-C50C-407E-A947-70E740481C1C}">
                <a14:useLocalDpi xmlns:a14="http://schemas.microsoft.com/office/drawing/2010/main" val="0"/>
              </a:ext>
            </a:extLst>
          </a:blip>
          <a:srcRect t="13615" b="13535"/>
          <a:stretch/>
        </p:blipFill>
        <p:spPr>
          <a:xfrm>
            <a:off x="1644368" y="-9765"/>
            <a:ext cx="3415312" cy="3148995"/>
          </a:xfrm>
          <a:prstGeom prst="rect">
            <a:avLst/>
          </a:prstGeom>
        </p:spPr>
      </p:pic>
    </p:spTree>
    <p:extLst>
      <p:ext uri="{BB962C8B-B14F-4D97-AF65-F5344CB8AC3E}">
        <p14:creationId xmlns:p14="http://schemas.microsoft.com/office/powerpoint/2010/main" val="2146924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Block Arc 15"/>
          <p:cNvSpPr/>
          <p:nvPr/>
        </p:nvSpPr>
        <p:spPr>
          <a:xfrm rot="15843778">
            <a:off x="3207102" y="3327472"/>
            <a:ext cx="5215374" cy="1936981"/>
          </a:xfrm>
          <a:prstGeom prst="blockArc">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5860" y="-3353"/>
            <a:ext cx="10515600" cy="1325563"/>
          </a:xfrm>
        </p:spPr>
        <p:txBody>
          <a:bodyPr/>
          <a:lstStyle/>
          <a:p>
            <a:r>
              <a:rPr lang="en-US" dirty="0"/>
              <a:t>The role of </a:t>
            </a:r>
            <a:r>
              <a:rPr lang="en-US" i="1" dirty="0" err="1"/>
              <a:t>vir</a:t>
            </a:r>
            <a:r>
              <a:rPr lang="en-US" i="1" dirty="0"/>
              <a:t> </a:t>
            </a:r>
            <a:r>
              <a:rPr lang="en-US" dirty="0"/>
              <a:t>E2 and T-DNA</a:t>
            </a:r>
          </a:p>
        </p:txBody>
      </p:sp>
      <p:grpSp>
        <p:nvGrpSpPr>
          <p:cNvPr id="20" name="Group 19"/>
          <p:cNvGrpSpPr/>
          <p:nvPr/>
        </p:nvGrpSpPr>
        <p:grpSpPr>
          <a:xfrm>
            <a:off x="5230911" y="2130640"/>
            <a:ext cx="5260921" cy="2079243"/>
            <a:chOff x="3590471" y="2152373"/>
            <a:chExt cx="6505398" cy="2337317"/>
          </a:xfrm>
        </p:grpSpPr>
        <p:sp>
          <p:nvSpPr>
            <p:cNvPr id="24" name="Rectangle 23"/>
            <p:cNvSpPr/>
            <p:nvPr/>
          </p:nvSpPr>
          <p:spPr>
            <a:xfrm>
              <a:off x="3899901" y="2757952"/>
              <a:ext cx="4464358" cy="1141664"/>
            </a:xfrm>
            <a:prstGeom prst="rect">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grpSp>
          <p:nvGrpSpPr>
            <p:cNvPr id="19" name="Group 18"/>
            <p:cNvGrpSpPr/>
            <p:nvPr/>
          </p:nvGrpSpPr>
          <p:grpSpPr>
            <a:xfrm>
              <a:off x="3590471" y="2152373"/>
              <a:ext cx="6505398" cy="2337317"/>
              <a:chOff x="3590471" y="2180706"/>
              <a:chExt cx="6504865" cy="2308984"/>
            </a:xfrm>
          </p:grpSpPr>
          <p:sp>
            <p:nvSpPr>
              <p:cNvPr id="11" name="Right Arrow 10"/>
              <p:cNvSpPr/>
              <p:nvPr/>
            </p:nvSpPr>
            <p:spPr>
              <a:xfrm>
                <a:off x="8351432" y="2180706"/>
                <a:ext cx="1308519" cy="2308984"/>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Pie 143"/>
              <p:cNvSpPr/>
              <p:nvPr/>
            </p:nvSpPr>
            <p:spPr>
              <a:xfrm rot="19030799">
                <a:off x="8933291" y="2786465"/>
                <a:ext cx="1162045" cy="1057362"/>
              </a:xfrm>
              <a:prstGeom prst="pie">
                <a:avLst/>
              </a:prstGeom>
              <a:solidFill>
                <a:srgbClr val="E484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b="1" dirty="0">
                    <a:solidFill>
                      <a:schemeClr val="tx1"/>
                    </a:solidFill>
                  </a:rPr>
                  <a:t>D2</a:t>
                </a:r>
              </a:p>
            </p:txBody>
          </p:sp>
          <p:sp>
            <p:nvSpPr>
              <p:cNvPr id="12" name="Oval 11"/>
              <p:cNvSpPr/>
              <p:nvPr/>
            </p:nvSpPr>
            <p:spPr>
              <a:xfrm>
                <a:off x="3643328" y="2591192"/>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63" name="Oval 62"/>
              <p:cNvSpPr/>
              <p:nvPr/>
            </p:nvSpPr>
            <p:spPr>
              <a:xfrm>
                <a:off x="3590471" y="3449115"/>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64" name="Oval 63"/>
              <p:cNvSpPr/>
              <p:nvPr/>
            </p:nvSpPr>
            <p:spPr>
              <a:xfrm>
                <a:off x="4180586" y="3474770"/>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65" name="Oval 64"/>
              <p:cNvSpPr/>
              <p:nvPr/>
            </p:nvSpPr>
            <p:spPr>
              <a:xfrm>
                <a:off x="4770703" y="3474770"/>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4" name="Oval 73"/>
              <p:cNvSpPr/>
              <p:nvPr/>
            </p:nvSpPr>
            <p:spPr>
              <a:xfrm>
                <a:off x="5373649" y="3513254"/>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5" name="Oval 74"/>
              <p:cNvSpPr/>
              <p:nvPr/>
            </p:nvSpPr>
            <p:spPr>
              <a:xfrm>
                <a:off x="4231901" y="2512694"/>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6" name="Oval 75"/>
              <p:cNvSpPr/>
              <p:nvPr/>
            </p:nvSpPr>
            <p:spPr>
              <a:xfrm>
                <a:off x="4809189" y="2538349"/>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7" name="Oval 76"/>
              <p:cNvSpPr/>
              <p:nvPr/>
            </p:nvSpPr>
            <p:spPr>
              <a:xfrm>
                <a:off x="5373648" y="2551177"/>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8" name="Oval 77"/>
              <p:cNvSpPr/>
              <p:nvPr/>
            </p:nvSpPr>
            <p:spPr>
              <a:xfrm>
                <a:off x="5950936" y="2525521"/>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79" name="Oval 78"/>
              <p:cNvSpPr/>
              <p:nvPr/>
            </p:nvSpPr>
            <p:spPr>
              <a:xfrm>
                <a:off x="6528224" y="2474211"/>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82" name="Oval 81"/>
              <p:cNvSpPr/>
              <p:nvPr/>
            </p:nvSpPr>
            <p:spPr>
              <a:xfrm>
                <a:off x="7105512" y="2512694"/>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84" name="Oval 83"/>
              <p:cNvSpPr/>
              <p:nvPr/>
            </p:nvSpPr>
            <p:spPr>
              <a:xfrm>
                <a:off x="5938107" y="3577391"/>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85" name="Oval 84"/>
              <p:cNvSpPr/>
              <p:nvPr/>
            </p:nvSpPr>
            <p:spPr>
              <a:xfrm>
                <a:off x="6579538" y="3538909"/>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86" name="Oval 85"/>
              <p:cNvSpPr/>
              <p:nvPr/>
            </p:nvSpPr>
            <p:spPr>
              <a:xfrm>
                <a:off x="7208141" y="3526081"/>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88" name="Oval 87"/>
              <p:cNvSpPr/>
              <p:nvPr/>
            </p:nvSpPr>
            <p:spPr>
              <a:xfrm>
                <a:off x="7759771" y="2499866"/>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sp>
            <p:nvSpPr>
              <p:cNvPr id="93" name="Oval 92"/>
              <p:cNvSpPr/>
              <p:nvPr/>
            </p:nvSpPr>
            <p:spPr>
              <a:xfrm>
                <a:off x="7849572" y="3538908"/>
                <a:ext cx="718403" cy="577246"/>
              </a:xfrm>
              <a:prstGeom prst="ellipse">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E2</a:t>
                </a:r>
              </a:p>
            </p:txBody>
          </p:sp>
        </p:grpSp>
      </p:grpSp>
      <p:sp>
        <p:nvSpPr>
          <p:cNvPr id="17" name="TextBox 16"/>
          <p:cNvSpPr txBox="1"/>
          <p:nvPr/>
        </p:nvSpPr>
        <p:spPr>
          <a:xfrm>
            <a:off x="6401589" y="5596250"/>
            <a:ext cx="5123277" cy="523220"/>
          </a:xfrm>
          <a:prstGeom prst="rect">
            <a:avLst/>
          </a:prstGeom>
          <a:noFill/>
        </p:spPr>
        <p:txBody>
          <a:bodyPr wrap="square" rtlCol="0">
            <a:spAutoFit/>
          </a:bodyPr>
          <a:lstStyle/>
          <a:p>
            <a:r>
              <a:rPr lang="en-US" sz="2800" dirty="0"/>
              <a:t>Plant cytoplasm</a:t>
            </a:r>
          </a:p>
        </p:txBody>
      </p:sp>
      <p:grpSp>
        <p:nvGrpSpPr>
          <p:cNvPr id="100" name="Group 99"/>
          <p:cNvGrpSpPr/>
          <p:nvPr/>
        </p:nvGrpSpPr>
        <p:grpSpPr>
          <a:xfrm rot="5180478">
            <a:off x="213037" y="2921533"/>
            <a:ext cx="5162377" cy="2717159"/>
            <a:chOff x="2890918" y="2511483"/>
            <a:chExt cx="6011065" cy="3911087"/>
          </a:xfrm>
        </p:grpSpPr>
        <p:grpSp>
          <p:nvGrpSpPr>
            <p:cNvPr id="108" name="Group 107"/>
            <p:cNvGrpSpPr/>
            <p:nvPr/>
          </p:nvGrpSpPr>
          <p:grpSpPr>
            <a:xfrm rot="10800000">
              <a:off x="2978877" y="2511483"/>
              <a:ext cx="5903455" cy="713051"/>
              <a:chOff x="3030190" y="2961347"/>
              <a:chExt cx="5903455" cy="713051"/>
            </a:xfrm>
          </p:grpSpPr>
          <p:grpSp>
            <p:nvGrpSpPr>
              <p:cNvPr id="501" name="Group 500"/>
              <p:cNvGrpSpPr/>
              <p:nvPr/>
            </p:nvGrpSpPr>
            <p:grpSpPr>
              <a:xfrm rot="10800000">
                <a:off x="3030190" y="3000422"/>
                <a:ext cx="1284194" cy="667469"/>
                <a:chOff x="3030190" y="3000422"/>
                <a:chExt cx="1284194" cy="667469"/>
              </a:xfrm>
            </p:grpSpPr>
            <p:sp>
              <p:nvSpPr>
                <p:cNvPr id="598" name="Oval 59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9" name="Group 608"/>
                <p:cNvGrpSpPr/>
                <p:nvPr/>
              </p:nvGrpSpPr>
              <p:grpSpPr>
                <a:xfrm>
                  <a:off x="3030190" y="3000422"/>
                  <a:ext cx="1207604" cy="535332"/>
                  <a:chOff x="3030190" y="3000422"/>
                  <a:chExt cx="1207604" cy="535332"/>
                </a:xfrm>
              </p:grpSpPr>
              <p:sp>
                <p:nvSpPr>
                  <p:cNvPr id="610" name="Arc 60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1" name="Arc 61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2" name="Arc 61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3" name="Arc 61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4" name="Arc 61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5" name="Arc 61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6" name="Arc 61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7" name="Arc 61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8" name="Arc 61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9" name="Arc 61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0" name="Arc 61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02" name="Group 501"/>
              <p:cNvGrpSpPr/>
              <p:nvPr/>
            </p:nvGrpSpPr>
            <p:grpSpPr>
              <a:xfrm rot="10800000">
                <a:off x="4210826" y="3000422"/>
                <a:ext cx="1284194" cy="667469"/>
                <a:chOff x="3030190" y="3000422"/>
                <a:chExt cx="1284194" cy="667469"/>
              </a:xfrm>
            </p:grpSpPr>
            <p:sp>
              <p:nvSpPr>
                <p:cNvPr id="575" name="Oval 57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Oval 57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Oval 57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Oval 57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Oval 57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Oval 58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Oval 58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Oval 58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6" name="Group 585"/>
                <p:cNvGrpSpPr/>
                <p:nvPr/>
              </p:nvGrpSpPr>
              <p:grpSpPr>
                <a:xfrm>
                  <a:off x="3030190" y="3000422"/>
                  <a:ext cx="1207604" cy="535332"/>
                  <a:chOff x="3030190" y="3000422"/>
                  <a:chExt cx="1207604" cy="535332"/>
                </a:xfrm>
              </p:grpSpPr>
              <p:sp>
                <p:nvSpPr>
                  <p:cNvPr id="587" name="Arc 58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8" name="Arc 58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9" name="Arc 58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0" name="Arc 58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1" name="Arc 59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2" name="Arc 59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3" name="Arc 59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4" name="Arc 59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5" name="Arc 59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6" name="Arc 59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7" name="Arc 59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03" name="Group 502"/>
              <p:cNvGrpSpPr/>
              <p:nvPr/>
            </p:nvGrpSpPr>
            <p:grpSpPr>
              <a:xfrm rot="10800000">
                <a:off x="5271462" y="3006929"/>
                <a:ext cx="1284194" cy="667469"/>
                <a:chOff x="3030190" y="3000422"/>
                <a:chExt cx="1284194" cy="667469"/>
              </a:xfrm>
            </p:grpSpPr>
            <p:sp>
              <p:nvSpPr>
                <p:cNvPr id="552" name="Oval 55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3" name="Group 562"/>
                <p:cNvGrpSpPr/>
                <p:nvPr/>
              </p:nvGrpSpPr>
              <p:grpSpPr>
                <a:xfrm>
                  <a:off x="3030190" y="3000422"/>
                  <a:ext cx="1207604" cy="535332"/>
                  <a:chOff x="3030190" y="3000422"/>
                  <a:chExt cx="1207604" cy="535332"/>
                </a:xfrm>
              </p:grpSpPr>
              <p:sp>
                <p:nvSpPr>
                  <p:cNvPr id="564" name="Arc 56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5" name="Arc 56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6" name="Arc 56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7" name="Arc 56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8" name="Arc 56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9" name="Arc 56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0" name="Arc 56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1" name="Arc 57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2" name="Arc 57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3" name="Arc 57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4" name="Arc 57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04" name="Group 503"/>
              <p:cNvGrpSpPr/>
              <p:nvPr/>
            </p:nvGrpSpPr>
            <p:grpSpPr>
              <a:xfrm rot="10800000">
                <a:off x="6505107" y="2968365"/>
                <a:ext cx="1284194" cy="667469"/>
                <a:chOff x="3030190" y="3000422"/>
                <a:chExt cx="1284194" cy="667469"/>
              </a:xfrm>
            </p:grpSpPr>
            <p:sp>
              <p:nvSpPr>
                <p:cNvPr id="529" name="Oval 52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0" name="Group 539"/>
                <p:cNvGrpSpPr/>
                <p:nvPr/>
              </p:nvGrpSpPr>
              <p:grpSpPr>
                <a:xfrm>
                  <a:off x="3030190" y="3000422"/>
                  <a:ext cx="1207604" cy="535332"/>
                  <a:chOff x="3030190" y="3000422"/>
                  <a:chExt cx="1207604" cy="535332"/>
                </a:xfrm>
              </p:grpSpPr>
              <p:sp>
                <p:nvSpPr>
                  <p:cNvPr id="541" name="Arc 54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 name="Arc 54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3" name="Arc 54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4" name="Arc 54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5" name="Arc 54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6" name="Arc 54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7" name="Arc 54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8" name="Arc 54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9" name="Arc 54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0" name="Arc 54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1" name="Arc 55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05" name="Group 504"/>
              <p:cNvGrpSpPr/>
              <p:nvPr/>
            </p:nvGrpSpPr>
            <p:grpSpPr>
              <a:xfrm rot="10800000">
                <a:off x="7649451" y="2961347"/>
                <a:ext cx="1284194" cy="667469"/>
                <a:chOff x="3030190" y="3000422"/>
                <a:chExt cx="1284194" cy="667469"/>
              </a:xfrm>
            </p:grpSpPr>
            <p:sp>
              <p:nvSpPr>
                <p:cNvPr id="506" name="Oval 50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7" name="Group 516"/>
                <p:cNvGrpSpPr/>
                <p:nvPr/>
              </p:nvGrpSpPr>
              <p:grpSpPr>
                <a:xfrm>
                  <a:off x="3030190" y="3000422"/>
                  <a:ext cx="1207604" cy="535332"/>
                  <a:chOff x="3030190" y="3000422"/>
                  <a:chExt cx="1207604" cy="535332"/>
                </a:xfrm>
              </p:grpSpPr>
              <p:sp>
                <p:nvSpPr>
                  <p:cNvPr id="518" name="Arc 51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9" name="Arc 51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0" name="Arc 51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1" name="Arc 52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2" name="Arc 52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3" name="Arc 52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4" name="Arc 52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5" name="Arc 52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6" name="Arc 52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7" name="Arc 52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 name="Arc 52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0" name="Group 109"/>
            <p:cNvGrpSpPr/>
            <p:nvPr/>
          </p:nvGrpSpPr>
          <p:grpSpPr>
            <a:xfrm rot="10800000">
              <a:off x="2890918" y="5036778"/>
              <a:ext cx="5903455" cy="713051"/>
              <a:chOff x="3030190" y="2961347"/>
              <a:chExt cx="5903455" cy="713051"/>
            </a:xfrm>
          </p:grpSpPr>
          <p:grpSp>
            <p:nvGrpSpPr>
              <p:cNvPr id="381" name="Group 380"/>
              <p:cNvGrpSpPr/>
              <p:nvPr/>
            </p:nvGrpSpPr>
            <p:grpSpPr>
              <a:xfrm rot="10800000">
                <a:off x="3030190" y="3000422"/>
                <a:ext cx="1284194" cy="667469"/>
                <a:chOff x="3030190" y="3000422"/>
                <a:chExt cx="1284194" cy="667469"/>
              </a:xfrm>
            </p:grpSpPr>
            <p:sp>
              <p:nvSpPr>
                <p:cNvPr id="478" name="Oval 47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9" name="Group 488"/>
                <p:cNvGrpSpPr/>
                <p:nvPr/>
              </p:nvGrpSpPr>
              <p:grpSpPr>
                <a:xfrm>
                  <a:off x="3030190" y="3000422"/>
                  <a:ext cx="1207604" cy="535332"/>
                  <a:chOff x="3030190" y="3000422"/>
                  <a:chExt cx="1207604" cy="535332"/>
                </a:xfrm>
              </p:grpSpPr>
              <p:sp>
                <p:nvSpPr>
                  <p:cNvPr id="490" name="Arc 48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1" name="Arc 49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2" name="Arc 49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3" name="Arc 49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4" name="Arc 49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5" name="Arc 49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6" name="Arc 49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7" name="Arc 49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9" name="Arc 49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0" name="Arc 49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82" name="Group 381"/>
              <p:cNvGrpSpPr/>
              <p:nvPr/>
            </p:nvGrpSpPr>
            <p:grpSpPr>
              <a:xfrm rot="10800000">
                <a:off x="4210826" y="3000422"/>
                <a:ext cx="1284194" cy="667469"/>
                <a:chOff x="3030190" y="3000422"/>
                <a:chExt cx="1284194" cy="667469"/>
              </a:xfrm>
            </p:grpSpPr>
            <p:sp>
              <p:nvSpPr>
                <p:cNvPr id="455" name="Oval 45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6" name="Group 465"/>
                <p:cNvGrpSpPr/>
                <p:nvPr/>
              </p:nvGrpSpPr>
              <p:grpSpPr>
                <a:xfrm>
                  <a:off x="3030190" y="3000422"/>
                  <a:ext cx="1207604" cy="535332"/>
                  <a:chOff x="3030190" y="3000422"/>
                  <a:chExt cx="1207604" cy="535332"/>
                </a:xfrm>
              </p:grpSpPr>
              <p:sp>
                <p:nvSpPr>
                  <p:cNvPr id="467" name="Arc 46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8" name="Arc 46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9" name="Arc 46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0" name="Arc 46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1" name="Arc 47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2" name="Arc 47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3" name="Arc 47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4" name="Arc 47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5" name="Arc 47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6" name="Arc 47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7" name="Arc 47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83" name="Group 382"/>
              <p:cNvGrpSpPr/>
              <p:nvPr/>
            </p:nvGrpSpPr>
            <p:grpSpPr>
              <a:xfrm rot="10800000">
                <a:off x="5271462" y="3006929"/>
                <a:ext cx="1284194" cy="667469"/>
                <a:chOff x="3030190" y="3000422"/>
                <a:chExt cx="1284194" cy="667469"/>
              </a:xfrm>
            </p:grpSpPr>
            <p:sp>
              <p:nvSpPr>
                <p:cNvPr id="432" name="Oval 43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3" name="Group 442"/>
                <p:cNvGrpSpPr/>
                <p:nvPr/>
              </p:nvGrpSpPr>
              <p:grpSpPr>
                <a:xfrm>
                  <a:off x="3030190" y="3000422"/>
                  <a:ext cx="1207604" cy="535332"/>
                  <a:chOff x="3030190" y="3000422"/>
                  <a:chExt cx="1207604" cy="535332"/>
                </a:xfrm>
              </p:grpSpPr>
              <p:sp>
                <p:nvSpPr>
                  <p:cNvPr id="444" name="Arc 44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5" name="Arc 44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6" name="Arc 44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7" name="Arc 44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8" name="Arc 44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9" name="Arc 44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0" name="Arc 44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1" name="Arc 45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84" name="Group 383"/>
              <p:cNvGrpSpPr/>
              <p:nvPr/>
            </p:nvGrpSpPr>
            <p:grpSpPr>
              <a:xfrm rot="10800000">
                <a:off x="6505107" y="2968365"/>
                <a:ext cx="1284194" cy="667469"/>
                <a:chOff x="3030190" y="3000422"/>
                <a:chExt cx="1284194" cy="667469"/>
              </a:xfrm>
            </p:grpSpPr>
            <p:sp>
              <p:nvSpPr>
                <p:cNvPr id="409" name="Oval 40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0" name="Group 419"/>
                <p:cNvGrpSpPr/>
                <p:nvPr/>
              </p:nvGrpSpPr>
              <p:grpSpPr>
                <a:xfrm>
                  <a:off x="3030190" y="3000422"/>
                  <a:ext cx="1207604" cy="535332"/>
                  <a:chOff x="3030190" y="3000422"/>
                  <a:chExt cx="1207604" cy="535332"/>
                </a:xfrm>
              </p:grpSpPr>
              <p:sp>
                <p:nvSpPr>
                  <p:cNvPr id="421" name="Arc 42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2" name="Arc 42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3" name="Arc 42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4" name="Arc 42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5" name="Arc 42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6" name="Arc 42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7" name="Arc 42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8" name="Arc 42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9" name="Arc 42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0" name="Arc 42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1" name="Arc 43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85" name="Group 384"/>
              <p:cNvGrpSpPr/>
              <p:nvPr/>
            </p:nvGrpSpPr>
            <p:grpSpPr>
              <a:xfrm rot="10800000">
                <a:off x="7649451" y="2961347"/>
                <a:ext cx="1284194" cy="667469"/>
                <a:chOff x="3030190" y="3000422"/>
                <a:chExt cx="1284194" cy="667469"/>
              </a:xfrm>
            </p:grpSpPr>
            <p:sp>
              <p:nvSpPr>
                <p:cNvPr id="386" name="Oval 38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7" name="Group 396"/>
                <p:cNvGrpSpPr/>
                <p:nvPr/>
              </p:nvGrpSpPr>
              <p:grpSpPr>
                <a:xfrm>
                  <a:off x="3030190" y="3000422"/>
                  <a:ext cx="1207604" cy="535332"/>
                  <a:chOff x="3030190" y="3000422"/>
                  <a:chExt cx="1207604" cy="535332"/>
                </a:xfrm>
              </p:grpSpPr>
              <p:sp>
                <p:nvSpPr>
                  <p:cNvPr id="398" name="Arc 39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9" name="Arc 39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0" name="Arc 39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1" name="Arc 40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2" name="Arc 40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3" name="Arc 40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4" name="Arc 40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5" name="Arc 40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6" name="Arc 40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7" name="Arc 40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8" name="Arc 40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18" name="Pie 117"/>
            <p:cNvSpPr/>
            <p:nvPr/>
          </p:nvSpPr>
          <p:spPr>
            <a:xfrm rot="3142797">
              <a:off x="3433745" y="3945847"/>
              <a:ext cx="663033" cy="655639"/>
            </a:xfrm>
            <a:prstGeom prst="pie">
              <a:avLst/>
            </a:prstGeom>
            <a:solidFill>
              <a:srgbClr val="78D6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b="1" dirty="0">
                  <a:solidFill>
                    <a:schemeClr val="tx1"/>
                  </a:solidFill>
                </a:rPr>
                <a:t>B1</a:t>
              </a:r>
            </a:p>
          </p:txBody>
        </p:sp>
        <p:sp>
          <p:nvSpPr>
            <p:cNvPr id="119" name="Rounded Rectangle 118"/>
            <p:cNvSpPr/>
            <p:nvPr/>
          </p:nvSpPr>
          <p:spPr>
            <a:xfrm rot="519048">
              <a:off x="4904659" y="3184411"/>
              <a:ext cx="464942" cy="2785305"/>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sp>
          <p:nvSpPr>
            <p:cNvPr id="120" name="Rounded Rectangle 119"/>
            <p:cNvSpPr/>
            <p:nvPr/>
          </p:nvSpPr>
          <p:spPr>
            <a:xfrm rot="20637607">
              <a:off x="7211157" y="3102823"/>
              <a:ext cx="408444" cy="2847988"/>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B10</a:t>
              </a:r>
            </a:p>
          </p:txBody>
        </p:sp>
        <p:grpSp>
          <p:nvGrpSpPr>
            <p:cNvPr id="121" name="Group 120"/>
            <p:cNvGrpSpPr/>
            <p:nvPr/>
          </p:nvGrpSpPr>
          <p:grpSpPr>
            <a:xfrm>
              <a:off x="2998528" y="2918672"/>
              <a:ext cx="5903455" cy="713051"/>
              <a:chOff x="3030190" y="2961347"/>
              <a:chExt cx="5903455" cy="713051"/>
            </a:xfrm>
          </p:grpSpPr>
          <p:grpSp>
            <p:nvGrpSpPr>
              <p:cNvPr id="261" name="Group 260"/>
              <p:cNvGrpSpPr/>
              <p:nvPr/>
            </p:nvGrpSpPr>
            <p:grpSpPr>
              <a:xfrm rot="10800000">
                <a:off x="3030190" y="3000422"/>
                <a:ext cx="1284194" cy="667469"/>
                <a:chOff x="3030190" y="3000422"/>
                <a:chExt cx="1284194" cy="667469"/>
              </a:xfrm>
            </p:grpSpPr>
            <p:sp>
              <p:nvSpPr>
                <p:cNvPr id="358" name="Oval 35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9" name="Group 368"/>
                <p:cNvGrpSpPr/>
                <p:nvPr/>
              </p:nvGrpSpPr>
              <p:grpSpPr>
                <a:xfrm>
                  <a:off x="3030190" y="3000422"/>
                  <a:ext cx="1207604" cy="535332"/>
                  <a:chOff x="3030190" y="3000422"/>
                  <a:chExt cx="1207604" cy="535332"/>
                </a:xfrm>
              </p:grpSpPr>
              <p:sp>
                <p:nvSpPr>
                  <p:cNvPr id="370" name="Arc 36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1" name="Arc 37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2" name="Arc 37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3" name="Arc 37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4" name="Arc 37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5" name="Arc 37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Arc 37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8" name="Arc 37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9" name="Arc 37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0" name="Arc 37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2" name="Group 261"/>
              <p:cNvGrpSpPr/>
              <p:nvPr/>
            </p:nvGrpSpPr>
            <p:grpSpPr>
              <a:xfrm rot="10800000">
                <a:off x="4210826" y="3000422"/>
                <a:ext cx="1284194" cy="667469"/>
                <a:chOff x="3030190" y="3000422"/>
                <a:chExt cx="1284194" cy="667469"/>
              </a:xfrm>
            </p:grpSpPr>
            <p:sp>
              <p:nvSpPr>
                <p:cNvPr id="335" name="Oval 33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6" name="Group 345"/>
                <p:cNvGrpSpPr/>
                <p:nvPr/>
              </p:nvGrpSpPr>
              <p:grpSpPr>
                <a:xfrm>
                  <a:off x="3030190" y="3000422"/>
                  <a:ext cx="1207604" cy="535332"/>
                  <a:chOff x="3030190" y="3000422"/>
                  <a:chExt cx="1207604" cy="535332"/>
                </a:xfrm>
              </p:grpSpPr>
              <p:sp>
                <p:nvSpPr>
                  <p:cNvPr id="347" name="Arc 34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8" name="Arc 34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9" name="Arc 34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0" name="Arc 34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1" name="Arc 35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2" name="Arc 35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Arc 35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5" name="Arc 35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6" name="Arc 35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7" name="Arc 35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3" name="Group 262"/>
              <p:cNvGrpSpPr/>
              <p:nvPr/>
            </p:nvGrpSpPr>
            <p:grpSpPr>
              <a:xfrm rot="10800000">
                <a:off x="5271462" y="3006929"/>
                <a:ext cx="1284194" cy="667469"/>
                <a:chOff x="3030190" y="3000422"/>
                <a:chExt cx="1284194" cy="667469"/>
              </a:xfrm>
            </p:grpSpPr>
            <p:sp>
              <p:nvSpPr>
                <p:cNvPr id="312" name="Oval 31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3" name="Group 322"/>
                <p:cNvGrpSpPr/>
                <p:nvPr/>
              </p:nvGrpSpPr>
              <p:grpSpPr>
                <a:xfrm>
                  <a:off x="3030190" y="3000422"/>
                  <a:ext cx="1207604" cy="535332"/>
                  <a:chOff x="3030190" y="3000422"/>
                  <a:chExt cx="1207604" cy="535332"/>
                </a:xfrm>
              </p:grpSpPr>
              <p:sp>
                <p:nvSpPr>
                  <p:cNvPr id="324" name="Arc 32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5" name="Arc 32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6" name="Arc 32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7" name="Arc 32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9" name="Arc 32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0" name="Arc 32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1" name="Arc 33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2" name="Arc 33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3" name="Arc 33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4" name="Arc 33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4" name="Group 263"/>
              <p:cNvGrpSpPr/>
              <p:nvPr/>
            </p:nvGrpSpPr>
            <p:grpSpPr>
              <a:xfrm rot="10800000">
                <a:off x="6505107" y="2968365"/>
                <a:ext cx="1284194" cy="667469"/>
                <a:chOff x="3030190" y="3000422"/>
                <a:chExt cx="1284194" cy="667469"/>
              </a:xfrm>
            </p:grpSpPr>
            <p:sp>
              <p:nvSpPr>
                <p:cNvPr id="289" name="Oval 28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0" name="Group 299"/>
                <p:cNvGrpSpPr/>
                <p:nvPr/>
              </p:nvGrpSpPr>
              <p:grpSpPr>
                <a:xfrm>
                  <a:off x="3030190" y="3000422"/>
                  <a:ext cx="1207604" cy="535332"/>
                  <a:chOff x="3030190" y="3000422"/>
                  <a:chExt cx="1207604" cy="535332"/>
                </a:xfrm>
              </p:grpSpPr>
              <p:sp>
                <p:nvSpPr>
                  <p:cNvPr id="301" name="Arc 30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2" name="Arc 30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3" name="Arc 30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4" name="Arc 30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5" name="Arc 30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6" name="Arc 30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7" name="Arc 30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8" name="Arc 30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9" name="Arc 30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0" name="Arc 30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1" name="Arc 31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5" name="Group 264"/>
              <p:cNvGrpSpPr/>
              <p:nvPr/>
            </p:nvGrpSpPr>
            <p:grpSpPr>
              <a:xfrm rot="10800000">
                <a:off x="7649451" y="2961347"/>
                <a:ext cx="1284194" cy="667469"/>
                <a:chOff x="3030190" y="3000422"/>
                <a:chExt cx="1284194" cy="667469"/>
              </a:xfrm>
            </p:grpSpPr>
            <p:sp>
              <p:nvSpPr>
                <p:cNvPr id="266" name="Oval 26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p:cNvGrpSpPr/>
                <p:nvPr/>
              </p:nvGrpSpPr>
              <p:grpSpPr>
                <a:xfrm>
                  <a:off x="3030190" y="3000422"/>
                  <a:ext cx="1207604" cy="535332"/>
                  <a:chOff x="3030190" y="3000422"/>
                  <a:chExt cx="1207604" cy="535332"/>
                </a:xfrm>
              </p:grpSpPr>
              <p:sp>
                <p:nvSpPr>
                  <p:cNvPr id="278" name="Arc 27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9" name="Arc 27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0" name="Arc 27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1" name="Arc 28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2" name="Arc 28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4" name="Arc 28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5" name="Arc 28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6" name="Arc 28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7" name="Arc 28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8" name="Arc 28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22" name="Terminator 121"/>
            <p:cNvSpPr/>
            <p:nvPr/>
          </p:nvSpPr>
          <p:spPr>
            <a:xfrm rot="16684665">
              <a:off x="4532041" y="4236710"/>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B8</a:t>
              </a:r>
            </a:p>
          </p:txBody>
        </p:sp>
        <p:grpSp>
          <p:nvGrpSpPr>
            <p:cNvPr id="123" name="Group 122"/>
            <p:cNvGrpSpPr/>
            <p:nvPr/>
          </p:nvGrpSpPr>
          <p:grpSpPr>
            <a:xfrm>
              <a:off x="2942131" y="5468216"/>
              <a:ext cx="5903455" cy="706544"/>
              <a:chOff x="3051407" y="4723835"/>
              <a:chExt cx="5903455" cy="706544"/>
            </a:xfrm>
          </p:grpSpPr>
          <p:grpSp>
            <p:nvGrpSpPr>
              <p:cNvPr id="138" name="Group 137"/>
              <p:cNvGrpSpPr/>
              <p:nvPr/>
            </p:nvGrpSpPr>
            <p:grpSpPr>
              <a:xfrm rot="10800000">
                <a:off x="3051407" y="4762910"/>
                <a:ext cx="1284194" cy="667469"/>
                <a:chOff x="3030190" y="3000422"/>
                <a:chExt cx="1284194" cy="667469"/>
              </a:xfrm>
            </p:grpSpPr>
            <p:sp>
              <p:nvSpPr>
                <p:cNvPr id="238" name="Oval 237"/>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9" name="Group 248"/>
                <p:cNvGrpSpPr/>
                <p:nvPr/>
              </p:nvGrpSpPr>
              <p:grpSpPr>
                <a:xfrm>
                  <a:off x="3030190" y="3000422"/>
                  <a:ext cx="1207604" cy="535332"/>
                  <a:chOff x="3030190" y="3000422"/>
                  <a:chExt cx="1207604" cy="535332"/>
                </a:xfrm>
              </p:grpSpPr>
              <p:sp>
                <p:nvSpPr>
                  <p:cNvPr id="250" name="Arc 249"/>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1" name="Arc 250"/>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2" name="Arc 251"/>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3" name="Arc 252"/>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4" name="Arc 253"/>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5" name="Arc 254"/>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Arc 255"/>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Arc 256"/>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 name="Arc 259"/>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9" name="Group 138"/>
              <p:cNvGrpSpPr/>
              <p:nvPr/>
            </p:nvGrpSpPr>
            <p:grpSpPr>
              <a:xfrm rot="10800000">
                <a:off x="4232043" y="4762910"/>
                <a:ext cx="1284194" cy="667469"/>
                <a:chOff x="3030190" y="3000422"/>
                <a:chExt cx="1284194" cy="667469"/>
              </a:xfrm>
            </p:grpSpPr>
            <p:sp>
              <p:nvSpPr>
                <p:cNvPr id="215" name="Oval 214"/>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Group 225"/>
                <p:cNvGrpSpPr/>
                <p:nvPr/>
              </p:nvGrpSpPr>
              <p:grpSpPr>
                <a:xfrm>
                  <a:off x="3030190" y="3000422"/>
                  <a:ext cx="1207604" cy="535332"/>
                  <a:chOff x="3030190" y="3000422"/>
                  <a:chExt cx="1207604" cy="535332"/>
                </a:xfrm>
              </p:grpSpPr>
              <p:sp>
                <p:nvSpPr>
                  <p:cNvPr id="227" name="Arc 226"/>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 name="Arc 227"/>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Arc 228"/>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Arc 229"/>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Arc 230"/>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 name="Arc 231"/>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Arc 233"/>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Arc 234"/>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Arc 235"/>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0" name="Group 139"/>
              <p:cNvGrpSpPr/>
              <p:nvPr/>
            </p:nvGrpSpPr>
            <p:grpSpPr>
              <a:xfrm rot="10800000">
                <a:off x="5403615" y="4742119"/>
                <a:ext cx="1284194" cy="667469"/>
                <a:chOff x="3030190" y="3000422"/>
                <a:chExt cx="1284194" cy="667469"/>
              </a:xfrm>
            </p:grpSpPr>
            <p:sp>
              <p:nvSpPr>
                <p:cNvPr id="192" name="Oval 191"/>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 name="Group 202"/>
                <p:cNvGrpSpPr/>
                <p:nvPr/>
              </p:nvGrpSpPr>
              <p:grpSpPr>
                <a:xfrm>
                  <a:off x="3030190" y="3000422"/>
                  <a:ext cx="1207604" cy="535332"/>
                  <a:chOff x="3030190" y="3000422"/>
                  <a:chExt cx="1207604" cy="535332"/>
                </a:xfrm>
              </p:grpSpPr>
              <p:sp>
                <p:nvSpPr>
                  <p:cNvPr id="204" name="Arc 203"/>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5" name="Arc 204"/>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Arc 205"/>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7" name="Arc 206"/>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8" name="Arc 207"/>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Arc 209"/>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3" name="Arc 212"/>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1" name="Group 140"/>
              <p:cNvGrpSpPr/>
              <p:nvPr/>
            </p:nvGrpSpPr>
            <p:grpSpPr>
              <a:xfrm rot="10800000">
                <a:off x="6526324" y="4730853"/>
                <a:ext cx="1284194" cy="667469"/>
                <a:chOff x="3030190" y="3000422"/>
                <a:chExt cx="1284194" cy="667469"/>
              </a:xfrm>
            </p:grpSpPr>
            <p:sp>
              <p:nvSpPr>
                <p:cNvPr id="169" name="Oval 168"/>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p:cNvGrpSpPr/>
                <p:nvPr/>
              </p:nvGrpSpPr>
              <p:grpSpPr>
                <a:xfrm>
                  <a:off x="3030190" y="3000422"/>
                  <a:ext cx="1207604" cy="535332"/>
                  <a:chOff x="3030190" y="3000422"/>
                  <a:chExt cx="1207604" cy="535332"/>
                </a:xfrm>
              </p:grpSpPr>
              <p:sp>
                <p:nvSpPr>
                  <p:cNvPr id="181" name="Arc 180"/>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Arc 181"/>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Arc 182"/>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4" name="Arc 183"/>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Arc 184"/>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Arc 187"/>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Arc 188"/>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 name="Arc 189"/>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5" name="Group 144"/>
              <p:cNvGrpSpPr/>
              <p:nvPr/>
            </p:nvGrpSpPr>
            <p:grpSpPr>
              <a:xfrm rot="10800000">
                <a:off x="7670668" y="4723835"/>
                <a:ext cx="1284194" cy="667469"/>
                <a:chOff x="3030190" y="3000422"/>
                <a:chExt cx="1284194" cy="667469"/>
              </a:xfrm>
            </p:grpSpPr>
            <p:sp>
              <p:nvSpPr>
                <p:cNvPr id="146" name="Oval 145"/>
                <p:cNvSpPr/>
                <p:nvPr/>
              </p:nvSpPr>
              <p:spPr>
                <a:xfrm>
                  <a:off x="31750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3816424"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30814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326860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3410533"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358688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391601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3716832"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3520186" y="3356481"/>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4033781" y="3272759"/>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4151546" y="3319397"/>
                  <a:ext cx="162838" cy="31141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56"/>
                <p:cNvGrpSpPr/>
                <p:nvPr/>
              </p:nvGrpSpPr>
              <p:grpSpPr>
                <a:xfrm>
                  <a:off x="3030190" y="3000422"/>
                  <a:ext cx="1207604" cy="535332"/>
                  <a:chOff x="3030190" y="3000422"/>
                  <a:chExt cx="1207604" cy="535332"/>
                </a:xfrm>
              </p:grpSpPr>
              <p:sp>
                <p:nvSpPr>
                  <p:cNvPr id="158" name="Arc 157"/>
                  <p:cNvSpPr/>
                  <p:nvPr/>
                </p:nvSpPr>
                <p:spPr>
                  <a:xfrm>
                    <a:off x="3547812" y="3149938"/>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Arc 158"/>
                  <p:cNvSpPr/>
                  <p:nvPr/>
                </p:nvSpPr>
                <p:spPr>
                  <a:xfrm rot="12176332">
                    <a:off x="3264361" y="3000422"/>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Arc 159"/>
                  <p:cNvSpPr/>
                  <p:nvPr/>
                </p:nvSpPr>
                <p:spPr>
                  <a:xfrm>
                    <a:off x="3229064" y="315132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p:cNvSpPr/>
                  <p:nvPr/>
                </p:nvSpPr>
                <p:spPr>
                  <a:xfrm rot="13096055">
                    <a:off x="3502583" y="3029601"/>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Arc 161"/>
                  <p:cNvSpPr/>
                  <p:nvPr/>
                </p:nvSpPr>
                <p:spPr>
                  <a:xfrm>
                    <a:off x="3470685" y="3182733"/>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Arc 162"/>
                  <p:cNvSpPr/>
                  <p:nvPr/>
                </p:nvSpPr>
                <p:spPr>
                  <a:xfrm>
                    <a:off x="3030190" y="3144756"/>
                    <a:ext cx="129946"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Arc 163"/>
                  <p:cNvSpPr/>
                  <p:nvPr/>
                </p:nvSpPr>
                <p:spPr>
                  <a:xfrm rot="12642159">
                    <a:off x="3783299"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Arc 164"/>
                  <p:cNvSpPr/>
                  <p:nvPr/>
                </p:nvSpPr>
                <p:spPr>
                  <a:xfrm rot="12642159">
                    <a:off x="3994138" y="300436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p:cNvSpPr/>
                  <p:nvPr/>
                </p:nvSpPr>
                <p:spPr>
                  <a:xfrm rot="1857572">
                    <a:off x="3716498" y="3094425"/>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57572">
                    <a:off x="3932569" y="3057980"/>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rot="20073715">
                    <a:off x="4035417" y="3199603"/>
                    <a:ext cx="202377" cy="33615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24" name="Teardrop 123"/>
            <p:cNvSpPr/>
            <p:nvPr/>
          </p:nvSpPr>
          <p:spPr>
            <a:xfrm rot="9674871">
              <a:off x="4984817" y="5524648"/>
              <a:ext cx="498693" cy="622063"/>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ardrop 124"/>
            <p:cNvSpPr/>
            <p:nvPr/>
          </p:nvSpPr>
          <p:spPr>
            <a:xfrm>
              <a:off x="7057572" y="5569856"/>
              <a:ext cx="471714" cy="59871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ardrop 125"/>
            <p:cNvSpPr/>
            <p:nvPr/>
          </p:nvSpPr>
          <p:spPr>
            <a:xfrm>
              <a:off x="5352143" y="5587999"/>
              <a:ext cx="562428" cy="707571"/>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ardrop 126"/>
            <p:cNvSpPr/>
            <p:nvPr/>
          </p:nvSpPr>
          <p:spPr>
            <a:xfrm>
              <a:off x="6477000" y="5569856"/>
              <a:ext cx="634999" cy="653144"/>
            </a:xfrm>
            <a:prstGeom prst="teardrop">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Snip Same Side Corner Rectangle 127"/>
            <p:cNvSpPr/>
            <p:nvPr/>
          </p:nvSpPr>
          <p:spPr>
            <a:xfrm>
              <a:off x="5914570" y="4608286"/>
              <a:ext cx="777932" cy="961572"/>
            </a:xfrm>
            <a:prstGeom prst="snip2SameRect">
              <a:avLst/>
            </a:prstGeom>
            <a:solidFill>
              <a:srgbClr val="C63B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B6</a:t>
              </a:r>
            </a:p>
            <a:p>
              <a:pPr algn="ctr"/>
              <a:r>
                <a:rPr lang="en-US" dirty="0">
                  <a:solidFill>
                    <a:srgbClr val="000000"/>
                  </a:solidFill>
                </a:rPr>
                <a:t>B4</a:t>
              </a:r>
            </a:p>
          </p:txBody>
        </p:sp>
        <p:sp>
          <p:nvSpPr>
            <p:cNvPr id="129" name="Teardrop 128"/>
            <p:cNvSpPr/>
            <p:nvPr/>
          </p:nvSpPr>
          <p:spPr>
            <a:xfrm>
              <a:off x="5733141" y="5497284"/>
              <a:ext cx="1081144" cy="925286"/>
            </a:xfrm>
            <a:prstGeom prst="teardrop">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B11</a:t>
              </a:r>
            </a:p>
          </p:txBody>
        </p:sp>
        <p:sp>
          <p:nvSpPr>
            <p:cNvPr id="130" name="Delay 129"/>
            <p:cNvSpPr/>
            <p:nvPr/>
          </p:nvSpPr>
          <p:spPr>
            <a:xfrm rot="16200000">
              <a:off x="5551717" y="3755571"/>
              <a:ext cx="1360715" cy="635002"/>
            </a:xfrm>
            <a:prstGeom prst="flowChartDelay">
              <a:avLst/>
            </a:prstGeom>
            <a:solidFill>
              <a:schemeClr val="accent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dirty="0">
                  <a:solidFill>
                    <a:srgbClr val="000000"/>
                  </a:solidFill>
                </a:rPr>
                <a:t>B2</a:t>
              </a:r>
            </a:p>
          </p:txBody>
        </p:sp>
        <p:sp>
          <p:nvSpPr>
            <p:cNvPr id="131" name="Connector 130"/>
            <p:cNvSpPr/>
            <p:nvPr/>
          </p:nvSpPr>
          <p:spPr>
            <a:xfrm>
              <a:off x="5533571" y="3519714"/>
              <a:ext cx="897969" cy="562429"/>
            </a:xfrm>
            <a:prstGeom prst="flowChartConnector">
              <a:avLst/>
            </a:prstGeom>
            <a:solidFill>
              <a:srgbClr val="23FF0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132" name="Oval 131"/>
            <p:cNvSpPr/>
            <p:nvPr/>
          </p:nvSpPr>
          <p:spPr>
            <a:xfrm>
              <a:off x="6556828"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5468256" y="2619828"/>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a:off x="5711370" y="2627086"/>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Terminator 134"/>
            <p:cNvSpPr/>
            <p:nvPr/>
          </p:nvSpPr>
          <p:spPr>
            <a:xfrm rot="15326453">
              <a:off x="5682296" y="4207686"/>
              <a:ext cx="2327272" cy="489857"/>
            </a:xfrm>
            <a:prstGeom prst="flowChartTerminator">
              <a:avLst/>
            </a:prstGeom>
            <a:solidFill>
              <a:srgbClr val="F6FB0C"/>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dirty="0">
                  <a:solidFill>
                    <a:srgbClr val="000000"/>
                  </a:solidFill>
                </a:rPr>
                <a:t>B8</a:t>
              </a:r>
            </a:p>
          </p:txBody>
        </p:sp>
        <p:sp>
          <p:nvSpPr>
            <p:cNvPr id="136" name="Oval 135"/>
            <p:cNvSpPr/>
            <p:nvPr/>
          </p:nvSpPr>
          <p:spPr>
            <a:xfrm>
              <a:off x="6266542" y="2637971"/>
              <a:ext cx="471715" cy="870858"/>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792041" y="2666998"/>
              <a:ext cx="813473" cy="1070429"/>
            </a:xfrm>
            <a:prstGeom prst="ellipse">
              <a:avLst/>
            </a:prstGeom>
            <a:solidFill>
              <a:srgbClr val="F9810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B7</a:t>
              </a:r>
            </a:p>
            <a:p>
              <a:pPr algn="ctr"/>
              <a:r>
                <a:rPr lang="en-US" dirty="0">
                  <a:solidFill>
                    <a:srgbClr val="000000"/>
                  </a:solidFill>
                </a:rPr>
                <a:t>B9</a:t>
              </a:r>
            </a:p>
          </p:txBody>
        </p:sp>
      </p:grpSp>
      <p:grpSp>
        <p:nvGrpSpPr>
          <p:cNvPr id="621" name="Group 620"/>
          <p:cNvGrpSpPr/>
          <p:nvPr/>
        </p:nvGrpSpPr>
        <p:grpSpPr>
          <a:xfrm rot="4440581">
            <a:off x="3705414" y="3377017"/>
            <a:ext cx="1461246" cy="1639814"/>
            <a:chOff x="5294882" y="2752142"/>
            <a:chExt cx="1461246" cy="1639814"/>
          </a:xfrm>
        </p:grpSpPr>
        <p:sp>
          <p:nvSpPr>
            <p:cNvPr id="622" name="Isosceles Triangle 621"/>
            <p:cNvSpPr/>
            <p:nvPr/>
          </p:nvSpPr>
          <p:spPr>
            <a:xfrm rot="3713956">
              <a:off x="5016186" y="3332232"/>
              <a:ext cx="975745" cy="418353"/>
            </a:xfrm>
            <a:prstGeom prst="triangle">
              <a:avLst/>
            </a:prstGeom>
            <a:solidFill>
              <a:srgbClr val="E484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623" name="Isosceles Triangle 622"/>
            <p:cNvSpPr/>
            <p:nvPr/>
          </p:nvSpPr>
          <p:spPr>
            <a:xfrm rot="18482826">
              <a:off x="6059079" y="3657949"/>
              <a:ext cx="975745" cy="418353"/>
            </a:xfrm>
            <a:prstGeom prst="triangle">
              <a:avLst/>
            </a:prstGeom>
            <a:solidFill>
              <a:srgbClr val="E484D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B5</a:t>
              </a:r>
            </a:p>
          </p:txBody>
        </p:sp>
        <p:sp>
          <p:nvSpPr>
            <p:cNvPr id="624" name="Oval 623"/>
            <p:cNvSpPr/>
            <p:nvPr/>
          </p:nvSpPr>
          <p:spPr>
            <a:xfrm rot="127400">
              <a:off x="6148533" y="2886613"/>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5" name="Oval 624"/>
            <p:cNvSpPr/>
            <p:nvPr/>
          </p:nvSpPr>
          <p:spPr>
            <a:xfrm rot="127400">
              <a:off x="5819829" y="2856731"/>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6" name="Oval 625"/>
            <p:cNvSpPr/>
            <p:nvPr/>
          </p:nvSpPr>
          <p:spPr>
            <a:xfrm rot="127400">
              <a:off x="5550886" y="2752142"/>
              <a:ext cx="402608" cy="687078"/>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7" name="Group 626"/>
            <p:cNvGrpSpPr/>
            <p:nvPr/>
          </p:nvGrpSpPr>
          <p:grpSpPr>
            <a:xfrm rot="20812376">
              <a:off x="5588319" y="3108282"/>
              <a:ext cx="949455" cy="1283674"/>
              <a:chOff x="5669731" y="2878067"/>
              <a:chExt cx="949455" cy="1093046"/>
            </a:xfrm>
          </p:grpSpPr>
          <p:sp>
            <p:nvSpPr>
              <p:cNvPr id="628" name="Oval 627"/>
              <p:cNvSpPr/>
              <p:nvPr/>
            </p:nvSpPr>
            <p:spPr>
              <a:xfrm rot="915024">
                <a:off x="5669731" y="32336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Oval 628"/>
              <p:cNvSpPr/>
              <p:nvPr/>
            </p:nvSpPr>
            <p:spPr>
              <a:xfrm rot="915024">
                <a:off x="5822131" y="33860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0" name="Oval 629"/>
              <p:cNvSpPr/>
              <p:nvPr/>
            </p:nvSpPr>
            <p:spPr>
              <a:xfrm rot="915024">
                <a:off x="5702601" y="2878067"/>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1" name="Oval 630"/>
              <p:cNvSpPr/>
              <p:nvPr/>
            </p:nvSpPr>
            <p:spPr>
              <a:xfrm rot="915024">
                <a:off x="6034295" y="3359173"/>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2" name="Oval 631"/>
              <p:cNvSpPr/>
              <p:nvPr/>
            </p:nvSpPr>
            <p:spPr>
              <a:xfrm rot="915024">
                <a:off x="6216578" y="3078279"/>
                <a:ext cx="402608" cy="585046"/>
              </a:xfrm>
              <a:prstGeom prst="ellipse">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Oval 632"/>
              <p:cNvSpPr/>
              <p:nvPr/>
            </p:nvSpPr>
            <p:spPr>
              <a:xfrm rot="915024">
                <a:off x="5829646" y="2964170"/>
                <a:ext cx="704521" cy="634434"/>
              </a:xfrm>
              <a:prstGeom prst="ellipse">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B2</a:t>
                </a:r>
              </a:p>
            </p:txBody>
          </p:sp>
        </p:grpSp>
      </p:grpSp>
    </p:spTree>
    <p:extLst>
      <p:ext uri="{BB962C8B-B14F-4D97-AF65-F5344CB8AC3E}">
        <p14:creationId xmlns:p14="http://schemas.microsoft.com/office/powerpoint/2010/main" val="33458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28433DDE-906B-4E61-9A60-55FD8C09EB31}"/>
              </a:ext>
            </a:extLst>
          </p:cNvPr>
          <p:cNvSpPr/>
          <p:nvPr/>
        </p:nvSpPr>
        <p:spPr>
          <a:xfrm>
            <a:off x="2061029" y="1146629"/>
            <a:ext cx="8229600" cy="5580424"/>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19736-F7EE-48A3-B2B8-23CF24E62EBB}"/>
              </a:ext>
            </a:extLst>
          </p:cNvPr>
          <p:cNvSpPr>
            <a:spLocks noGrp="1"/>
          </p:cNvSpPr>
          <p:nvPr>
            <p:ph type="title"/>
          </p:nvPr>
        </p:nvSpPr>
        <p:spPr/>
        <p:txBody>
          <a:bodyPr/>
          <a:lstStyle/>
          <a:p>
            <a:r>
              <a:rPr lang="en-US" dirty="0"/>
              <a:t>Into the nucleus</a:t>
            </a:r>
          </a:p>
        </p:txBody>
      </p:sp>
      <p:grpSp>
        <p:nvGrpSpPr>
          <p:cNvPr id="4" name="Group 3">
            <a:extLst>
              <a:ext uri="{FF2B5EF4-FFF2-40B4-BE49-F238E27FC236}">
                <a16:creationId xmlns:a16="http://schemas.microsoft.com/office/drawing/2014/main" id="{B9B8513F-1501-4502-92FE-BF3797EF7D3C}"/>
              </a:ext>
            </a:extLst>
          </p:cNvPr>
          <p:cNvGrpSpPr/>
          <p:nvPr/>
        </p:nvGrpSpPr>
        <p:grpSpPr>
          <a:xfrm rot="794256">
            <a:off x="1524001" y="1712345"/>
            <a:ext cx="6099979" cy="1529880"/>
            <a:chOff x="3590471" y="2152373"/>
            <a:chExt cx="6850944" cy="2337317"/>
          </a:xfrm>
        </p:grpSpPr>
        <p:sp>
          <p:nvSpPr>
            <p:cNvPr id="5" name="Rectangle 4">
              <a:extLst>
                <a:ext uri="{FF2B5EF4-FFF2-40B4-BE49-F238E27FC236}">
                  <a16:creationId xmlns:a16="http://schemas.microsoft.com/office/drawing/2014/main" id="{F3736562-D448-4041-AFDF-365CEB17B5F2}"/>
                </a:ext>
              </a:extLst>
            </p:cNvPr>
            <p:cNvSpPr/>
            <p:nvPr/>
          </p:nvSpPr>
          <p:spPr>
            <a:xfrm>
              <a:off x="3899901" y="2757952"/>
              <a:ext cx="4464358" cy="1141664"/>
            </a:xfrm>
            <a:prstGeom prst="rect">
              <a:avLst/>
            </a:prstGeom>
            <a:solidFill>
              <a:srgbClr val="23FF0A">
                <a:alpha val="50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000000"/>
                  </a:solidFill>
                </a:rPr>
                <a:t>Transfer DNA (T-DNA)</a:t>
              </a:r>
            </a:p>
          </p:txBody>
        </p:sp>
        <p:grpSp>
          <p:nvGrpSpPr>
            <p:cNvPr id="6" name="Group 5">
              <a:extLst>
                <a:ext uri="{FF2B5EF4-FFF2-40B4-BE49-F238E27FC236}">
                  <a16:creationId xmlns:a16="http://schemas.microsoft.com/office/drawing/2014/main" id="{6EC45EC4-479D-46EB-ADFA-D1A9BC55786C}"/>
                </a:ext>
              </a:extLst>
            </p:cNvPr>
            <p:cNvGrpSpPr/>
            <p:nvPr/>
          </p:nvGrpSpPr>
          <p:grpSpPr>
            <a:xfrm>
              <a:off x="3590471" y="2152373"/>
              <a:ext cx="6850944" cy="2337317"/>
              <a:chOff x="3590471" y="2180706"/>
              <a:chExt cx="6850383" cy="2308984"/>
            </a:xfrm>
          </p:grpSpPr>
          <p:sp>
            <p:nvSpPr>
              <p:cNvPr id="7" name="Right Arrow 10">
                <a:extLst>
                  <a:ext uri="{FF2B5EF4-FFF2-40B4-BE49-F238E27FC236}">
                    <a16:creationId xmlns:a16="http://schemas.microsoft.com/office/drawing/2014/main" id="{F2B052A3-21C3-4389-BFCA-10FA5602CAEF}"/>
                  </a:ext>
                </a:extLst>
              </p:cNvPr>
              <p:cNvSpPr/>
              <p:nvPr/>
            </p:nvSpPr>
            <p:spPr>
              <a:xfrm>
                <a:off x="8351432" y="2180706"/>
                <a:ext cx="1308519" cy="2308984"/>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e 143">
                <a:extLst>
                  <a:ext uri="{FF2B5EF4-FFF2-40B4-BE49-F238E27FC236}">
                    <a16:creationId xmlns:a16="http://schemas.microsoft.com/office/drawing/2014/main" id="{118BFE95-CF14-49BD-99D0-89A662541DD2}"/>
                  </a:ext>
                </a:extLst>
              </p:cNvPr>
              <p:cNvSpPr/>
              <p:nvPr/>
            </p:nvSpPr>
            <p:spPr>
              <a:xfrm rot="19030799">
                <a:off x="8967431" y="2869304"/>
                <a:ext cx="1473423" cy="1567664"/>
              </a:xfrm>
              <a:prstGeom prst="pie">
                <a:avLst/>
              </a:prstGeom>
              <a:solidFill>
                <a:srgbClr val="E484D2">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sz="2400" b="1" dirty="0">
                    <a:solidFill>
                      <a:schemeClr val="tx1"/>
                    </a:solidFill>
                  </a:rPr>
                  <a:t>D2</a:t>
                </a:r>
              </a:p>
            </p:txBody>
          </p:sp>
          <p:sp>
            <p:nvSpPr>
              <p:cNvPr id="9" name="Oval 8">
                <a:extLst>
                  <a:ext uri="{FF2B5EF4-FFF2-40B4-BE49-F238E27FC236}">
                    <a16:creationId xmlns:a16="http://schemas.microsoft.com/office/drawing/2014/main" id="{3EAED949-2913-4A30-886B-A5A3EE3C3602}"/>
                  </a:ext>
                </a:extLst>
              </p:cNvPr>
              <p:cNvSpPr/>
              <p:nvPr/>
            </p:nvSpPr>
            <p:spPr>
              <a:xfrm>
                <a:off x="3643328" y="2591192"/>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0" name="Oval 9">
                <a:extLst>
                  <a:ext uri="{FF2B5EF4-FFF2-40B4-BE49-F238E27FC236}">
                    <a16:creationId xmlns:a16="http://schemas.microsoft.com/office/drawing/2014/main" id="{763F761B-5750-4ADC-91E6-ABA3656EA1BA}"/>
                  </a:ext>
                </a:extLst>
              </p:cNvPr>
              <p:cNvSpPr/>
              <p:nvPr/>
            </p:nvSpPr>
            <p:spPr>
              <a:xfrm>
                <a:off x="3590471" y="3449115"/>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1" name="Oval 10">
                <a:extLst>
                  <a:ext uri="{FF2B5EF4-FFF2-40B4-BE49-F238E27FC236}">
                    <a16:creationId xmlns:a16="http://schemas.microsoft.com/office/drawing/2014/main" id="{D86786A5-BC02-4ECF-860A-0A4F13BD80F6}"/>
                  </a:ext>
                </a:extLst>
              </p:cNvPr>
              <p:cNvSpPr/>
              <p:nvPr/>
            </p:nvSpPr>
            <p:spPr>
              <a:xfrm>
                <a:off x="4180586" y="3474770"/>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2" name="Oval 11">
                <a:extLst>
                  <a:ext uri="{FF2B5EF4-FFF2-40B4-BE49-F238E27FC236}">
                    <a16:creationId xmlns:a16="http://schemas.microsoft.com/office/drawing/2014/main" id="{85773E9B-8FEE-4BC4-BA7A-A47F4D38E0E5}"/>
                  </a:ext>
                </a:extLst>
              </p:cNvPr>
              <p:cNvSpPr/>
              <p:nvPr/>
            </p:nvSpPr>
            <p:spPr>
              <a:xfrm>
                <a:off x="4770703" y="3474770"/>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3" name="Oval 12">
                <a:extLst>
                  <a:ext uri="{FF2B5EF4-FFF2-40B4-BE49-F238E27FC236}">
                    <a16:creationId xmlns:a16="http://schemas.microsoft.com/office/drawing/2014/main" id="{3CCE26F1-FFC5-4EA4-9509-728D31F965AE}"/>
                  </a:ext>
                </a:extLst>
              </p:cNvPr>
              <p:cNvSpPr/>
              <p:nvPr/>
            </p:nvSpPr>
            <p:spPr>
              <a:xfrm>
                <a:off x="5373649" y="3513254"/>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4" name="Oval 13">
                <a:extLst>
                  <a:ext uri="{FF2B5EF4-FFF2-40B4-BE49-F238E27FC236}">
                    <a16:creationId xmlns:a16="http://schemas.microsoft.com/office/drawing/2014/main" id="{6533BBDE-59ED-44B0-885D-7587C0B8D8E4}"/>
                  </a:ext>
                </a:extLst>
              </p:cNvPr>
              <p:cNvSpPr/>
              <p:nvPr/>
            </p:nvSpPr>
            <p:spPr>
              <a:xfrm>
                <a:off x="4231901" y="2512694"/>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5" name="Oval 14">
                <a:extLst>
                  <a:ext uri="{FF2B5EF4-FFF2-40B4-BE49-F238E27FC236}">
                    <a16:creationId xmlns:a16="http://schemas.microsoft.com/office/drawing/2014/main" id="{6B8D63DD-A248-400B-91C5-D92885B0B184}"/>
                  </a:ext>
                </a:extLst>
              </p:cNvPr>
              <p:cNvSpPr/>
              <p:nvPr/>
            </p:nvSpPr>
            <p:spPr>
              <a:xfrm>
                <a:off x="4809189" y="2538349"/>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6" name="Oval 15">
                <a:extLst>
                  <a:ext uri="{FF2B5EF4-FFF2-40B4-BE49-F238E27FC236}">
                    <a16:creationId xmlns:a16="http://schemas.microsoft.com/office/drawing/2014/main" id="{385C1283-0217-48E7-BB16-8C010CBCC41B}"/>
                  </a:ext>
                </a:extLst>
              </p:cNvPr>
              <p:cNvSpPr/>
              <p:nvPr/>
            </p:nvSpPr>
            <p:spPr>
              <a:xfrm>
                <a:off x="5373648" y="2551177"/>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7" name="Oval 16">
                <a:extLst>
                  <a:ext uri="{FF2B5EF4-FFF2-40B4-BE49-F238E27FC236}">
                    <a16:creationId xmlns:a16="http://schemas.microsoft.com/office/drawing/2014/main" id="{E118F82F-BAC3-43AE-A33E-E75EAB99313E}"/>
                  </a:ext>
                </a:extLst>
              </p:cNvPr>
              <p:cNvSpPr/>
              <p:nvPr/>
            </p:nvSpPr>
            <p:spPr>
              <a:xfrm>
                <a:off x="5950936" y="2525521"/>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8" name="Oval 17">
                <a:extLst>
                  <a:ext uri="{FF2B5EF4-FFF2-40B4-BE49-F238E27FC236}">
                    <a16:creationId xmlns:a16="http://schemas.microsoft.com/office/drawing/2014/main" id="{7A03D10B-0772-4E47-9178-272C7C0CB91A}"/>
                  </a:ext>
                </a:extLst>
              </p:cNvPr>
              <p:cNvSpPr/>
              <p:nvPr/>
            </p:nvSpPr>
            <p:spPr>
              <a:xfrm>
                <a:off x="6528224" y="2474211"/>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19" name="Oval 18">
                <a:extLst>
                  <a:ext uri="{FF2B5EF4-FFF2-40B4-BE49-F238E27FC236}">
                    <a16:creationId xmlns:a16="http://schemas.microsoft.com/office/drawing/2014/main" id="{9365488D-9E96-4DB9-A125-062E8C659E78}"/>
                  </a:ext>
                </a:extLst>
              </p:cNvPr>
              <p:cNvSpPr/>
              <p:nvPr/>
            </p:nvSpPr>
            <p:spPr>
              <a:xfrm>
                <a:off x="7105512" y="2512694"/>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20" name="Oval 19">
                <a:extLst>
                  <a:ext uri="{FF2B5EF4-FFF2-40B4-BE49-F238E27FC236}">
                    <a16:creationId xmlns:a16="http://schemas.microsoft.com/office/drawing/2014/main" id="{F87EB3FD-31BD-4567-885F-5BDA689DB22F}"/>
                  </a:ext>
                </a:extLst>
              </p:cNvPr>
              <p:cNvSpPr/>
              <p:nvPr/>
            </p:nvSpPr>
            <p:spPr>
              <a:xfrm>
                <a:off x="5938107" y="3577391"/>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21" name="Oval 20">
                <a:extLst>
                  <a:ext uri="{FF2B5EF4-FFF2-40B4-BE49-F238E27FC236}">
                    <a16:creationId xmlns:a16="http://schemas.microsoft.com/office/drawing/2014/main" id="{ADCE81DB-44B0-4076-B0FE-9555E3480AC8}"/>
                  </a:ext>
                </a:extLst>
              </p:cNvPr>
              <p:cNvSpPr/>
              <p:nvPr/>
            </p:nvSpPr>
            <p:spPr>
              <a:xfrm>
                <a:off x="6579538" y="3538909"/>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22" name="Oval 21">
                <a:extLst>
                  <a:ext uri="{FF2B5EF4-FFF2-40B4-BE49-F238E27FC236}">
                    <a16:creationId xmlns:a16="http://schemas.microsoft.com/office/drawing/2014/main" id="{8832DE0D-D972-41EF-AC26-D16F4C84918B}"/>
                  </a:ext>
                </a:extLst>
              </p:cNvPr>
              <p:cNvSpPr/>
              <p:nvPr/>
            </p:nvSpPr>
            <p:spPr>
              <a:xfrm>
                <a:off x="7208141" y="3526081"/>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23" name="Oval 22">
                <a:extLst>
                  <a:ext uri="{FF2B5EF4-FFF2-40B4-BE49-F238E27FC236}">
                    <a16:creationId xmlns:a16="http://schemas.microsoft.com/office/drawing/2014/main" id="{C843509D-3C25-4677-9E52-BE3E0AA930BD}"/>
                  </a:ext>
                </a:extLst>
              </p:cNvPr>
              <p:cNvSpPr/>
              <p:nvPr/>
            </p:nvSpPr>
            <p:spPr>
              <a:xfrm>
                <a:off x="7759771" y="2499866"/>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sp>
            <p:nvSpPr>
              <p:cNvPr id="24" name="Oval 23">
                <a:extLst>
                  <a:ext uri="{FF2B5EF4-FFF2-40B4-BE49-F238E27FC236}">
                    <a16:creationId xmlns:a16="http://schemas.microsoft.com/office/drawing/2014/main" id="{0559F152-BE40-4128-9DB8-6F05C7CB5866}"/>
                  </a:ext>
                </a:extLst>
              </p:cNvPr>
              <p:cNvSpPr/>
              <p:nvPr/>
            </p:nvSpPr>
            <p:spPr>
              <a:xfrm>
                <a:off x="7849572" y="3538908"/>
                <a:ext cx="718403" cy="577246"/>
              </a:xfrm>
              <a:prstGeom prst="ellipse">
                <a:avLst/>
              </a:prstGeom>
              <a:solidFill>
                <a:schemeClr val="bg2">
                  <a:lumMod val="50000"/>
                  <a:alpha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E2</a:t>
                </a:r>
              </a:p>
            </p:txBody>
          </p:sp>
        </p:grpSp>
      </p:grpSp>
      <p:sp>
        <p:nvSpPr>
          <p:cNvPr id="26" name="TextBox 25">
            <a:extLst>
              <a:ext uri="{FF2B5EF4-FFF2-40B4-BE49-F238E27FC236}">
                <a16:creationId xmlns:a16="http://schemas.microsoft.com/office/drawing/2014/main" id="{CCD51483-AB12-429B-9B8C-5460D790BA60}"/>
              </a:ext>
            </a:extLst>
          </p:cNvPr>
          <p:cNvSpPr txBox="1"/>
          <p:nvPr/>
        </p:nvSpPr>
        <p:spPr>
          <a:xfrm>
            <a:off x="5166000" y="1164078"/>
            <a:ext cx="3522284" cy="461665"/>
          </a:xfrm>
          <a:prstGeom prst="rect">
            <a:avLst/>
          </a:prstGeom>
          <a:noFill/>
        </p:spPr>
        <p:txBody>
          <a:bodyPr wrap="square" rtlCol="0">
            <a:spAutoFit/>
          </a:bodyPr>
          <a:lstStyle/>
          <a:p>
            <a:r>
              <a:rPr lang="en-US" sz="2400" b="1" i="1" dirty="0"/>
              <a:t>Plant nucleus</a:t>
            </a:r>
          </a:p>
        </p:txBody>
      </p:sp>
      <p:cxnSp>
        <p:nvCxnSpPr>
          <p:cNvPr id="28" name="Straight Connector 27">
            <a:extLst>
              <a:ext uri="{FF2B5EF4-FFF2-40B4-BE49-F238E27FC236}">
                <a16:creationId xmlns:a16="http://schemas.microsoft.com/office/drawing/2014/main" id="{2DC8FF86-D6E5-4EB5-BC21-97DC9A193F91}"/>
              </a:ext>
            </a:extLst>
          </p:cNvPr>
          <p:cNvCxnSpPr>
            <a:cxnSpLocks/>
          </p:cNvCxnSpPr>
          <p:nvPr/>
        </p:nvCxnSpPr>
        <p:spPr>
          <a:xfrm>
            <a:off x="4194529" y="4261865"/>
            <a:ext cx="3686728" cy="453465"/>
          </a:xfrm>
          <a:prstGeom prst="curvedConnector3">
            <a:avLst>
              <a:gd name="adj1" fmla="val 50000"/>
            </a:avLst>
          </a:prstGeom>
          <a:ln w="28575"/>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1" name="Straight Connector 27">
            <a:extLst>
              <a:ext uri="{FF2B5EF4-FFF2-40B4-BE49-F238E27FC236}">
                <a16:creationId xmlns:a16="http://schemas.microsoft.com/office/drawing/2014/main" id="{2B16A3AA-AB15-488B-B646-783142F0F5C5}"/>
              </a:ext>
            </a:extLst>
          </p:cNvPr>
          <p:cNvCxnSpPr>
            <a:cxnSpLocks/>
          </p:cNvCxnSpPr>
          <p:nvPr/>
        </p:nvCxnSpPr>
        <p:spPr>
          <a:xfrm>
            <a:off x="4081296" y="4715330"/>
            <a:ext cx="3686728" cy="453465"/>
          </a:xfrm>
          <a:prstGeom prst="curvedConnector3">
            <a:avLst>
              <a:gd name="adj1" fmla="val 50000"/>
            </a:avLst>
          </a:prstGeom>
          <a:ln w="28575"/>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8D840671-4B72-4058-8622-A1119761C238}"/>
              </a:ext>
            </a:extLst>
          </p:cNvPr>
          <p:cNvSpPr/>
          <p:nvPr/>
        </p:nvSpPr>
        <p:spPr>
          <a:xfrm>
            <a:off x="5862489" y="4327506"/>
            <a:ext cx="166743" cy="1793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F38626-2852-44BD-B3E3-4E7ECF691524}"/>
              </a:ext>
            </a:extLst>
          </p:cNvPr>
          <p:cNvSpPr/>
          <p:nvPr/>
        </p:nvSpPr>
        <p:spPr>
          <a:xfrm>
            <a:off x="5779117" y="4802334"/>
            <a:ext cx="166743" cy="1793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EBF23E-B55C-434B-9DD6-C2395CC051EF}"/>
              </a:ext>
            </a:extLst>
          </p:cNvPr>
          <p:cNvSpPr/>
          <p:nvPr/>
        </p:nvSpPr>
        <p:spPr>
          <a:xfrm rot="158319">
            <a:off x="6889418" y="4889696"/>
            <a:ext cx="787637" cy="276712"/>
          </a:xfrm>
          <a:prstGeom prst="rect">
            <a:avLst/>
          </a:prstGeom>
          <a:solidFill>
            <a:srgbClr val="23FF0A">
              <a:alpha val="50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T-DNA</a:t>
            </a:r>
          </a:p>
        </p:txBody>
      </p:sp>
    </p:spTree>
    <p:extLst>
      <p:ext uri="{BB962C8B-B14F-4D97-AF65-F5344CB8AC3E}">
        <p14:creationId xmlns:p14="http://schemas.microsoft.com/office/powerpoint/2010/main" val="2455200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42"/>
            <a:ext cx="10515600" cy="1325563"/>
          </a:xfrm>
        </p:spPr>
        <p:txBody>
          <a:bodyPr/>
          <a:lstStyle/>
          <a:p>
            <a:r>
              <a:rPr lang="en-US" dirty="0"/>
              <a:t>The transfer DNA (T-DNA) region</a:t>
            </a:r>
          </a:p>
        </p:txBody>
      </p:sp>
      <p:sp>
        <p:nvSpPr>
          <p:cNvPr id="8" name="TextBox 7"/>
          <p:cNvSpPr txBox="1"/>
          <p:nvPr/>
        </p:nvSpPr>
        <p:spPr>
          <a:xfrm>
            <a:off x="1524000" y="6678199"/>
            <a:ext cx="6096000" cy="338554"/>
          </a:xfrm>
          <a:prstGeom prst="rect">
            <a:avLst/>
          </a:prstGeom>
          <a:noFill/>
        </p:spPr>
        <p:txBody>
          <a:bodyPr wrap="square" rtlCol="0">
            <a:spAutoFit/>
          </a:bodyPr>
          <a:lstStyle/>
          <a:p>
            <a:r>
              <a:rPr lang="en-US" sz="800" dirty="0">
                <a:solidFill>
                  <a:schemeClr val="bg1">
                    <a:lumMod val="65000"/>
                  </a:schemeClr>
                </a:solidFill>
              </a:rPr>
              <a:t>https://upload.wikimedia.org/wikipedia/commons/thumb/c/cf/Plasmid_(english).svg/2000px-Plasmid_(english).svg.png</a:t>
            </a:r>
          </a:p>
          <a:p>
            <a:endParaRPr lang="en-US" sz="800" dirty="0">
              <a:solidFill>
                <a:schemeClr val="bg1">
                  <a:lumMod val="65000"/>
                </a:schemeClr>
              </a:solidFill>
            </a:endParaRPr>
          </a:p>
        </p:txBody>
      </p:sp>
      <p:cxnSp>
        <p:nvCxnSpPr>
          <p:cNvPr id="10" name="Straight Connector 9"/>
          <p:cNvCxnSpPr/>
          <p:nvPr/>
        </p:nvCxnSpPr>
        <p:spPr>
          <a:xfrm flipH="1">
            <a:off x="1896982" y="1802343"/>
            <a:ext cx="12031" cy="4875856"/>
          </a:xfrm>
          <a:prstGeom prst="line">
            <a:avLst/>
          </a:prstGeom>
          <a:ln w="76200">
            <a:solidFill>
              <a:srgbClr val="00B0F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909012" y="2112146"/>
            <a:ext cx="1491914" cy="493294"/>
          </a:xfrm>
          <a:prstGeom prst="roundRect">
            <a:avLst/>
          </a:prstGeom>
          <a:solidFill>
            <a:srgbClr val="FF8225">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cs typeface="Arial" panose="020B0604020202020204" pitchFamily="34" charset="0"/>
              </a:rPr>
              <a:t>Left border</a:t>
            </a:r>
          </a:p>
        </p:txBody>
      </p:sp>
      <p:sp>
        <p:nvSpPr>
          <p:cNvPr id="22" name="Rounded Rectangle 21"/>
          <p:cNvSpPr/>
          <p:nvPr/>
        </p:nvSpPr>
        <p:spPr>
          <a:xfrm>
            <a:off x="1909012" y="2895717"/>
            <a:ext cx="1491914" cy="493294"/>
          </a:xfrm>
          <a:prstGeom prst="roundRect">
            <a:avLst/>
          </a:prstGeom>
          <a:solidFill>
            <a:srgbClr val="FF100D">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cs typeface="Arial" panose="020B0604020202020204" pitchFamily="34" charset="0"/>
              </a:rPr>
              <a:t>Auxin</a:t>
            </a:r>
          </a:p>
        </p:txBody>
      </p:sp>
      <p:sp>
        <p:nvSpPr>
          <p:cNvPr id="24" name="Rounded Rectangle 23"/>
          <p:cNvSpPr/>
          <p:nvPr/>
        </p:nvSpPr>
        <p:spPr>
          <a:xfrm>
            <a:off x="1909012" y="3679288"/>
            <a:ext cx="1491914" cy="493294"/>
          </a:xfrm>
          <a:prstGeom prst="roundRect">
            <a:avLst/>
          </a:prstGeom>
          <a:solidFill>
            <a:srgbClr val="70B221">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cs typeface="Arial" panose="020B0604020202020204" pitchFamily="34" charset="0"/>
              </a:rPr>
              <a:t>Cytokinin</a:t>
            </a:r>
          </a:p>
        </p:txBody>
      </p:sp>
      <p:sp>
        <p:nvSpPr>
          <p:cNvPr id="26" name="Rounded Rectangle 25"/>
          <p:cNvSpPr/>
          <p:nvPr/>
        </p:nvSpPr>
        <p:spPr>
          <a:xfrm>
            <a:off x="1896981" y="4462859"/>
            <a:ext cx="1491914" cy="493294"/>
          </a:xfrm>
          <a:prstGeom prst="roundRect">
            <a:avLst/>
          </a:prstGeom>
          <a:solidFill>
            <a:srgbClr val="FFD557">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cs typeface="Arial" panose="020B0604020202020204" pitchFamily="34" charset="0"/>
              </a:rPr>
              <a:t>Opine</a:t>
            </a:r>
          </a:p>
        </p:txBody>
      </p:sp>
      <p:sp>
        <p:nvSpPr>
          <p:cNvPr id="27" name="Rounded Rectangle 26"/>
          <p:cNvSpPr/>
          <p:nvPr/>
        </p:nvSpPr>
        <p:spPr>
          <a:xfrm>
            <a:off x="1909012" y="6030003"/>
            <a:ext cx="1491914" cy="493294"/>
          </a:xfrm>
          <a:prstGeom prst="roundRect">
            <a:avLst/>
          </a:prstGeom>
          <a:solidFill>
            <a:srgbClr val="FF8225">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a:solidFill>
                  <a:schemeClr val="tx1"/>
                </a:solidFill>
              </a:rPr>
              <a:t>Right border</a:t>
            </a:r>
          </a:p>
        </p:txBody>
      </p:sp>
      <p:pic>
        <p:nvPicPr>
          <p:cNvPr id="28" name="Picture 27"/>
          <p:cNvPicPr>
            <a:picLocks noChangeAspect="1"/>
          </p:cNvPicPr>
          <p:nvPr/>
        </p:nvPicPr>
        <p:blipFill rotWithShape="1">
          <a:blip r:embed="rId3">
            <a:extLst>
              <a:ext uri="{BEBA8EAE-BF5A-486C-A8C5-ECC9F3942E4B}">
                <a14:imgProps xmlns:a14="http://schemas.microsoft.com/office/drawing/2010/main">
                  <a14:imgLayer r:embed="rId4">
                    <a14:imgEffect>
                      <a14:backgroundRemoval t="16839" b="59527" l="17513" r="72981">
                        <a14:foregroundMark x1="21801" y1="20384" x2="21801" y2="20384"/>
                        <a14:foregroundMark x1="30450" y1="21123" x2="30450" y2="21123"/>
                        <a14:foregroundMark x1="29878" y1="19498" x2="29878" y2="19498"/>
                        <a14:foregroundMark x1="31094" y1="31315" x2="31094" y2="31315"/>
                        <a14:foregroundMark x1="30808" y1="34860" x2="30808" y2="34860"/>
                        <a14:foregroundMark x1="40172" y1="33530" x2="40172" y2="33530"/>
                        <a14:foregroundMark x1="38170" y1="52290" x2="38170" y2="52290"/>
                        <a14:foregroundMark x1="37670" y1="34564" x2="37670" y2="34564"/>
                        <a14:foregroundMark x1="31808" y1="51403" x2="31808" y2="51403"/>
                        <a14:foregroundMark x1="32380" y1="54948" x2="32380" y2="54948"/>
                        <a14:foregroundMark x1="30450" y1="47710" x2="30450" y2="47710"/>
                        <a14:foregroundMark x1="22516" y1="37518" x2="22516" y2="37518"/>
                        <a14:foregroundMark x1="21301" y1="39143" x2="21301" y2="39143"/>
                        <a14:foregroundMark x1="19514" y1="36928" x2="19514" y2="36928"/>
                        <a14:foregroundMark x1="21301" y1="52585" x2="21301" y2="52585"/>
                        <a14:foregroundMark x1="19728" y1="49483" x2="19728" y2="49483"/>
                        <a14:foregroundMark x1="19299" y1="47710" x2="19299" y2="47710"/>
                        <a14:foregroundMark x1="19943" y1="52733" x2="19943" y2="52733"/>
                        <a14:foregroundMark x1="22159" y1="53471" x2="22159" y2="53471"/>
                        <a14:foregroundMark x1="21015" y1="55244" x2="21015" y2="55244"/>
                        <a14:foregroundMark x1="23302" y1="53028" x2="23302" y2="53028"/>
                        <a14:foregroundMark x1="23088" y1="35598" x2="23088" y2="35598"/>
                        <a14:foregroundMark x1="31665" y1="38405" x2="31665" y2="38405"/>
                        <a14:foregroundMark x1="32237" y1="36337" x2="32237" y2="36337"/>
                        <a14:foregroundMark x1="31665" y1="39291" x2="31665" y2="39291"/>
                        <a14:foregroundMark x1="31165" y1="19498" x2="31165" y2="19498"/>
                        <a14:foregroundMark x1="31237" y1="23191" x2="31237" y2="23191"/>
                        <a14:foregroundMark x1="30450" y1="22304" x2="30450" y2="22304"/>
                        <a14:foregroundMark x1="29593" y1="21123" x2="29593" y2="21123"/>
                        <a14:foregroundMark x1="30450" y1="19055" x2="30450" y2="19055"/>
                        <a14:foregroundMark x1="31237" y1="20975" x2="31237" y2="20975"/>
                        <a14:foregroundMark x1="30808" y1="23486" x2="30808" y2="23486"/>
                        <a14:foregroundMark x1="30021" y1="22304" x2="30021" y2="22304"/>
                        <a14:foregroundMark x1="31022" y1="19793" x2="31022" y2="19793"/>
                        <a14:foregroundMark x1="46176" y1="23486" x2="46176" y2="23486"/>
                        <a14:foregroundMark x1="45175" y1="26292" x2="45175" y2="26292"/>
                        <a14:foregroundMark x1="46962" y1="24668" x2="46962" y2="24668"/>
                        <a14:foregroundMark x1="44889" y1="21123" x2="44889" y2="21123"/>
                        <a14:foregroundMark x1="44818" y1="22895" x2="44818" y2="22895"/>
                        <a14:foregroundMark x1="45890" y1="23929" x2="45890" y2="23929"/>
                        <a14:foregroundMark x1="45961" y1="25406" x2="45961" y2="25406"/>
                        <a14:foregroundMark x1="46962" y1="23929" x2="46962" y2="23929"/>
                        <a14:foregroundMark x1="47248" y1="23043" x2="47248" y2="23043"/>
                        <a14:foregroundMark x1="55111" y1="22304" x2="55111" y2="22304"/>
                        <a14:foregroundMark x1="55039" y1="25111" x2="55039" y2="25111"/>
                        <a14:foregroundMark x1="65761" y1="20532" x2="65761" y2="20532"/>
                        <a14:foregroundMark x1="62759" y1="21418" x2="62759" y2="21418"/>
                        <a14:foregroundMark x1="62616" y1="19793" x2="62616" y2="19793"/>
                        <a14:foregroundMark x1="63188" y1="23191" x2="63188" y2="23191"/>
                        <a14:foregroundMark x1="67048" y1="34712" x2="67048" y2="34712"/>
                        <a14:foregroundMark x1="65404" y1="36928" x2="65404" y2="36928"/>
                        <a14:foregroundMark x1="63545" y1="35303" x2="63545" y2="35303"/>
                        <a14:foregroundMark x1="54467" y1="33530" x2="54467" y2="33530"/>
                        <a14:foregroundMark x1="56683" y1="35155" x2="56683" y2="35155"/>
                        <a14:foregroundMark x1="54467" y1="36484" x2="54467" y2="36484"/>
                        <a14:foregroundMark x1="53395" y1="36041" x2="53395" y2="36041"/>
                        <a14:foregroundMark x1="47820" y1="34712" x2="47820" y2="34712"/>
                        <a14:foregroundMark x1="46748" y1="33826" x2="46748" y2="33826"/>
                        <a14:foregroundMark x1="47748" y1="38109" x2="47748" y2="38109"/>
                        <a14:foregroundMark x1="46176" y1="36780" x2="46176" y2="36780"/>
                        <a14:foregroundMark x1="48106" y1="38405" x2="48106" y2="38405"/>
                        <a14:foregroundMark x1="47177" y1="52880" x2="47177" y2="52880"/>
                        <a14:foregroundMark x1="47677" y1="50369" x2="47677" y2="50369"/>
                        <a14:foregroundMark x1="46462" y1="51108" x2="46462" y2="51108"/>
                        <a14:foregroundMark x1="48177" y1="51699" x2="48177" y2="51699"/>
                        <a14:foregroundMark x1="48749" y1="52585" x2="48749" y2="52585"/>
                        <a14:foregroundMark x1="48106" y1="48892" x2="48106" y2="48892"/>
                        <a14:foregroundMark x1="39028" y1="35598" x2="39028" y2="35598"/>
                        <a14:foregroundMark x1="38027" y1="38405" x2="38027" y2="38405"/>
                        <a14:foregroundMark x1="36669" y1="39734" x2="36669" y2="39734"/>
                        <a14:foregroundMark x1="37384" y1="36484" x2="37384" y2="36484"/>
                        <a14:foregroundMark x1="36669" y1="36780" x2="36669" y2="36780"/>
                        <a14:foregroundMark x1="39528" y1="23929" x2="39528" y2="23929"/>
                        <a14:foregroundMark x1="39314" y1="23043" x2="39314" y2="23043"/>
                        <a14:foregroundMark x1="39385" y1="21418" x2="39385" y2="21418"/>
                        <a14:foregroundMark x1="39814" y1="20236" x2="39814" y2="20236"/>
                        <a14:foregroundMark x1="40243" y1="24668" x2="40243" y2="24668"/>
                        <a14:foregroundMark x1="38956" y1="49778" x2="38956" y2="49778"/>
                        <a14:foregroundMark x1="37241" y1="49335" x2="37241" y2="49335"/>
                        <a14:foregroundMark x1="36741" y1="53767" x2="36741" y2="53767"/>
                        <a14:foregroundMark x1="39028" y1="53323" x2="39028" y2="53323"/>
                        <a14:foregroundMark x1="40529" y1="48154" x2="40529" y2="48154"/>
                        <a14:foregroundMark x1="54396" y1="53914" x2="54396" y2="53914"/>
                        <a14:foregroundMark x1="52895" y1="44461" x2="52895" y2="44461"/>
                        <a14:foregroundMark x1="67834" y1="53914" x2="67834" y2="53914"/>
                        <a14:foregroundMark x1="40886" y1="32496" x2="40886" y2="32496"/>
                        <a14:foregroundMark x1="40172" y1="30428" x2="40172" y2="30428"/>
                      </a14:backgroundRemoval>
                    </a14:imgEffect>
                  </a14:imgLayer>
                </a14:imgProps>
              </a:ext>
            </a:extLst>
          </a:blip>
          <a:srcRect l="16928" t="16362" r="27032" b="40827"/>
          <a:stretch/>
        </p:blipFill>
        <p:spPr>
          <a:xfrm>
            <a:off x="5214901" y="2728176"/>
            <a:ext cx="5355659" cy="1979885"/>
          </a:xfrm>
          <a:prstGeom prst="rect">
            <a:avLst/>
          </a:prstGeom>
        </p:spPr>
      </p:pic>
      <p:sp>
        <p:nvSpPr>
          <p:cNvPr id="18" name="TextBox 17"/>
          <p:cNvSpPr txBox="1"/>
          <p:nvPr/>
        </p:nvSpPr>
        <p:spPr>
          <a:xfrm>
            <a:off x="3923142" y="3037922"/>
            <a:ext cx="1089124" cy="523220"/>
          </a:xfrm>
          <a:prstGeom prst="rect">
            <a:avLst/>
          </a:prstGeom>
          <a:noFill/>
        </p:spPr>
        <p:txBody>
          <a:bodyPr wrap="square" rtlCol="0">
            <a:spAutoFit/>
          </a:bodyPr>
          <a:lstStyle/>
          <a:p>
            <a:r>
              <a:rPr lang="en-US" sz="2800" dirty="0"/>
              <a:t>Auxin</a:t>
            </a:r>
          </a:p>
        </p:txBody>
      </p:sp>
      <p:sp>
        <p:nvSpPr>
          <p:cNvPr id="29" name="TextBox 28"/>
          <p:cNvSpPr txBox="1"/>
          <p:nvPr/>
        </p:nvSpPr>
        <p:spPr>
          <a:xfrm>
            <a:off x="6635861" y="1804444"/>
            <a:ext cx="1944157" cy="523220"/>
          </a:xfrm>
          <a:prstGeom prst="rect">
            <a:avLst/>
          </a:prstGeom>
          <a:noFill/>
        </p:spPr>
        <p:txBody>
          <a:bodyPr wrap="square" rtlCol="0">
            <a:spAutoFit/>
          </a:bodyPr>
          <a:lstStyle/>
          <a:p>
            <a:r>
              <a:rPr lang="en-US" sz="2800" dirty="0"/>
              <a:t>Cytokinin</a:t>
            </a:r>
          </a:p>
        </p:txBody>
      </p:sp>
      <p:cxnSp>
        <p:nvCxnSpPr>
          <p:cNvPr id="31" name="Straight Connector 30"/>
          <p:cNvCxnSpPr/>
          <p:nvPr/>
        </p:nvCxnSpPr>
        <p:spPr>
          <a:xfrm flipH="1" flipV="1">
            <a:off x="5448164" y="2459661"/>
            <a:ext cx="4604926" cy="4520"/>
          </a:xfrm>
          <a:prstGeom prst="line">
            <a:avLst/>
          </a:prstGeom>
          <a:ln w="76200">
            <a:solidFill>
              <a:srgbClr val="00B0F0"/>
            </a:solidFill>
            <a:headEnd type="triangle" w="lg" len="lg"/>
            <a:tailEnd type="oval" w="sm"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012266" y="2464193"/>
            <a:ext cx="12254" cy="2029060"/>
          </a:xfrm>
          <a:prstGeom prst="line">
            <a:avLst/>
          </a:prstGeom>
          <a:ln w="76200">
            <a:solidFill>
              <a:srgbClr val="00B0F0"/>
            </a:solidFill>
            <a:headEnd type="triangle" w="lg" len="lg"/>
            <a:tailEnd type="oval" w="sm" len="sm"/>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338854" y="5344094"/>
            <a:ext cx="1617628" cy="797919"/>
            <a:chOff x="5559113" y="4161228"/>
            <a:chExt cx="3514766" cy="2007942"/>
          </a:xfrm>
        </p:grpSpPr>
        <p:sp>
          <p:nvSpPr>
            <p:cNvPr id="42" name="Freeform 41"/>
            <p:cNvSpPr/>
            <p:nvPr/>
          </p:nvSpPr>
          <p:spPr>
            <a:xfrm>
              <a:off x="5559113" y="4161228"/>
              <a:ext cx="1100667" cy="1179094"/>
            </a:xfrm>
            <a:custGeom>
              <a:avLst/>
              <a:gdLst>
                <a:gd name="connsiteX0" fmla="*/ 1100667 w 1100667"/>
                <a:gd name="connsiteY0" fmla="*/ 1179094 h 1179094"/>
                <a:gd name="connsiteX1" fmla="*/ 77982 w 1100667"/>
                <a:gd name="connsiteY1" fmla="*/ 818147 h 1179094"/>
                <a:gd name="connsiteX2" fmla="*/ 17824 w 1100667"/>
                <a:gd name="connsiteY2" fmla="*/ 0 h 1179094"/>
              </a:gdLst>
              <a:ahLst/>
              <a:cxnLst>
                <a:cxn ang="0">
                  <a:pos x="connsiteX0" y="connsiteY0"/>
                </a:cxn>
                <a:cxn ang="0">
                  <a:pos x="connsiteX1" y="connsiteY1"/>
                </a:cxn>
                <a:cxn ang="0">
                  <a:pos x="connsiteX2" y="connsiteY2"/>
                </a:cxn>
              </a:cxnLst>
              <a:rect l="l" t="t" r="r" b="b"/>
              <a:pathLst>
                <a:path w="1100667" h="1179094">
                  <a:moveTo>
                    <a:pt x="1100667" y="1179094"/>
                  </a:moveTo>
                  <a:cubicBezTo>
                    <a:pt x="679561" y="1096878"/>
                    <a:pt x="258456" y="1014663"/>
                    <a:pt x="77982" y="818147"/>
                  </a:cubicBezTo>
                  <a:cubicBezTo>
                    <a:pt x="-102492" y="621631"/>
                    <a:pt x="98034" y="156410"/>
                    <a:pt x="17824" y="0"/>
                  </a:cubicBezTo>
                </a:path>
              </a:pathLst>
            </a:custGeom>
            <a:noFill/>
            <a:ln w="508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1084624">
              <a:off x="6500516" y="5307854"/>
              <a:ext cx="2573363" cy="861316"/>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216695" y="5411738"/>
              <a:ext cx="863884" cy="653547"/>
            </a:xfrm>
            <a:prstGeom prst="rect">
              <a:avLst/>
            </a:prstGeom>
            <a:effectLst>
              <a:outerShdw blurRad="50800" dist="50800" dir="5400000" algn="ctr" rotWithShape="0">
                <a:srgbClr val="000000">
                  <a:alpha val="0"/>
                </a:srgbClr>
              </a:outerShdw>
            </a:effectLst>
          </p:spPr>
        </p:pic>
      </p:grpSp>
      <p:grpSp>
        <p:nvGrpSpPr>
          <p:cNvPr id="45" name="Group 44"/>
          <p:cNvGrpSpPr/>
          <p:nvPr/>
        </p:nvGrpSpPr>
        <p:grpSpPr>
          <a:xfrm rot="9377857">
            <a:off x="7989679" y="5233240"/>
            <a:ext cx="1670526" cy="874564"/>
            <a:chOff x="5559113" y="4161228"/>
            <a:chExt cx="3514766" cy="2007942"/>
          </a:xfrm>
        </p:grpSpPr>
        <p:sp>
          <p:nvSpPr>
            <p:cNvPr id="46" name="Freeform 45"/>
            <p:cNvSpPr/>
            <p:nvPr/>
          </p:nvSpPr>
          <p:spPr>
            <a:xfrm>
              <a:off x="5559113" y="4161228"/>
              <a:ext cx="1100667" cy="1179094"/>
            </a:xfrm>
            <a:custGeom>
              <a:avLst/>
              <a:gdLst>
                <a:gd name="connsiteX0" fmla="*/ 1100667 w 1100667"/>
                <a:gd name="connsiteY0" fmla="*/ 1179094 h 1179094"/>
                <a:gd name="connsiteX1" fmla="*/ 77982 w 1100667"/>
                <a:gd name="connsiteY1" fmla="*/ 818147 h 1179094"/>
                <a:gd name="connsiteX2" fmla="*/ 17824 w 1100667"/>
                <a:gd name="connsiteY2" fmla="*/ 0 h 1179094"/>
              </a:gdLst>
              <a:ahLst/>
              <a:cxnLst>
                <a:cxn ang="0">
                  <a:pos x="connsiteX0" y="connsiteY0"/>
                </a:cxn>
                <a:cxn ang="0">
                  <a:pos x="connsiteX1" y="connsiteY1"/>
                </a:cxn>
                <a:cxn ang="0">
                  <a:pos x="connsiteX2" y="connsiteY2"/>
                </a:cxn>
              </a:cxnLst>
              <a:rect l="l" t="t" r="r" b="b"/>
              <a:pathLst>
                <a:path w="1100667" h="1179094">
                  <a:moveTo>
                    <a:pt x="1100667" y="1179094"/>
                  </a:moveTo>
                  <a:cubicBezTo>
                    <a:pt x="679561" y="1096878"/>
                    <a:pt x="258456" y="1014663"/>
                    <a:pt x="77982" y="818147"/>
                  </a:cubicBezTo>
                  <a:cubicBezTo>
                    <a:pt x="-102492" y="621631"/>
                    <a:pt x="98034" y="156410"/>
                    <a:pt x="17824" y="0"/>
                  </a:cubicBezTo>
                </a:path>
              </a:pathLst>
            </a:custGeom>
            <a:noFill/>
            <a:ln w="508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1084624">
              <a:off x="6500516" y="5307854"/>
              <a:ext cx="2573363" cy="861316"/>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216695" y="5411738"/>
              <a:ext cx="863884" cy="653547"/>
            </a:xfrm>
            <a:prstGeom prst="rect">
              <a:avLst/>
            </a:prstGeom>
            <a:effectLst>
              <a:outerShdw blurRad="50800" dist="50800" dir="5400000" algn="ctr" rotWithShape="0">
                <a:srgbClr val="000000">
                  <a:alpha val="0"/>
                </a:srgbClr>
              </a:outerShdw>
            </a:effectLst>
          </p:spPr>
        </p:pic>
      </p:grpSp>
      <p:sp>
        <p:nvSpPr>
          <p:cNvPr id="25" name="Rounded Rectangle 24"/>
          <p:cNvSpPr/>
          <p:nvPr/>
        </p:nvSpPr>
        <p:spPr>
          <a:xfrm>
            <a:off x="1896981" y="5246430"/>
            <a:ext cx="1491914" cy="493294"/>
          </a:xfrm>
          <a:prstGeom prst="roundRect">
            <a:avLst/>
          </a:prstGeom>
          <a:solidFill>
            <a:srgbClr val="39ADB7">
              <a:alpha val="69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i="1" dirty="0" err="1">
                <a:solidFill>
                  <a:schemeClr val="tx1"/>
                </a:solidFill>
                <a:cs typeface="Arial" panose="020B0604020202020204" pitchFamily="34" charset="0"/>
              </a:rPr>
              <a:t>vir</a:t>
            </a:r>
            <a:r>
              <a:rPr lang="en-US" sz="2000" b="1" i="1" dirty="0">
                <a:solidFill>
                  <a:schemeClr val="tx1"/>
                </a:solidFill>
                <a:cs typeface="Arial" panose="020B0604020202020204" pitchFamily="34" charset="0"/>
              </a:rPr>
              <a:t> </a:t>
            </a:r>
            <a:r>
              <a:rPr lang="en-US" sz="2000" b="1" dirty="0">
                <a:solidFill>
                  <a:schemeClr val="tx1"/>
                </a:solidFill>
                <a:cs typeface="Arial" panose="020B0604020202020204" pitchFamily="34" charset="0"/>
              </a:rPr>
              <a:t>operon</a:t>
            </a:r>
          </a:p>
        </p:txBody>
      </p:sp>
    </p:spTree>
    <p:extLst>
      <p:ext uri="{BB962C8B-B14F-4D97-AF65-F5344CB8AC3E}">
        <p14:creationId xmlns:p14="http://schemas.microsoft.com/office/powerpoint/2010/main" val="98438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22"/>
                                        </p:tgtEl>
                                      </p:cBhvr>
                                      <p:by x="110000" y="110000"/>
                                    </p:animScale>
                                  </p:childTnLst>
                                </p:cTn>
                              </p:par>
                              <p:par>
                                <p:cTn id="7" presetID="6" presetClass="emph" presetSubtype="0" fill="hold" grpId="0" nodeType="withEffect">
                                  <p:stCondLst>
                                    <p:cond delay="0"/>
                                  </p:stCondLst>
                                  <p:childTnLst>
                                    <p:animScale>
                                      <p:cBhvr>
                                        <p:cTn id="8" dur="500" fill="hold"/>
                                        <p:tgtEl>
                                          <p:spTgt spid="24"/>
                                        </p:tgtEl>
                                      </p:cBhvr>
                                      <p:by x="110000" y="110000"/>
                                    </p:animScale>
                                  </p:childTnLst>
                                </p:cTn>
                              </p:par>
                              <p:par>
                                <p:cTn id="9" presetID="6" presetClass="emph" presetSubtype="0" fill="hold" grpId="0" nodeType="withEffect">
                                  <p:stCondLst>
                                    <p:cond delay="0"/>
                                  </p:stCondLst>
                                  <p:childTnLst>
                                    <p:animScale>
                                      <p:cBhvr>
                                        <p:cTn id="10" dur="500" fill="hold"/>
                                        <p:tgtEl>
                                          <p:spTgt spid="15"/>
                                        </p:tgtEl>
                                      </p:cBhvr>
                                      <p:by x="90000" y="90000"/>
                                    </p:animScale>
                                  </p:childTnLst>
                                </p:cTn>
                              </p:par>
                              <p:par>
                                <p:cTn id="11" presetID="6" presetClass="emph" presetSubtype="0" fill="hold" grpId="0" nodeType="withEffect">
                                  <p:stCondLst>
                                    <p:cond delay="0"/>
                                  </p:stCondLst>
                                  <p:childTnLst>
                                    <p:animScale>
                                      <p:cBhvr>
                                        <p:cTn id="12" dur="500" fill="hold"/>
                                        <p:tgtEl>
                                          <p:spTgt spid="26"/>
                                        </p:tgtEl>
                                      </p:cBhvr>
                                      <p:by x="90000" y="90000"/>
                                    </p:animScale>
                                  </p:childTnLst>
                                </p:cTn>
                              </p:par>
                              <p:par>
                                <p:cTn id="13" presetID="6" presetClass="emph" presetSubtype="0" fill="hold" grpId="0" nodeType="withEffect">
                                  <p:stCondLst>
                                    <p:cond delay="0"/>
                                  </p:stCondLst>
                                  <p:childTnLst>
                                    <p:animScale>
                                      <p:cBhvr>
                                        <p:cTn id="14" dur="500" fill="hold"/>
                                        <p:tgtEl>
                                          <p:spTgt spid="25"/>
                                        </p:tgtEl>
                                      </p:cBhvr>
                                      <p:by x="90000" y="90000"/>
                                    </p:animScale>
                                  </p:childTnLst>
                                </p:cTn>
                              </p:par>
                              <p:par>
                                <p:cTn id="15" presetID="6" presetClass="emph" presetSubtype="0" fill="hold" grpId="0" nodeType="withEffect">
                                  <p:stCondLst>
                                    <p:cond delay="0"/>
                                  </p:stCondLst>
                                  <p:childTnLst>
                                    <p:animScale>
                                      <p:cBhvr>
                                        <p:cTn id="16" dur="500" fill="hold"/>
                                        <p:tgtEl>
                                          <p:spTgt spid="27"/>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P spid="24" grpId="0" animBg="1"/>
      <p:bldP spid="26" grpId="0" animBg="1"/>
      <p:bldP spid="27"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F383334B-28EC-4CCC-AD12-ED61EA77C60C}"/>
              </a:ext>
            </a:extLst>
          </p:cNvPr>
          <p:cNvSpPr/>
          <p:nvPr/>
        </p:nvSpPr>
        <p:spPr>
          <a:xfrm>
            <a:off x="1609696" y="2186848"/>
            <a:ext cx="3118902" cy="3450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2268" y="416674"/>
            <a:ext cx="10515600" cy="1325563"/>
          </a:xfrm>
        </p:spPr>
        <p:txBody>
          <a:bodyPr/>
          <a:lstStyle/>
          <a:p>
            <a:r>
              <a:rPr lang="en-US" b="1" dirty="0"/>
              <a:t>Disarming </a:t>
            </a:r>
            <a:r>
              <a:rPr lang="en-US" b="1" dirty="0" err="1"/>
              <a:t>Ti</a:t>
            </a:r>
            <a:r>
              <a:rPr lang="en-US" b="1" dirty="0"/>
              <a:t> Plasmid</a:t>
            </a:r>
            <a:br>
              <a:rPr lang="en-US" dirty="0"/>
            </a:br>
            <a:r>
              <a:rPr lang="en-US" sz="2800" i="1" dirty="0"/>
              <a:t>remove native T-DNA</a:t>
            </a:r>
            <a:endParaRPr lang="en-US" dirty="0"/>
          </a:p>
        </p:txBody>
      </p:sp>
      <p:grpSp>
        <p:nvGrpSpPr>
          <p:cNvPr id="19" name="Group 18">
            <a:extLst>
              <a:ext uri="{FF2B5EF4-FFF2-40B4-BE49-F238E27FC236}">
                <a16:creationId xmlns:a16="http://schemas.microsoft.com/office/drawing/2014/main" id="{C7B19257-9F49-4570-90B6-4E3415FA8178}"/>
              </a:ext>
            </a:extLst>
          </p:cNvPr>
          <p:cNvGrpSpPr/>
          <p:nvPr/>
        </p:nvGrpSpPr>
        <p:grpSpPr>
          <a:xfrm>
            <a:off x="201063" y="2023597"/>
            <a:ext cx="4447044" cy="3777128"/>
            <a:chOff x="4184710" y="3440616"/>
            <a:chExt cx="2481092" cy="2364066"/>
          </a:xfrm>
        </p:grpSpPr>
        <p:grpSp>
          <p:nvGrpSpPr>
            <p:cNvPr id="4" name="Group 3">
              <a:extLst>
                <a:ext uri="{FF2B5EF4-FFF2-40B4-BE49-F238E27FC236}">
                  <a16:creationId xmlns:a16="http://schemas.microsoft.com/office/drawing/2014/main" id="{BF93C901-AB6F-4BF0-ADC2-15E422F38432}"/>
                </a:ext>
              </a:extLst>
            </p:cNvPr>
            <p:cNvGrpSpPr/>
            <p:nvPr/>
          </p:nvGrpSpPr>
          <p:grpSpPr>
            <a:xfrm>
              <a:off x="4184710" y="3440616"/>
              <a:ext cx="2481092" cy="2364066"/>
              <a:chOff x="6450227" y="4016739"/>
              <a:chExt cx="1631090" cy="1552039"/>
            </a:xfrm>
          </p:grpSpPr>
          <p:sp>
            <p:nvSpPr>
              <p:cNvPr id="11" name="Oval 10">
                <a:extLst>
                  <a:ext uri="{FF2B5EF4-FFF2-40B4-BE49-F238E27FC236}">
                    <a16:creationId xmlns:a16="http://schemas.microsoft.com/office/drawing/2014/main" id="{E5EFE61C-69D0-474F-AFCA-D9EDA5A0787A}"/>
                  </a:ext>
                </a:extLst>
              </p:cNvPr>
              <p:cNvSpPr/>
              <p:nvPr/>
            </p:nvSpPr>
            <p:spPr>
              <a:xfrm>
                <a:off x="6450227" y="4016739"/>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6619102" y="4161841"/>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a:extLst>
                <a:ext uri="{FF2B5EF4-FFF2-40B4-BE49-F238E27FC236}">
                  <a16:creationId xmlns:a16="http://schemas.microsoft.com/office/drawing/2014/main" id="{81E1B00D-8C67-440B-99A5-0EA1EB3B0FA2}"/>
                </a:ext>
              </a:extLst>
            </p:cNvPr>
            <p:cNvCxnSpPr>
              <a:cxnSpLocks/>
            </p:cNvCxnSpPr>
            <p:nvPr/>
          </p:nvCxnSpPr>
          <p:spPr>
            <a:xfrm flipH="1">
              <a:off x="6013622" y="3536937"/>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CF4918-1179-43A5-9A04-32DDF05B3638}"/>
                </a:ext>
              </a:extLst>
            </p:cNvPr>
            <p:cNvCxnSpPr>
              <a:cxnSpLocks/>
            </p:cNvCxnSpPr>
            <p:nvPr/>
          </p:nvCxnSpPr>
          <p:spPr>
            <a:xfrm flipH="1" flipV="1">
              <a:off x="6013622" y="5543672"/>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355A3021-5B21-49BF-AAB3-11EF5567FDFC}"/>
              </a:ext>
            </a:extLst>
          </p:cNvPr>
          <p:cNvSpPr txBox="1"/>
          <p:nvPr/>
        </p:nvSpPr>
        <p:spPr>
          <a:xfrm>
            <a:off x="2155555" y="3410043"/>
            <a:ext cx="1524001" cy="738664"/>
          </a:xfrm>
          <a:prstGeom prst="rect">
            <a:avLst/>
          </a:prstGeom>
          <a:noFill/>
        </p:spPr>
        <p:txBody>
          <a:bodyPr wrap="square" rtlCol="0">
            <a:spAutoFit/>
          </a:bodyPr>
          <a:lstStyle/>
          <a:p>
            <a:pPr algn="ctr"/>
            <a:r>
              <a:rPr lang="en-US" sz="2400" b="1" dirty="0">
                <a:solidFill>
                  <a:srgbClr val="0070C0"/>
                </a:solidFill>
              </a:rPr>
              <a:t>T-DNA</a:t>
            </a:r>
          </a:p>
          <a:p>
            <a:pPr algn="ctr"/>
            <a:r>
              <a:rPr lang="en-US" i="1" dirty="0">
                <a:solidFill>
                  <a:srgbClr val="0070C0"/>
                </a:solidFill>
              </a:rPr>
              <a:t>transfer DNA</a:t>
            </a:r>
          </a:p>
        </p:txBody>
      </p:sp>
      <p:sp>
        <p:nvSpPr>
          <p:cNvPr id="21" name="TextBox 20">
            <a:extLst>
              <a:ext uri="{FF2B5EF4-FFF2-40B4-BE49-F238E27FC236}">
                <a16:creationId xmlns:a16="http://schemas.microsoft.com/office/drawing/2014/main" id="{D81F763B-7969-46DB-BC9B-B00DC3C9E578}"/>
              </a:ext>
            </a:extLst>
          </p:cNvPr>
          <p:cNvSpPr txBox="1"/>
          <p:nvPr/>
        </p:nvSpPr>
        <p:spPr>
          <a:xfrm>
            <a:off x="3626809" y="1782141"/>
            <a:ext cx="2097716" cy="369332"/>
          </a:xfrm>
          <a:prstGeom prst="rect">
            <a:avLst/>
          </a:prstGeom>
          <a:noFill/>
        </p:spPr>
        <p:txBody>
          <a:bodyPr wrap="square" rtlCol="0">
            <a:spAutoFit/>
          </a:bodyPr>
          <a:lstStyle/>
          <a:p>
            <a:r>
              <a:rPr lang="en-US" dirty="0"/>
              <a:t>Left Border</a:t>
            </a:r>
          </a:p>
        </p:txBody>
      </p:sp>
      <p:sp>
        <p:nvSpPr>
          <p:cNvPr id="22" name="TextBox 21">
            <a:extLst>
              <a:ext uri="{FF2B5EF4-FFF2-40B4-BE49-F238E27FC236}">
                <a16:creationId xmlns:a16="http://schemas.microsoft.com/office/drawing/2014/main" id="{EF89BB98-C180-4615-A6FF-07251FD52749}"/>
              </a:ext>
            </a:extLst>
          </p:cNvPr>
          <p:cNvSpPr txBox="1"/>
          <p:nvPr/>
        </p:nvSpPr>
        <p:spPr>
          <a:xfrm>
            <a:off x="3626809" y="5688568"/>
            <a:ext cx="2097716" cy="369332"/>
          </a:xfrm>
          <a:prstGeom prst="rect">
            <a:avLst/>
          </a:prstGeom>
          <a:noFill/>
        </p:spPr>
        <p:txBody>
          <a:bodyPr wrap="square" rtlCol="0">
            <a:spAutoFit/>
          </a:bodyPr>
          <a:lstStyle/>
          <a:p>
            <a:r>
              <a:rPr lang="en-US" dirty="0"/>
              <a:t>Right Border</a:t>
            </a:r>
          </a:p>
        </p:txBody>
      </p:sp>
      <p:sp>
        <p:nvSpPr>
          <p:cNvPr id="3" name="Multiplication Sign 2">
            <a:extLst>
              <a:ext uri="{FF2B5EF4-FFF2-40B4-BE49-F238E27FC236}">
                <a16:creationId xmlns:a16="http://schemas.microsoft.com/office/drawing/2014/main" id="{DEC4D4A1-FA5A-4266-8FF1-355122E8B87B}"/>
              </a:ext>
            </a:extLst>
          </p:cNvPr>
          <p:cNvSpPr/>
          <p:nvPr/>
        </p:nvSpPr>
        <p:spPr>
          <a:xfrm>
            <a:off x="3500768" y="2997394"/>
            <a:ext cx="2019300" cy="1563963"/>
          </a:xfrm>
          <a:prstGeom prst="mathMultiply">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008503-35E8-4832-9AE7-9CDEDF65A8FF}"/>
              </a:ext>
            </a:extLst>
          </p:cNvPr>
          <p:cNvSpPr/>
          <p:nvPr/>
        </p:nvSpPr>
        <p:spPr>
          <a:xfrm>
            <a:off x="7463404" y="2476542"/>
            <a:ext cx="2324100" cy="232410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E192BA2-3279-43F7-97AA-FD39428E79A7}"/>
              </a:ext>
            </a:extLst>
          </p:cNvPr>
          <p:cNvSpPr/>
          <p:nvPr/>
        </p:nvSpPr>
        <p:spPr>
          <a:xfrm>
            <a:off x="7584564" y="2576533"/>
            <a:ext cx="2081779" cy="2124117"/>
          </a:xfrm>
          <a:prstGeom prst="ellipse">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39E3E0E-F520-4F23-B8C9-2A94DBD22814}"/>
              </a:ext>
            </a:extLst>
          </p:cNvPr>
          <p:cNvSpPr txBox="1"/>
          <p:nvPr/>
        </p:nvSpPr>
        <p:spPr>
          <a:xfrm>
            <a:off x="6887140" y="1551308"/>
            <a:ext cx="3980885" cy="830997"/>
          </a:xfrm>
          <a:prstGeom prst="rect">
            <a:avLst/>
          </a:prstGeom>
          <a:noFill/>
        </p:spPr>
        <p:txBody>
          <a:bodyPr wrap="square" rtlCol="0">
            <a:spAutoFit/>
          </a:bodyPr>
          <a:lstStyle/>
          <a:p>
            <a:pPr algn="ctr"/>
            <a:r>
              <a:rPr lang="en-US" sz="2800" dirty="0"/>
              <a:t>Introduce a </a:t>
            </a:r>
            <a:r>
              <a:rPr lang="en-US" sz="2800" b="1" dirty="0"/>
              <a:t>binary</a:t>
            </a:r>
            <a:r>
              <a:rPr lang="en-US" sz="2800" dirty="0"/>
              <a:t> vector</a:t>
            </a:r>
          </a:p>
          <a:p>
            <a:pPr algn="ctr"/>
            <a:r>
              <a:rPr lang="en-US" sz="2000" i="1" dirty="0"/>
              <a:t>Containing T-DNA of interest</a:t>
            </a:r>
          </a:p>
        </p:txBody>
      </p:sp>
      <p:cxnSp>
        <p:nvCxnSpPr>
          <p:cNvPr id="25" name="Straight Connector 24">
            <a:extLst>
              <a:ext uri="{FF2B5EF4-FFF2-40B4-BE49-F238E27FC236}">
                <a16:creationId xmlns:a16="http://schemas.microsoft.com/office/drawing/2014/main" id="{EE9575BD-2DB8-42A6-A653-6CDD94AF8C1C}"/>
              </a:ext>
            </a:extLst>
          </p:cNvPr>
          <p:cNvCxnSpPr>
            <a:cxnSpLocks/>
          </p:cNvCxnSpPr>
          <p:nvPr/>
        </p:nvCxnSpPr>
        <p:spPr>
          <a:xfrm flipH="1">
            <a:off x="9277004"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ECD988-634B-4113-A45B-E5D2B5F8AEA2}"/>
              </a:ext>
            </a:extLst>
          </p:cNvPr>
          <p:cNvCxnSpPr>
            <a:cxnSpLocks/>
          </p:cNvCxnSpPr>
          <p:nvPr/>
        </p:nvCxnSpPr>
        <p:spPr>
          <a:xfrm>
            <a:off x="7761949"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26EE96-B11E-4A6C-BE92-212D87A183FD}"/>
              </a:ext>
            </a:extLst>
          </p:cNvPr>
          <p:cNvSpPr txBox="1"/>
          <p:nvPr/>
        </p:nvSpPr>
        <p:spPr>
          <a:xfrm>
            <a:off x="6267532" y="4850638"/>
            <a:ext cx="4715842" cy="1384995"/>
          </a:xfrm>
          <a:prstGeom prst="rect">
            <a:avLst/>
          </a:prstGeom>
          <a:noFill/>
        </p:spPr>
        <p:txBody>
          <a:bodyPr wrap="square" rtlCol="0">
            <a:spAutoFit/>
          </a:bodyPr>
          <a:lstStyle/>
          <a:p>
            <a:pPr marL="457200" indent="-457200" algn="ctr">
              <a:buFont typeface="Arial" panose="020B0604020202020204" pitchFamily="34" charset="0"/>
              <a:buChar char="•"/>
            </a:pPr>
            <a:r>
              <a:rPr lang="en-US" sz="2800" dirty="0"/>
              <a:t>Rely on </a:t>
            </a:r>
            <a:r>
              <a:rPr lang="en-US" sz="2800" b="1" dirty="0"/>
              <a:t>native</a:t>
            </a:r>
            <a:r>
              <a:rPr lang="en-US" sz="2800" dirty="0"/>
              <a:t> </a:t>
            </a:r>
            <a:r>
              <a:rPr lang="en-US" sz="2800" dirty="0" err="1"/>
              <a:t>Ti</a:t>
            </a:r>
            <a:r>
              <a:rPr lang="en-US" sz="2800" dirty="0"/>
              <a:t> plasmid </a:t>
            </a:r>
            <a:r>
              <a:rPr lang="en-US" sz="2800" i="1" dirty="0"/>
              <a:t>virulence </a:t>
            </a:r>
            <a:r>
              <a:rPr lang="en-US" sz="2800" dirty="0"/>
              <a:t>genes to transfer </a:t>
            </a:r>
            <a:r>
              <a:rPr lang="en-US" sz="2800" b="1" dirty="0"/>
              <a:t>new</a:t>
            </a:r>
            <a:r>
              <a:rPr lang="en-US" sz="2800" dirty="0"/>
              <a:t> T-DNA</a:t>
            </a:r>
            <a:endParaRPr lang="en-US" sz="2000" dirty="0"/>
          </a:p>
        </p:txBody>
      </p:sp>
    </p:spTree>
    <p:extLst>
      <p:ext uri="{BB962C8B-B14F-4D97-AF65-F5344CB8AC3E}">
        <p14:creationId xmlns:p14="http://schemas.microsoft.com/office/powerpoint/2010/main" val="3644612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Binary System</a:t>
            </a:r>
          </a:p>
        </p:txBody>
      </p:sp>
      <p:sp>
        <p:nvSpPr>
          <p:cNvPr id="3" name="Oval 2">
            <a:extLst>
              <a:ext uri="{FF2B5EF4-FFF2-40B4-BE49-F238E27FC236}">
                <a16:creationId xmlns:a16="http://schemas.microsoft.com/office/drawing/2014/main" id="{522E419A-4472-43AA-A450-AC433F467A62}"/>
              </a:ext>
            </a:extLst>
          </p:cNvPr>
          <p:cNvSpPr/>
          <p:nvPr/>
        </p:nvSpPr>
        <p:spPr>
          <a:xfrm>
            <a:off x="1452169" y="3030834"/>
            <a:ext cx="9577781" cy="2298254"/>
          </a:xfrm>
          <a:custGeom>
            <a:avLst/>
            <a:gdLst>
              <a:gd name="connsiteX0" fmla="*/ 0 w 7018638"/>
              <a:gd name="connsiteY0" fmla="*/ 1025611 h 2051222"/>
              <a:gd name="connsiteX1" fmla="*/ 3509319 w 7018638"/>
              <a:gd name="connsiteY1" fmla="*/ 0 h 2051222"/>
              <a:gd name="connsiteX2" fmla="*/ 7018638 w 7018638"/>
              <a:gd name="connsiteY2" fmla="*/ 1025611 h 2051222"/>
              <a:gd name="connsiteX3" fmla="*/ 3509319 w 7018638"/>
              <a:gd name="connsiteY3" fmla="*/ 2051222 h 2051222"/>
              <a:gd name="connsiteX4" fmla="*/ 0 w 7018638"/>
              <a:gd name="connsiteY4" fmla="*/ 1025611 h 2051222"/>
              <a:gd name="connsiteX0" fmla="*/ 0 w 7018638"/>
              <a:gd name="connsiteY0" fmla="*/ 1116227 h 2141838"/>
              <a:gd name="connsiteX1" fmla="*/ 3501081 w 7018638"/>
              <a:gd name="connsiteY1" fmla="*/ 0 h 2141838"/>
              <a:gd name="connsiteX2" fmla="*/ 7018638 w 7018638"/>
              <a:gd name="connsiteY2" fmla="*/ 1116227 h 2141838"/>
              <a:gd name="connsiteX3" fmla="*/ 3509319 w 7018638"/>
              <a:gd name="connsiteY3" fmla="*/ 2141838 h 2141838"/>
              <a:gd name="connsiteX4" fmla="*/ 0 w 7018638"/>
              <a:gd name="connsiteY4" fmla="*/ 1116227 h 2141838"/>
              <a:gd name="connsiteX0" fmla="*/ 8 w 7018646"/>
              <a:gd name="connsiteY0" fmla="*/ 1116227 h 2141838"/>
              <a:gd name="connsiteX1" fmla="*/ 3484614 w 7018646"/>
              <a:gd name="connsiteY1" fmla="*/ 0 h 2141838"/>
              <a:gd name="connsiteX2" fmla="*/ 7018646 w 7018646"/>
              <a:gd name="connsiteY2" fmla="*/ 1116227 h 2141838"/>
              <a:gd name="connsiteX3" fmla="*/ 3509327 w 7018646"/>
              <a:gd name="connsiteY3" fmla="*/ 2141838 h 2141838"/>
              <a:gd name="connsiteX4" fmla="*/ 8 w 7018646"/>
              <a:gd name="connsiteY4" fmla="*/ 1116227 h 2141838"/>
              <a:gd name="connsiteX0" fmla="*/ 57 w 7018695"/>
              <a:gd name="connsiteY0" fmla="*/ 1117224 h 2142835"/>
              <a:gd name="connsiteX1" fmla="*/ 3484663 w 7018695"/>
              <a:gd name="connsiteY1" fmla="*/ 997 h 2142835"/>
              <a:gd name="connsiteX2" fmla="*/ 7018695 w 7018695"/>
              <a:gd name="connsiteY2" fmla="*/ 1117224 h 2142835"/>
              <a:gd name="connsiteX3" fmla="*/ 3509376 w 7018695"/>
              <a:gd name="connsiteY3" fmla="*/ 2142835 h 2142835"/>
              <a:gd name="connsiteX4" fmla="*/ 57 w 7018695"/>
              <a:gd name="connsiteY4" fmla="*/ 1117224 h 2142835"/>
              <a:gd name="connsiteX0" fmla="*/ 7 w 7018645"/>
              <a:gd name="connsiteY0" fmla="*/ 1117253 h 2282907"/>
              <a:gd name="connsiteX1" fmla="*/ 3484613 w 7018645"/>
              <a:gd name="connsiteY1" fmla="*/ 1026 h 2282907"/>
              <a:gd name="connsiteX2" fmla="*/ 7018645 w 7018645"/>
              <a:gd name="connsiteY2" fmla="*/ 1117253 h 2282907"/>
              <a:gd name="connsiteX3" fmla="*/ 3492850 w 7018645"/>
              <a:gd name="connsiteY3" fmla="*/ 2282907 h 2282907"/>
              <a:gd name="connsiteX4" fmla="*/ 7 w 7018645"/>
              <a:gd name="connsiteY4" fmla="*/ 1117253 h 2282907"/>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5459"/>
              <a:gd name="connsiteX1" fmla="*/ 3484613 w 7018645"/>
              <a:gd name="connsiteY1" fmla="*/ 1026 h 2285459"/>
              <a:gd name="connsiteX2" fmla="*/ 7018645 w 7018645"/>
              <a:gd name="connsiteY2" fmla="*/ 1117253 h 2285459"/>
              <a:gd name="connsiteX3" fmla="*/ 3492850 w 7018645"/>
              <a:gd name="connsiteY3" fmla="*/ 2282907 h 2285459"/>
              <a:gd name="connsiteX4" fmla="*/ 7 w 7018645"/>
              <a:gd name="connsiteY4" fmla="*/ 1117253 h 2285459"/>
              <a:gd name="connsiteX0" fmla="*/ 7 w 7018645"/>
              <a:gd name="connsiteY0" fmla="*/ 1130048 h 2298254"/>
              <a:gd name="connsiteX1" fmla="*/ 3484613 w 7018645"/>
              <a:gd name="connsiteY1" fmla="*/ 13821 h 2298254"/>
              <a:gd name="connsiteX2" fmla="*/ 7018645 w 7018645"/>
              <a:gd name="connsiteY2" fmla="*/ 1130048 h 2298254"/>
              <a:gd name="connsiteX3" fmla="*/ 3492850 w 7018645"/>
              <a:gd name="connsiteY3" fmla="*/ 2295702 h 2298254"/>
              <a:gd name="connsiteX4" fmla="*/ 7 w 7018645"/>
              <a:gd name="connsiteY4" fmla="*/ 1130048 h 2298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645" h="2298254">
                <a:moveTo>
                  <a:pt x="7" y="1130048"/>
                </a:moveTo>
                <a:cubicBezTo>
                  <a:pt x="-1366" y="-90525"/>
                  <a:pt x="203703" y="-19131"/>
                  <a:pt x="3484613" y="13821"/>
                </a:cubicBezTo>
                <a:cubicBezTo>
                  <a:pt x="6765523" y="46773"/>
                  <a:pt x="7002169" y="118776"/>
                  <a:pt x="7018645" y="1130048"/>
                </a:cubicBezTo>
                <a:cubicBezTo>
                  <a:pt x="6985693" y="2182509"/>
                  <a:pt x="7012657" y="2320416"/>
                  <a:pt x="3492850" y="2295702"/>
                </a:cubicBezTo>
                <a:cubicBezTo>
                  <a:pt x="-26957" y="2270988"/>
                  <a:pt x="1380" y="2350621"/>
                  <a:pt x="7" y="1130048"/>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F3F24C-913A-4B2B-9D00-8B2B8C1DB046}"/>
              </a:ext>
            </a:extLst>
          </p:cNvPr>
          <p:cNvSpPr/>
          <p:nvPr/>
        </p:nvSpPr>
        <p:spPr>
          <a:xfrm>
            <a:off x="2350491" y="3839037"/>
            <a:ext cx="1494907" cy="603817"/>
          </a:xfrm>
          <a:prstGeom prst="ellipse">
            <a:avLst/>
          </a:prstGeom>
          <a:solidFill>
            <a:schemeClr val="bg1">
              <a:lumMod val="95000"/>
            </a:schemeClr>
          </a:solidFill>
          <a:ln w="381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57FBBF9-7DF0-42BA-9249-6EED50DB4FC8}"/>
              </a:ext>
            </a:extLst>
          </p:cNvPr>
          <p:cNvSpPr/>
          <p:nvPr/>
        </p:nvSpPr>
        <p:spPr>
          <a:xfrm>
            <a:off x="2437254" y="3910050"/>
            <a:ext cx="1284577" cy="451417"/>
          </a:xfrm>
          <a:prstGeom prst="ellipse">
            <a:avLst/>
          </a:prstGeom>
          <a:solidFill>
            <a:schemeClr val="bg1">
              <a:lumMod val="95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A3D89E4A-61C6-4E8E-B5ED-07B67B1F3EE6}"/>
              </a:ext>
            </a:extLst>
          </p:cNvPr>
          <p:cNvSpPr/>
          <p:nvPr/>
        </p:nvSpPr>
        <p:spPr>
          <a:xfrm rot="5400000">
            <a:off x="2342737" y="1702028"/>
            <a:ext cx="613958" cy="188088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E5EFE61C-69D0-474F-AFCA-D9EDA5A0787A}"/>
              </a:ext>
            </a:extLst>
          </p:cNvPr>
          <p:cNvSpPr/>
          <p:nvPr/>
        </p:nvSpPr>
        <p:spPr>
          <a:xfrm>
            <a:off x="5735852" y="3321414"/>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5904727" y="3466516"/>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e 12">
            <a:extLst>
              <a:ext uri="{FF2B5EF4-FFF2-40B4-BE49-F238E27FC236}">
                <a16:creationId xmlns:a16="http://schemas.microsoft.com/office/drawing/2014/main" id="{95248F40-C89C-458D-9DD1-BFBFE18DCA95}"/>
              </a:ext>
            </a:extLst>
          </p:cNvPr>
          <p:cNvSpPr/>
          <p:nvPr/>
        </p:nvSpPr>
        <p:spPr>
          <a:xfrm rot="5400000">
            <a:off x="6061796" y="1702029"/>
            <a:ext cx="613958" cy="1880881"/>
          </a:xfrm>
          <a:prstGeom prst="leftBrac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3DF8563-A275-46CE-A24D-9ADC2DC864C9}"/>
              </a:ext>
            </a:extLst>
          </p:cNvPr>
          <p:cNvSpPr txBox="1"/>
          <p:nvPr/>
        </p:nvSpPr>
        <p:spPr>
          <a:xfrm>
            <a:off x="1650842" y="1718427"/>
            <a:ext cx="1997748" cy="830997"/>
          </a:xfrm>
          <a:prstGeom prst="rect">
            <a:avLst/>
          </a:prstGeom>
          <a:noFill/>
        </p:spPr>
        <p:txBody>
          <a:bodyPr wrap="square" rtlCol="0">
            <a:spAutoFit/>
          </a:bodyPr>
          <a:lstStyle/>
          <a:p>
            <a:r>
              <a:rPr lang="en-US" sz="2400" b="1" dirty="0">
                <a:solidFill>
                  <a:schemeClr val="accent1">
                    <a:lumMod val="50000"/>
                  </a:schemeClr>
                </a:solidFill>
              </a:rPr>
              <a:t>Genomic DNA</a:t>
            </a:r>
          </a:p>
          <a:p>
            <a:endParaRPr lang="en-US" sz="2400" b="1" dirty="0">
              <a:solidFill>
                <a:schemeClr val="accent1">
                  <a:lumMod val="50000"/>
                </a:schemeClr>
              </a:solidFill>
            </a:endParaRPr>
          </a:p>
        </p:txBody>
      </p:sp>
      <p:sp>
        <p:nvSpPr>
          <p:cNvPr id="15" name="TextBox 14">
            <a:extLst>
              <a:ext uri="{FF2B5EF4-FFF2-40B4-BE49-F238E27FC236}">
                <a16:creationId xmlns:a16="http://schemas.microsoft.com/office/drawing/2014/main" id="{F3247DFF-3CAE-4E8D-B9C2-CE1BC49D0BDC}"/>
              </a:ext>
            </a:extLst>
          </p:cNvPr>
          <p:cNvSpPr txBox="1"/>
          <p:nvPr/>
        </p:nvSpPr>
        <p:spPr>
          <a:xfrm>
            <a:off x="5543136" y="1672260"/>
            <a:ext cx="1672288" cy="461665"/>
          </a:xfrm>
          <a:prstGeom prst="rect">
            <a:avLst/>
          </a:prstGeom>
          <a:noFill/>
        </p:spPr>
        <p:txBody>
          <a:bodyPr wrap="square" rtlCol="0">
            <a:spAutoFit/>
          </a:bodyPr>
          <a:lstStyle/>
          <a:p>
            <a:pPr algn="ctr"/>
            <a:r>
              <a:rPr lang="en-US" sz="2400" b="1" dirty="0" err="1">
                <a:solidFill>
                  <a:schemeClr val="accent4">
                    <a:lumMod val="50000"/>
                  </a:schemeClr>
                </a:solidFill>
              </a:rPr>
              <a:t>Ti</a:t>
            </a:r>
            <a:r>
              <a:rPr lang="en-US" sz="2400" b="1" dirty="0">
                <a:solidFill>
                  <a:schemeClr val="accent4">
                    <a:lumMod val="50000"/>
                  </a:schemeClr>
                </a:solidFill>
              </a:rPr>
              <a:t> Plasmid</a:t>
            </a:r>
          </a:p>
        </p:txBody>
      </p:sp>
      <p:cxnSp>
        <p:nvCxnSpPr>
          <p:cNvPr id="17" name="Straight Connector 16">
            <a:extLst>
              <a:ext uri="{FF2B5EF4-FFF2-40B4-BE49-F238E27FC236}">
                <a16:creationId xmlns:a16="http://schemas.microsoft.com/office/drawing/2014/main" id="{007E2438-F121-4900-A5B6-744EB972CD7F}"/>
              </a:ext>
            </a:extLst>
          </p:cNvPr>
          <p:cNvCxnSpPr/>
          <p:nvPr/>
        </p:nvCxnSpPr>
        <p:spPr>
          <a:xfrm>
            <a:off x="2053539" y="3275313"/>
            <a:ext cx="0" cy="1762897"/>
          </a:xfrm>
          <a:prstGeom prst="line">
            <a:avLst/>
          </a:prstGeom>
          <a:ln w="76200">
            <a:solidFill>
              <a:schemeClr val="accent1">
                <a:lumMod val="7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4C097A4-B3EA-460C-ACB9-5FCDF38740C9}"/>
              </a:ext>
            </a:extLst>
          </p:cNvPr>
          <p:cNvGrpSpPr/>
          <p:nvPr/>
        </p:nvGrpSpPr>
        <p:grpSpPr>
          <a:xfrm>
            <a:off x="8504966" y="3562981"/>
            <a:ext cx="1249780" cy="1179518"/>
            <a:chOff x="7463404" y="2476542"/>
            <a:chExt cx="2324100" cy="2324100"/>
          </a:xfrm>
        </p:grpSpPr>
        <p:sp>
          <p:nvSpPr>
            <p:cNvPr id="16" name="Oval 15">
              <a:extLst>
                <a:ext uri="{FF2B5EF4-FFF2-40B4-BE49-F238E27FC236}">
                  <a16:creationId xmlns:a16="http://schemas.microsoft.com/office/drawing/2014/main" id="{CB7D23D4-B71C-4DA2-8792-D4C61612FDC3}"/>
                </a:ext>
              </a:extLst>
            </p:cNvPr>
            <p:cNvSpPr/>
            <p:nvPr/>
          </p:nvSpPr>
          <p:spPr>
            <a:xfrm>
              <a:off x="7463404" y="2476542"/>
              <a:ext cx="2324100" cy="232410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C7CFED-B596-40C1-8FF6-B869D61F6F4D}"/>
                </a:ext>
              </a:extLst>
            </p:cNvPr>
            <p:cNvSpPr/>
            <p:nvPr/>
          </p:nvSpPr>
          <p:spPr>
            <a:xfrm>
              <a:off x="7584564" y="2576533"/>
              <a:ext cx="2081779" cy="2124117"/>
            </a:xfrm>
            <a:prstGeom prst="ellipse">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BAC4103-2513-4927-A8AF-250FA7781E65}"/>
                </a:ext>
              </a:extLst>
            </p:cNvPr>
            <p:cNvCxnSpPr>
              <a:cxnSpLocks/>
            </p:cNvCxnSpPr>
            <p:nvPr/>
          </p:nvCxnSpPr>
          <p:spPr>
            <a:xfrm flipH="1">
              <a:off x="9277004"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6617E67-A1C8-4B4D-9DE8-F7FDB6A1778D}"/>
                </a:ext>
              </a:extLst>
            </p:cNvPr>
            <p:cNvCxnSpPr>
              <a:cxnSpLocks/>
            </p:cNvCxnSpPr>
            <p:nvPr/>
          </p:nvCxnSpPr>
          <p:spPr>
            <a:xfrm>
              <a:off x="7761949"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21" name="Left Brace 20">
            <a:extLst>
              <a:ext uri="{FF2B5EF4-FFF2-40B4-BE49-F238E27FC236}">
                <a16:creationId xmlns:a16="http://schemas.microsoft.com/office/drawing/2014/main" id="{D251F779-C32A-4703-A672-10286DB23778}"/>
              </a:ext>
            </a:extLst>
          </p:cNvPr>
          <p:cNvSpPr/>
          <p:nvPr/>
        </p:nvSpPr>
        <p:spPr>
          <a:xfrm rot="5400000">
            <a:off x="8781980" y="1728973"/>
            <a:ext cx="613958" cy="1880881"/>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23186472-18CB-40B1-8AB3-8810A5280E56}"/>
              </a:ext>
            </a:extLst>
          </p:cNvPr>
          <p:cNvSpPr txBox="1"/>
          <p:nvPr/>
        </p:nvSpPr>
        <p:spPr>
          <a:xfrm>
            <a:off x="8048071" y="1672260"/>
            <a:ext cx="2163569" cy="461665"/>
          </a:xfrm>
          <a:prstGeom prst="rect">
            <a:avLst/>
          </a:prstGeom>
          <a:noFill/>
        </p:spPr>
        <p:txBody>
          <a:bodyPr wrap="square" rtlCol="0">
            <a:spAutoFit/>
          </a:bodyPr>
          <a:lstStyle/>
          <a:p>
            <a:pPr algn="ctr"/>
            <a:r>
              <a:rPr lang="en-US" sz="2400" b="1" dirty="0">
                <a:solidFill>
                  <a:schemeClr val="accent6">
                    <a:lumMod val="75000"/>
                  </a:schemeClr>
                </a:solidFill>
              </a:rPr>
              <a:t>Binary Plasmid</a:t>
            </a:r>
          </a:p>
        </p:txBody>
      </p:sp>
      <p:sp>
        <p:nvSpPr>
          <p:cNvPr id="23" name="Multiplication Sign 22">
            <a:extLst>
              <a:ext uri="{FF2B5EF4-FFF2-40B4-BE49-F238E27FC236}">
                <a16:creationId xmlns:a16="http://schemas.microsoft.com/office/drawing/2014/main" id="{66A13D9D-1995-48FE-A871-AAF9A9E7AAC6}"/>
              </a:ext>
            </a:extLst>
          </p:cNvPr>
          <p:cNvSpPr/>
          <p:nvPr/>
        </p:nvSpPr>
        <p:spPr>
          <a:xfrm>
            <a:off x="6883838" y="3715873"/>
            <a:ext cx="728327" cy="795856"/>
          </a:xfrm>
          <a:prstGeom prst="mathMultiply">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838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86" y="190013"/>
            <a:ext cx="10515600" cy="1325563"/>
          </a:xfrm>
        </p:spPr>
        <p:txBody>
          <a:bodyPr/>
          <a:lstStyle/>
          <a:p>
            <a:r>
              <a:rPr lang="en-US" b="1" dirty="0"/>
              <a:t>Ternary System</a:t>
            </a:r>
          </a:p>
        </p:txBody>
      </p:sp>
      <p:sp>
        <p:nvSpPr>
          <p:cNvPr id="3" name="Oval 2">
            <a:extLst>
              <a:ext uri="{FF2B5EF4-FFF2-40B4-BE49-F238E27FC236}">
                <a16:creationId xmlns:a16="http://schemas.microsoft.com/office/drawing/2014/main" id="{522E419A-4472-43AA-A450-AC433F467A62}"/>
              </a:ext>
            </a:extLst>
          </p:cNvPr>
          <p:cNvSpPr/>
          <p:nvPr/>
        </p:nvSpPr>
        <p:spPr>
          <a:xfrm>
            <a:off x="1452169" y="3030834"/>
            <a:ext cx="9577781" cy="2298254"/>
          </a:xfrm>
          <a:custGeom>
            <a:avLst/>
            <a:gdLst>
              <a:gd name="connsiteX0" fmla="*/ 0 w 7018638"/>
              <a:gd name="connsiteY0" fmla="*/ 1025611 h 2051222"/>
              <a:gd name="connsiteX1" fmla="*/ 3509319 w 7018638"/>
              <a:gd name="connsiteY1" fmla="*/ 0 h 2051222"/>
              <a:gd name="connsiteX2" fmla="*/ 7018638 w 7018638"/>
              <a:gd name="connsiteY2" fmla="*/ 1025611 h 2051222"/>
              <a:gd name="connsiteX3" fmla="*/ 3509319 w 7018638"/>
              <a:gd name="connsiteY3" fmla="*/ 2051222 h 2051222"/>
              <a:gd name="connsiteX4" fmla="*/ 0 w 7018638"/>
              <a:gd name="connsiteY4" fmla="*/ 1025611 h 2051222"/>
              <a:gd name="connsiteX0" fmla="*/ 0 w 7018638"/>
              <a:gd name="connsiteY0" fmla="*/ 1116227 h 2141838"/>
              <a:gd name="connsiteX1" fmla="*/ 3501081 w 7018638"/>
              <a:gd name="connsiteY1" fmla="*/ 0 h 2141838"/>
              <a:gd name="connsiteX2" fmla="*/ 7018638 w 7018638"/>
              <a:gd name="connsiteY2" fmla="*/ 1116227 h 2141838"/>
              <a:gd name="connsiteX3" fmla="*/ 3509319 w 7018638"/>
              <a:gd name="connsiteY3" fmla="*/ 2141838 h 2141838"/>
              <a:gd name="connsiteX4" fmla="*/ 0 w 7018638"/>
              <a:gd name="connsiteY4" fmla="*/ 1116227 h 2141838"/>
              <a:gd name="connsiteX0" fmla="*/ 8 w 7018646"/>
              <a:gd name="connsiteY0" fmla="*/ 1116227 h 2141838"/>
              <a:gd name="connsiteX1" fmla="*/ 3484614 w 7018646"/>
              <a:gd name="connsiteY1" fmla="*/ 0 h 2141838"/>
              <a:gd name="connsiteX2" fmla="*/ 7018646 w 7018646"/>
              <a:gd name="connsiteY2" fmla="*/ 1116227 h 2141838"/>
              <a:gd name="connsiteX3" fmla="*/ 3509327 w 7018646"/>
              <a:gd name="connsiteY3" fmla="*/ 2141838 h 2141838"/>
              <a:gd name="connsiteX4" fmla="*/ 8 w 7018646"/>
              <a:gd name="connsiteY4" fmla="*/ 1116227 h 2141838"/>
              <a:gd name="connsiteX0" fmla="*/ 57 w 7018695"/>
              <a:gd name="connsiteY0" fmla="*/ 1117224 h 2142835"/>
              <a:gd name="connsiteX1" fmla="*/ 3484663 w 7018695"/>
              <a:gd name="connsiteY1" fmla="*/ 997 h 2142835"/>
              <a:gd name="connsiteX2" fmla="*/ 7018695 w 7018695"/>
              <a:gd name="connsiteY2" fmla="*/ 1117224 h 2142835"/>
              <a:gd name="connsiteX3" fmla="*/ 3509376 w 7018695"/>
              <a:gd name="connsiteY3" fmla="*/ 2142835 h 2142835"/>
              <a:gd name="connsiteX4" fmla="*/ 57 w 7018695"/>
              <a:gd name="connsiteY4" fmla="*/ 1117224 h 2142835"/>
              <a:gd name="connsiteX0" fmla="*/ 7 w 7018645"/>
              <a:gd name="connsiteY0" fmla="*/ 1117253 h 2282907"/>
              <a:gd name="connsiteX1" fmla="*/ 3484613 w 7018645"/>
              <a:gd name="connsiteY1" fmla="*/ 1026 h 2282907"/>
              <a:gd name="connsiteX2" fmla="*/ 7018645 w 7018645"/>
              <a:gd name="connsiteY2" fmla="*/ 1117253 h 2282907"/>
              <a:gd name="connsiteX3" fmla="*/ 3492850 w 7018645"/>
              <a:gd name="connsiteY3" fmla="*/ 2282907 h 2282907"/>
              <a:gd name="connsiteX4" fmla="*/ 7 w 7018645"/>
              <a:gd name="connsiteY4" fmla="*/ 1117253 h 2282907"/>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5459"/>
              <a:gd name="connsiteX1" fmla="*/ 3484613 w 7018645"/>
              <a:gd name="connsiteY1" fmla="*/ 1026 h 2285459"/>
              <a:gd name="connsiteX2" fmla="*/ 7018645 w 7018645"/>
              <a:gd name="connsiteY2" fmla="*/ 1117253 h 2285459"/>
              <a:gd name="connsiteX3" fmla="*/ 3492850 w 7018645"/>
              <a:gd name="connsiteY3" fmla="*/ 2282907 h 2285459"/>
              <a:gd name="connsiteX4" fmla="*/ 7 w 7018645"/>
              <a:gd name="connsiteY4" fmla="*/ 1117253 h 2285459"/>
              <a:gd name="connsiteX0" fmla="*/ 7 w 7018645"/>
              <a:gd name="connsiteY0" fmla="*/ 1130048 h 2298254"/>
              <a:gd name="connsiteX1" fmla="*/ 3484613 w 7018645"/>
              <a:gd name="connsiteY1" fmla="*/ 13821 h 2298254"/>
              <a:gd name="connsiteX2" fmla="*/ 7018645 w 7018645"/>
              <a:gd name="connsiteY2" fmla="*/ 1130048 h 2298254"/>
              <a:gd name="connsiteX3" fmla="*/ 3492850 w 7018645"/>
              <a:gd name="connsiteY3" fmla="*/ 2295702 h 2298254"/>
              <a:gd name="connsiteX4" fmla="*/ 7 w 7018645"/>
              <a:gd name="connsiteY4" fmla="*/ 1130048 h 2298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645" h="2298254">
                <a:moveTo>
                  <a:pt x="7" y="1130048"/>
                </a:moveTo>
                <a:cubicBezTo>
                  <a:pt x="-1366" y="-90525"/>
                  <a:pt x="203703" y="-19131"/>
                  <a:pt x="3484613" y="13821"/>
                </a:cubicBezTo>
                <a:cubicBezTo>
                  <a:pt x="6765523" y="46773"/>
                  <a:pt x="7002169" y="118776"/>
                  <a:pt x="7018645" y="1130048"/>
                </a:cubicBezTo>
                <a:cubicBezTo>
                  <a:pt x="6985693" y="2182509"/>
                  <a:pt x="7012657" y="2320416"/>
                  <a:pt x="3492850" y="2295702"/>
                </a:cubicBezTo>
                <a:cubicBezTo>
                  <a:pt x="-26957" y="2270988"/>
                  <a:pt x="1380" y="2350621"/>
                  <a:pt x="7" y="1130048"/>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F3F24C-913A-4B2B-9D00-8B2B8C1DB046}"/>
              </a:ext>
            </a:extLst>
          </p:cNvPr>
          <p:cNvSpPr/>
          <p:nvPr/>
        </p:nvSpPr>
        <p:spPr>
          <a:xfrm>
            <a:off x="2350491" y="3839037"/>
            <a:ext cx="1494907" cy="603817"/>
          </a:xfrm>
          <a:prstGeom prst="ellipse">
            <a:avLst/>
          </a:prstGeom>
          <a:solidFill>
            <a:schemeClr val="bg1">
              <a:lumMod val="95000"/>
            </a:schemeClr>
          </a:solidFill>
          <a:ln w="381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57FBBF9-7DF0-42BA-9249-6EED50DB4FC8}"/>
              </a:ext>
            </a:extLst>
          </p:cNvPr>
          <p:cNvSpPr/>
          <p:nvPr/>
        </p:nvSpPr>
        <p:spPr>
          <a:xfrm>
            <a:off x="2437254" y="3910050"/>
            <a:ext cx="1284577" cy="451417"/>
          </a:xfrm>
          <a:prstGeom prst="ellipse">
            <a:avLst/>
          </a:prstGeom>
          <a:solidFill>
            <a:schemeClr val="bg1">
              <a:lumMod val="95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A3D89E4A-61C6-4E8E-B5ED-07B67B1F3EE6}"/>
              </a:ext>
            </a:extLst>
          </p:cNvPr>
          <p:cNvSpPr/>
          <p:nvPr/>
        </p:nvSpPr>
        <p:spPr>
          <a:xfrm rot="5400000">
            <a:off x="2342737" y="1689240"/>
            <a:ext cx="613958" cy="188088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95248F40-C89C-458D-9DD1-BFBFE18DCA95}"/>
              </a:ext>
            </a:extLst>
          </p:cNvPr>
          <p:cNvSpPr/>
          <p:nvPr/>
        </p:nvSpPr>
        <p:spPr>
          <a:xfrm rot="5400000">
            <a:off x="4676944" y="1689240"/>
            <a:ext cx="613958" cy="1880881"/>
          </a:xfrm>
          <a:prstGeom prst="leftBrac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3DF8563-A275-46CE-A24D-9ADC2DC864C9}"/>
              </a:ext>
            </a:extLst>
          </p:cNvPr>
          <p:cNvSpPr txBox="1"/>
          <p:nvPr/>
        </p:nvSpPr>
        <p:spPr>
          <a:xfrm>
            <a:off x="1650842" y="1718427"/>
            <a:ext cx="1997748" cy="830997"/>
          </a:xfrm>
          <a:prstGeom prst="rect">
            <a:avLst/>
          </a:prstGeom>
          <a:noFill/>
        </p:spPr>
        <p:txBody>
          <a:bodyPr wrap="square" rtlCol="0">
            <a:spAutoFit/>
          </a:bodyPr>
          <a:lstStyle/>
          <a:p>
            <a:r>
              <a:rPr lang="en-US" sz="2400" b="1" dirty="0">
                <a:solidFill>
                  <a:schemeClr val="accent1">
                    <a:lumMod val="50000"/>
                  </a:schemeClr>
                </a:solidFill>
              </a:rPr>
              <a:t>Genomic DNA</a:t>
            </a:r>
          </a:p>
          <a:p>
            <a:endParaRPr lang="en-US" sz="2400" b="1" dirty="0">
              <a:solidFill>
                <a:schemeClr val="accent1">
                  <a:lumMod val="50000"/>
                </a:schemeClr>
              </a:solidFill>
            </a:endParaRPr>
          </a:p>
        </p:txBody>
      </p:sp>
      <p:sp>
        <p:nvSpPr>
          <p:cNvPr id="15" name="TextBox 14">
            <a:extLst>
              <a:ext uri="{FF2B5EF4-FFF2-40B4-BE49-F238E27FC236}">
                <a16:creationId xmlns:a16="http://schemas.microsoft.com/office/drawing/2014/main" id="{F3247DFF-3CAE-4E8D-B9C2-CE1BC49D0BDC}"/>
              </a:ext>
            </a:extLst>
          </p:cNvPr>
          <p:cNvSpPr txBox="1"/>
          <p:nvPr/>
        </p:nvSpPr>
        <p:spPr>
          <a:xfrm>
            <a:off x="4190861" y="1425309"/>
            <a:ext cx="1672288" cy="830997"/>
          </a:xfrm>
          <a:prstGeom prst="rect">
            <a:avLst/>
          </a:prstGeom>
          <a:noFill/>
        </p:spPr>
        <p:txBody>
          <a:bodyPr wrap="square" rtlCol="0">
            <a:spAutoFit/>
          </a:bodyPr>
          <a:lstStyle/>
          <a:p>
            <a:pPr algn="ctr"/>
            <a:r>
              <a:rPr lang="en-US" sz="2400" b="1" dirty="0" err="1">
                <a:solidFill>
                  <a:schemeClr val="accent4">
                    <a:lumMod val="50000"/>
                  </a:schemeClr>
                </a:solidFill>
              </a:rPr>
              <a:t>Ti</a:t>
            </a:r>
            <a:r>
              <a:rPr lang="en-US" sz="2400" b="1" dirty="0">
                <a:solidFill>
                  <a:schemeClr val="accent4">
                    <a:lumMod val="50000"/>
                  </a:schemeClr>
                </a:solidFill>
              </a:rPr>
              <a:t> Plasmid</a:t>
            </a:r>
          </a:p>
          <a:p>
            <a:pPr algn="ctr"/>
            <a:r>
              <a:rPr lang="en-US" sz="2400" i="1" dirty="0">
                <a:solidFill>
                  <a:schemeClr val="accent4">
                    <a:lumMod val="50000"/>
                  </a:schemeClr>
                </a:solidFill>
              </a:rPr>
              <a:t>no T-DNA</a:t>
            </a:r>
          </a:p>
        </p:txBody>
      </p:sp>
      <p:cxnSp>
        <p:nvCxnSpPr>
          <p:cNvPr id="17" name="Straight Connector 16">
            <a:extLst>
              <a:ext uri="{FF2B5EF4-FFF2-40B4-BE49-F238E27FC236}">
                <a16:creationId xmlns:a16="http://schemas.microsoft.com/office/drawing/2014/main" id="{007E2438-F121-4900-A5B6-744EB972CD7F}"/>
              </a:ext>
            </a:extLst>
          </p:cNvPr>
          <p:cNvCxnSpPr/>
          <p:nvPr/>
        </p:nvCxnSpPr>
        <p:spPr>
          <a:xfrm>
            <a:off x="2053539" y="3275313"/>
            <a:ext cx="0" cy="1762897"/>
          </a:xfrm>
          <a:prstGeom prst="line">
            <a:avLst/>
          </a:prstGeom>
          <a:ln w="76200">
            <a:solidFill>
              <a:schemeClr val="accent1">
                <a:lumMod val="7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4C097A4-B3EA-460C-ACB9-5FCDF38740C9}"/>
              </a:ext>
            </a:extLst>
          </p:cNvPr>
          <p:cNvGrpSpPr/>
          <p:nvPr/>
        </p:nvGrpSpPr>
        <p:grpSpPr>
          <a:xfrm>
            <a:off x="6789166" y="3555496"/>
            <a:ext cx="1109722" cy="1108461"/>
            <a:chOff x="7463404" y="2476542"/>
            <a:chExt cx="2324100" cy="2324100"/>
          </a:xfrm>
        </p:grpSpPr>
        <p:sp>
          <p:nvSpPr>
            <p:cNvPr id="16" name="Oval 15">
              <a:extLst>
                <a:ext uri="{FF2B5EF4-FFF2-40B4-BE49-F238E27FC236}">
                  <a16:creationId xmlns:a16="http://schemas.microsoft.com/office/drawing/2014/main" id="{CB7D23D4-B71C-4DA2-8792-D4C61612FDC3}"/>
                </a:ext>
              </a:extLst>
            </p:cNvPr>
            <p:cNvSpPr/>
            <p:nvPr/>
          </p:nvSpPr>
          <p:spPr>
            <a:xfrm>
              <a:off x="7463404" y="2476542"/>
              <a:ext cx="2324100" cy="232410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C7CFED-B596-40C1-8FF6-B869D61F6F4D}"/>
                </a:ext>
              </a:extLst>
            </p:cNvPr>
            <p:cNvSpPr/>
            <p:nvPr/>
          </p:nvSpPr>
          <p:spPr>
            <a:xfrm>
              <a:off x="7584564" y="2576533"/>
              <a:ext cx="2081779" cy="2124117"/>
            </a:xfrm>
            <a:prstGeom prst="ellipse">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BAC4103-2513-4927-A8AF-250FA7781E65}"/>
                </a:ext>
              </a:extLst>
            </p:cNvPr>
            <p:cNvCxnSpPr>
              <a:cxnSpLocks/>
            </p:cNvCxnSpPr>
            <p:nvPr/>
          </p:nvCxnSpPr>
          <p:spPr>
            <a:xfrm flipH="1">
              <a:off x="9277004"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6617E67-A1C8-4B4D-9DE8-F7FDB6A1778D}"/>
                </a:ext>
              </a:extLst>
            </p:cNvPr>
            <p:cNvCxnSpPr>
              <a:cxnSpLocks/>
            </p:cNvCxnSpPr>
            <p:nvPr/>
          </p:nvCxnSpPr>
          <p:spPr>
            <a:xfrm>
              <a:off x="7761949" y="2576533"/>
              <a:ext cx="295304" cy="299051"/>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21" name="Left Brace 20">
            <a:extLst>
              <a:ext uri="{FF2B5EF4-FFF2-40B4-BE49-F238E27FC236}">
                <a16:creationId xmlns:a16="http://schemas.microsoft.com/office/drawing/2014/main" id="{D251F779-C32A-4703-A672-10286DB23778}"/>
              </a:ext>
            </a:extLst>
          </p:cNvPr>
          <p:cNvSpPr/>
          <p:nvPr/>
        </p:nvSpPr>
        <p:spPr>
          <a:xfrm rot="5400000">
            <a:off x="7037047" y="1868457"/>
            <a:ext cx="613958" cy="1522447"/>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23186472-18CB-40B1-8AB3-8810A5280E56}"/>
              </a:ext>
            </a:extLst>
          </p:cNvPr>
          <p:cNvSpPr txBox="1"/>
          <p:nvPr/>
        </p:nvSpPr>
        <p:spPr>
          <a:xfrm>
            <a:off x="6294864" y="1425309"/>
            <a:ext cx="2163569" cy="830997"/>
          </a:xfrm>
          <a:prstGeom prst="rect">
            <a:avLst/>
          </a:prstGeom>
          <a:noFill/>
        </p:spPr>
        <p:txBody>
          <a:bodyPr wrap="square" rtlCol="0">
            <a:spAutoFit/>
          </a:bodyPr>
          <a:lstStyle/>
          <a:p>
            <a:pPr algn="ctr"/>
            <a:r>
              <a:rPr lang="en-US" sz="2400" b="1" dirty="0">
                <a:solidFill>
                  <a:schemeClr val="accent6">
                    <a:lumMod val="75000"/>
                  </a:schemeClr>
                </a:solidFill>
              </a:rPr>
              <a:t>Binary Plasmid</a:t>
            </a:r>
          </a:p>
          <a:p>
            <a:pPr algn="ctr"/>
            <a:r>
              <a:rPr lang="en-US" sz="2400" i="1" dirty="0">
                <a:solidFill>
                  <a:schemeClr val="accent6">
                    <a:lumMod val="75000"/>
                  </a:schemeClr>
                </a:solidFill>
              </a:rPr>
              <a:t>With T-DNA</a:t>
            </a:r>
          </a:p>
        </p:txBody>
      </p:sp>
      <p:sp>
        <p:nvSpPr>
          <p:cNvPr id="29" name="Left Brace 28">
            <a:extLst>
              <a:ext uri="{FF2B5EF4-FFF2-40B4-BE49-F238E27FC236}">
                <a16:creationId xmlns:a16="http://schemas.microsoft.com/office/drawing/2014/main" id="{7058940F-BA70-4159-A300-CEBF25290AD8}"/>
              </a:ext>
            </a:extLst>
          </p:cNvPr>
          <p:cNvSpPr/>
          <p:nvPr/>
        </p:nvSpPr>
        <p:spPr>
          <a:xfrm rot="5400000">
            <a:off x="9632834" y="1689240"/>
            <a:ext cx="613958" cy="1880881"/>
          </a:xfrm>
          <a:prstGeom prst="leftBrac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2">
                  <a:lumMod val="50000"/>
                </a:schemeClr>
              </a:solidFill>
            </a:endParaRPr>
          </a:p>
        </p:txBody>
      </p:sp>
      <p:sp>
        <p:nvSpPr>
          <p:cNvPr id="30" name="TextBox 29">
            <a:extLst>
              <a:ext uri="{FF2B5EF4-FFF2-40B4-BE49-F238E27FC236}">
                <a16:creationId xmlns:a16="http://schemas.microsoft.com/office/drawing/2014/main" id="{A3136890-C5A1-495F-976C-C101F92BE97D}"/>
              </a:ext>
            </a:extLst>
          </p:cNvPr>
          <p:cNvSpPr txBox="1"/>
          <p:nvPr/>
        </p:nvSpPr>
        <p:spPr>
          <a:xfrm>
            <a:off x="8543412" y="1425309"/>
            <a:ext cx="3006855" cy="830997"/>
          </a:xfrm>
          <a:prstGeom prst="rect">
            <a:avLst/>
          </a:prstGeom>
          <a:noFill/>
        </p:spPr>
        <p:txBody>
          <a:bodyPr wrap="square" rtlCol="0">
            <a:spAutoFit/>
          </a:bodyPr>
          <a:lstStyle/>
          <a:p>
            <a:pPr algn="ctr"/>
            <a:r>
              <a:rPr lang="en-US" sz="2400" b="1" dirty="0">
                <a:solidFill>
                  <a:schemeClr val="accent2">
                    <a:lumMod val="50000"/>
                  </a:schemeClr>
                </a:solidFill>
              </a:rPr>
              <a:t>Ternary Plasmid</a:t>
            </a:r>
          </a:p>
          <a:p>
            <a:pPr algn="ctr"/>
            <a:r>
              <a:rPr lang="en-US" sz="2400" dirty="0">
                <a:solidFill>
                  <a:schemeClr val="accent2">
                    <a:lumMod val="50000"/>
                  </a:schemeClr>
                </a:solidFill>
              </a:rPr>
              <a:t>Extra </a:t>
            </a:r>
            <a:r>
              <a:rPr lang="en-US" sz="2400" i="1" dirty="0">
                <a:solidFill>
                  <a:schemeClr val="accent2">
                    <a:lumMod val="50000"/>
                  </a:schemeClr>
                </a:solidFill>
              </a:rPr>
              <a:t>virulence genes</a:t>
            </a:r>
            <a:endParaRPr lang="en-US" sz="2400" dirty="0">
              <a:solidFill>
                <a:schemeClr val="accent2">
                  <a:lumMod val="50000"/>
                </a:schemeClr>
              </a:solidFill>
            </a:endParaRPr>
          </a:p>
        </p:txBody>
      </p:sp>
      <p:sp>
        <p:nvSpPr>
          <p:cNvPr id="31" name="Oval 30">
            <a:extLst>
              <a:ext uri="{FF2B5EF4-FFF2-40B4-BE49-F238E27FC236}">
                <a16:creationId xmlns:a16="http://schemas.microsoft.com/office/drawing/2014/main" id="{A0AAC9AF-69F6-449C-A371-974B817A6C79}"/>
              </a:ext>
            </a:extLst>
          </p:cNvPr>
          <p:cNvSpPr/>
          <p:nvPr/>
        </p:nvSpPr>
        <p:spPr>
          <a:xfrm>
            <a:off x="4293147" y="3317340"/>
            <a:ext cx="1310697" cy="1555800"/>
          </a:xfrm>
          <a:prstGeom prst="ellipse">
            <a:avLst/>
          </a:prstGeom>
          <a:solidFill>
            <a:schemeClr val="tx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1D8BA5C-9E62-4FA5-A32F-BE0D8923B66D}"/>
              </a:ext>
            </a:extLst>
          </p:cNvPr>
          <p:cNvGrpSpPr/>
          <p:nvPr/>
        </p:nvGrpSpPr>
        <p:grpSpPr>
          <a:xfrm>
            <a:off x="4351000" y="3317340"/>
            <a:ext cx="1876313" cy="1552039"/>
            <a:chOff x="4351000" y="3317340"/>
            <a:chExt cx="1876313" cy="1552039"/>
          </a:xfrm>
        </p:grpSpPr>
        <p:sp>
          <p:nvSpPr>
            <p:cNvPr id="11" name="Oval 10">
              <a:extLst>
                <a:ext uri="{FF2B5EF4-FFF2-40B4-BE49-F238E27FC236}">
                  <a16:creationId xmlns:a16="http://schemas.microsoft.com/office/drawing/2014/main" id="{E5EFE61C-69D0-474F-AFCA-D9EDA5A0787A}"/>
                </a:ext>
              </a:extLst>
            </p:cNvPr>
            <p:cNvSpPr/>
            <p:nvPr/>
          </p:nvSpPr>
          <p:spPr>
            <a:xfrm>
              <a:off x="4351000" y="3317340"/>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4519875" y="3462442"/>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66A13D9D-1995-48FE-A871-AAF9A9E7AAC6}"/>
                </a:ext>
              </a:extLst>
            </p:cNvPr>
            <p:cNvSpPr/>
            <p:nvPr/>
          </p:nvSpPr>
          <p:spPr>
            <a:xfrm>
              <a:off x="5498986" y="3711799"/>
              <a:ext cx="728327" cy="795856"/>
            </a:xfrm>
            <a:prstGeom prst="mathMultiply">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val 32">
            <a:extLst>
              <a:ext uri="{FF2B5EF4-FFF2-40B4-BE49-F238E27FC236}">
                <a16:creationId xmlns:a16="http://schemas.microsoft.com/office/drawing/2014/main" id="{649C7455-9E9B-4539-A8F6-1F4593618731}"/>
              </a:ext>
            </a:extLst>
          </p:cNvPr>
          <p:cNvSpPr/>
          <p:nvPr/>
        </p:nvSpPr>
        <p:spPr>
          <a:xfrm>
            <a:off x="8931699" y="3458644"/>
            <a:ext cx="1310697" cy="1358162"/>
          </a:xfrm>
          <a:prstGeom prst="ellipse">
            <a:avLst/>
          </a:prstGeom>
          <a:solidFill>
            <a:schemeClr val="tx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BB68767-276E-42ED-8AA2-70BC18D7EF59}"/>
              </a:ext>
            </a:extLst>
          </p:cNvPr>
          <p:cNvGrpSpPr/>
          <p:nvPr/>
        </p:nvGrpSpPr>
        <p:grpSpPr>
          <a:xfrm>
            <a:off x="9034452" y="3462442"/>
            <a:ext cx="1414473" cy="1354364"/>
            <a:chOff x="7463404" y="2476542"/>
            <a:chExt cx="2324100" cy="2324100"/>
          </a:xfrm>
          <a:solidFill>
            <a:schemeClr val="bg1">
              <a:lumMod val="95000"/>
            </a:schemeClr>
          </a:solidFill>
        </p:grpSpPr>
        <p:sp>
          <p:nvSpPr>
            <p:cNvPr id="25" name="Oval 24">
              <a:extLst>
                <a:ext uri="{FF2B5EF4-FFF2-40B4-BE49-F238E27FC236}">
                  <a16:creationId xmlns:a16="http://schemas.microsoft.com/office/drawing/2014/main" id="{8341B06B-C710-4E3C-A725-3DAD6F75ADB3}"/>
                </a:ext>
              </a:extLst>
            </p:cNvPr>
            <p:cNvSpPr/>
            <p:nvPr/>
          </p:nvSpPr>
          <p:spPr>
            <a:xfrm>
              <a:off x="7463404" y="2476542"/>
              <a:ext cx="2324100" cy="2324100"/>
            </a:xfrm>
            <a:prstGeom prst="ellipse">
              <a:avLst/>
            </a:prstGeom>
            <a:grp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6" name="Oval 25">
              <a:extLst>
                <a:ext uri="{FF2B5EF4-FFF2-40B4-BE49-F238E27FC236}">
                  <a16:creationId xmlns:a16="http://schemas.microsoft.com/office/drawing/2014/main" id="{E1843BAB-7337-4E2B-985C-8F0DD70E8D8F}"/>
                </a:ext>
              </a:extLst>
            </p:cNvPr>
            <p:cNvSpPr/>
            <p:nvPr/>
          </p:nvSpPr>
          <p:spPr>
            <a:xfrm>
              <a:off x="7584564" y="2576533"/>
              <a:ext cx="2081779" cy="2124117"/>
            </a:xfrm>
            <a:prstGeom prst="ellipse">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grpSp>
    </p:spTree>
    <p:extLst>
      <p:ext uri="{BB962C8B-B14F-4D97-AF65-F5344CB8AC3E}">
        <p14:creationId xmlns:p14="http://schemas.microsoft.com/office/powerpoint/2010/main" val="3231399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7508-2ABD-4C2D-844E-0C69F980C1D6}"/>
              </a:ext>
            </a:extLst>
          </p:cNvPr>
          <p:cNvSpPr>
            <a:spLocks noGrp="1"/>
          </p:cNvSpPr>
          <p:nvPr>
            <p:ph type="ctrTitle"/>
          </p:nvPr>
        </p:nvSpPr>
        <p:spPr>
          <a:xfrm>
            <a:off x="208768" y="80239"/>
            <a:ext cx="6277761" cy="1419501"/>
          </a:xfrm>
        </p:spPr>
        <p:txBody>
          <a:bodyPr/>
          <a:lstStyle/>
          <a:p>
            <a:r>
              <a:rPr lang="en-US" dirty="0"/>
              <a:t>Binary/Ternary plasmids</a:t>
            </a:r>
          </a:p>
        </p:txBody>
      </p:sp>
      <p:sp>
        <p:nvSpPr>
          <p:cNvPr id="4" name="TextBox 3">
            <a:extLst>
              <a:ext uri="{FF2B5EF4-FFF2-40B4-BE49-F238E27FC236}">
                <a16:creationId xmlns:a16="http://schemas.microsoft.com/office/drawing/2014/main" id="{40C98EF6-5E24-45C6-9304-69E690E6E833}"/>
              </a:ext>
            </a:extLst>
          </p:cNvPr>
          <p:cNvSpPr txBox="1"/>
          <p:nvPr/>
        </p:nvSpPr>
        <p:spPr>
          <a:xfrm>
            <a:off x="3098800" y="6320265"/>
            <a:ext cx="7327900" cy="461665"/>
          </a:xfrm>
          <a:prstGeom prst="rect">
            <a:avLst/>
          </a:prstGeom>
          <a:noFill/>
        </p:spPr>
        <p:txBody>
          <a:bodyPr wrap="square" rtlCol="0">
            <a:spAutoFit/>
          </a:bodyPr>
          <a:lstStyle/>
          <a:p>
            <a:r>
              <a:rPr lang="en-US" sz="2400" b="1" dirty="0"/>
              <a:t>Additional </a:t>
            </a:r>
            <a:r>
              <a:rPr lang="en-US" sz="2400" b="1" i="1" dirty="0"/>
              <a:t>virulence</a:t>
            </a:r>
            <a:r>
              <a:rPr lang="en-US" sz="2400" b="1" dirty="0"/>
              <a:t> genes to aid in DNA transfer</a:t>
            </a:r>
          </a:p>
        </p:txBody>
      </p:sp>
      <p:sp>
        <p:nvSpPr>
          <p:cNvPr id="5" name="TextBox 4">
            <a:extLst>
              <a:ext uri="{FF2B5EF4-FFF2-40B4-BE49-F238E27FC236}">
                <a16:creationId xmlns:a16="http://schemas.microsoft.com/office/drawing/2014/main" id="{D099842A-DFC2-4C4B-8FB8-AA5FC1134CD2}"/>
              </a:ext>
            </a:extLst>
          </p:cNvPr>
          <p:cNvSpPr txBox="1"/>
          <p:nvPr/>
        </p:nvSpPr>
        <p:spPr>
          <a:xfrm>
            <a:off x="-190500" y="1640066"/>
            <a:ext cx="2349500" cy="707886"/>
          </a:xfrm>
          <a:prstGeom prst="rect">
            <a:avLst/>
          </a:prstGeom>
          <a:noFill/>
        </p:spPr>
        <p:txBody>
          <a:bodyPr wrap="square" rtlCol="0">
            <a:spAutoFit/>
          </a:bodyPr>
          <a:lstStyle/>
          <a:p>
            <a:pPr algn="r"/>
            <a:r>
              <a:rPr lang="en-US" sz="2000" b="1" dirty="0"/>
              <a:t>Disarmed </a:t>
            </a:r>
            <a:r>
              <a:rPr lang="en-US" sz="2000" b="1" i="1" dirty="0"/>
              <a:t>Agrobacterium</a:t>
            </a:r>
            <a:endParaRPr lang="en-US" sz="2000" b="1" dirty="0"/>
          </a:p>
        </p:txBody>
      </p:sp>
      <p:sp>
        <p:nvSpPr>
          <p:cNvPr id="6" name="Left Brace 5">
            <a:extLst>
              <a:ext uri="{FF2B5EF4-FFF2-40B4-BE49-F238E27FC236}">
                <a16:creationId xmlns:a16="http://schemas.microsoft.com/office/drawing/2014/main" id="{98897643-146A-436A-9CC5-63933D6AD3FE}"/>
              </a:ext>
            </a:extLst>
          </p:cNvPr>
          <p:cNvSpPr/>
          <p:nvPr/>
        </p:nvSpPr>
        <p:spPr>
          <a:xfrm>
            <a:off x="2388798" y="1689641"/>
            <a:ext cx="958850" cy="6411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6E7A672B-749D-40F4-BB9D-D36A144BB9C0}"/>
              </a:ext>
            </a:extLst>
          </p:cNvPr>
          <p:cNvSpPr/>
          <p:nvPr/>
        </p:nvSpPr>
        <p:spPr>
          <a:xfrm>
            <a:off x="4025900" y="1673421"/>
            <a:ext cx="685800" cy="64117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8" name="TextBox 7">
            <a:extLst>
              <a:ext uri="{FF2B5EF4-FFF2-40B4-BE49-F238E27FC236}">
                <a16:creationId xmlns:a16="http://schemas.microsoft.com/office/drawing/2014/main" id="{A43293CA-0D98-4669-841E-C0560932B867}"/>
              </a:ext>
            </a:extLst>
          </p:cNvPr>
          <p:cNvSpPr txBox="1"/>
          <p:nvPr/>
        </p:nvSpPr>
        <p:spPr>
          <a:xfrm>
            <a:off x="-190500" y="2622970"/>
            <a:ext cx="2349500" cy="400110"/>
          </a:xfrm>
          <a:prstGeom prst="rect">
            <a:avLst/>
          </a:prstGeom>
          <a:noFill/>
        </p:spPr>
        <p:txBody>
          <a:bodyPr wrap="square" rtlCol="0">
            <a:spAutoFit/>
          </a:bodyPr>
          <a:lstStyle/>
          <a:p>
            <a:pPr algn="r"/>
            <a:r>
              <a:rPr lang="en-US" sz="2000" b="1" dirty="0"/>
              <a:t>Binary system</a:t>
            </a:r>
          </a:p>
        </p:txBody>
      </p:sp>
      <p:sp>
        <p:nvSpPr>
          <p:cNvPr id="11" name="Oval 10">
            <a:extLst>
              <a:ext uri="{FF2B5EF4-FFF2-40B4-BE49-F238E27FC236}">
                <a16:creationId xmlns:a16="http://schemas.microsoft.com/office/drawing/2014/main" id="{61685A55-011F-4C1E-BBCC-05CB4D6A68FC}"/>
              </a:ext>
            </a:extLst>
          </p:cNvPr>
          <p:cNvSpPr/>
          <p:nvPr/>
        </p:nvSpPr>
        <p:spPr>
          <a:xfrm>
            <a:off x="5425483" y="2427058"/>
            <a:ext cx="863600" cy="7295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Genes of interest</a:t>
            </a:r>
          </a:p>
        </p:txBody>
      </p:sp>
      <p:sp>
        <p:nvSpPr>
          <p:cNvPr id="12" name="TextBox 11">
            <a:extLst>
              <a:ext uri="{FF2B5EF4-FFF2-40B4-BE49-F238E27FC236}">
                <a16:creationId xmlns:a16="http://schemas.microsoft.com/office/drawing/2014/main" id="{1BA1A13C-4C43-4939-9461-7F0BBFE37D42}"/>
              </a:ext>
            </a:extLst>
          </p:cNvPr>
          <p:cNvSpPr txBox="1"/>
          <p:nvPr/>
        </p:nvSpPr>
        <p:spPr>
          <a:xfrm>
            <a:off x="395" y="3316127"/>
            <a:ext cx="2349500" cy="400110"/>
          </a:xfrm>
          <a:prstGeom prst="rect">
            <a:avLst/>
          </a:prstGeom>
          <a:noFill/>
        </p:spPr>
        <p:txBody>
          <a:bodyPr wrap="square" rtlCol="0">
            <a:spAutoFit/>
          </a:bodyPr>
          <a:lstStyle/>
          <a:p>
            <a:pPr algn="r"/>
            <a:r>
              <a:rPr lang="en-US" sz="2000" b="1" dirty="0"/>
              <a:t>Super Binary System</a:t>
            </a:r>
          </a:p>
        </p:txBody>
      </p:sp>
      <p:sp>
        <p:nvSpPr>
          <p:cNvPr id="15" name="Oval 14">
            <a:extLst>
              <a:ext uri="{FF2B5EF4-FFF2-40B4-BE49-F238E27FC236}">
                <a16:creationId xmlns:a16="http://schemas.microsoft.com/office/drawing/2014/main" id="{596FD342-0177-4946-9D3B-F6C8D01F74CB}"/>
              </a:ext>
            </a:extLst>
          </p:cNvPr>
          <p:cNvSpPr/>
          <p:nvPr/>
        </p:nvSpPr>
        <p:spPr>
          <a:xfrm>
            <a:off x="6576620" y="2858773"/>
            <a:ext cx="1168400" cy="118097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Binary plasmid</a:t>
            </a:r>
          </a:p>
          <a:p>
            <a:pPr algn="ctr"/>
            <a:r>
              <a:rPr lang="en-US" sz="1200" b="1" dirty="0">
                <a:solidFill>
                  <a:schemeClr val="tx1"/>
                </a:solidFill>
              </a:rPr>
              <a:t>(Genes of interest + virulence genes)</a:t>
            </a:r>
          </a:p>
        </p:txBody>
      </p:sp>
      <p:sp>
        <p:nvSpPr>
          <p:cNvPr id="16" name="TextBox 15">
            <a:extLst>
              <a:ext uri="{FF2B5EF4-FFF2-40B4-BE49-F238E27FC236}">
                <a16:creationId xmlns:a16="http://schemas.microsoft.com/office/drawing/2014/main" id="{3373B9D6-D571-4398-AF32-C6D9497A75A4}"/>
              </a:ext>
            </a:extLst>
          </p:cNvPr>
          <p:cNvSpPr txBox="1"/>
          <p:nvPr/>
        </p:nvSpPr>
        <p:spPr>
          <a:xfrm>
            <a:off x="3739554" y="1112889"/>
            <a:ext cx="1258491" cy="646331"/>
          </a:xfrm>
          <a:prstGeom prst="rect">
            <a:avLst/>
          </a:prstGeom>
          <a:noFill/>
        </p:spPr>
        <p:txBody>
          <a:bodyPr wrap="square" rtlCol="0">
            <a:spAutoFit/>
          </a:bodyPr>
          <a:lstStyle/>
          <a:p>
            <a:pPr algn="ctr"/>
            <a:r>
              <a:rPr lang="en-US" b="1" dirty="0"/>
              <a:t>Disarmed </a:t>
            </a:r>
            <a:r>
              <a:rPr lang="en-US" b="1" dirty="0" err="1"/>
              <a:t>Ti</a:t>
            </a:r>
            <a:r>
              <a:rPr lang="en-US" b="1" dirty="0"/>
              <a:t> plasmid</a:t>
            </a:r>
          </a:p>
        </p:txBody>
      </p:sp>
      <p:sp>
        <p:nvSpPr>
          <p:cNvPr id="17" name="Oval 16">
            <a:extLst>
              <a:ext uri="{FF2B5EF4-FFF2-40B4-BE49-F238E27FC236}">
                <a16:creationId xmlns:a16="http://schemas.microsoft.com/office/drawing/2014/main" id="{13D0C4D2-F5AA-4AC6-8C44-0772F8A9F037}"/>
              </a:ext>
            </a:extLst>
          </p:cNvPr>
          <p:cNvSpPr/>
          <p:nvPr/>
        </p:nvSpPr>
        <p:spPr>
          <a:xfrm>
            <a:off x="4025900" y="2473938"/>
            <a:ext cx="685800" cy="64117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8" name="Oval 17">
            <a:extLst>
              <a:ext uri="{FF2B5EF4-FFF2-40B4-BE49-F238E27FC236}">
                <a16:creationId xmlns:a16="http://schemas.microsoft.com/office/drawing/2014/main" id="{31C6309C-FBE4-481F-BEA6-6E7E261E0CBC}"/>
              </a:ext>
            </a:extLst>
          </p:cNvPr>
          <p:cNvSpPr/>
          <p:nvPr/>
        </p:nvSpPr>
        <p:spPr>
          <a:xfrm>
            <a:off x="4025900" y="3274455"/>
            <a:ext cx="685800" cy="64117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9" name="Oval 18">
            <a:extLst>
              <a:ext uri="{FF2B5EF4-FFF2-40B4-BE49-F238E27FC236}">
                <a16:creationId xmlns:a16="http://schemas.microsoft.com/office/drawing/2014/main" id="{B6DEDC52-71B7-4404-A01C-51A5BF72BCF9}"/>
              </a:ext>
            </a:extLst>
          </p:cNvPr>
          <p:cNvSpPr/>
          <p:nvPr/>
        </p:nvSpPr>
        <p:spPr>
          <a:xfrm>
            <a:off x="4013200" y="4074971"/>
            <a:ext cx="685800" cy="64117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20" name="Left Brace 19">
            <a:extLst>
              <a:ext uri="{FF2B5EF4-FFF2-40B4-BE49-F238E27FC236}">
                <a16:creationId xmlns:a16="http://schemas.microsoft.com/office/drawing/2014/main" id="{67E1C087-06FD-435C-8306-CB6BC3D1AAE1}"/>
              </a:ext>
            </a:extLst>
          </p:cNvPr>
          <p:cNvSpPr/>
          <p:nvPr/>
        </p:nvSpPr>
        <p:spPr>
          <a:xfrm>
            <a:off x="2388798" y="2515422"/>
            <a:ext cx="958850" cy="6411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E2A5F9D5-CB92-46C6-A526-D607CCE7FD36}"/>
              </a:ext>
            </a:extLst>
          </p:cNvPr>
          <p:cNvSpPr/>
          <p:nvPr/>
        </p:nvSpPr>
        <p:spPr>
          <a:xfrm>
            <a:off x="2388798" y="3274455"/>
            <a:ext cx="958850" cy="6411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E68A516F-7F88-4D05-9BE1-4E3B3F1933F1}"/>
              </a:ext>
            </a:extLst>
          </p:cNvPr>
          <p:cNvSpPr/>
          <p:nvPr/>
        </p:nvSpPr>
        <p:spPr>
          <a:xfrm>
            <a:off x="2349895" y="4074971"/>
            <a:ext cx="958850" cy="6411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89B7FB87-8CCD-452E-AF7A-33CB433597DF}"/>
              </a:ext>
            </a:extLst>
          </p:cNvPr>
          <p:cNvSpPr txBox="1"/>
          <p:nvPr/>
        </p:nvSpPr>
        <p:spPr>
          <a:xfrm>
            <a:off x="5228038" y="1124916"/>
            <a:ext cx="1258491" cy="923330"/>
          </a:xfrm>
          <a:prstGeom prst="rect">
            <a:avLst/>
          </a:prstGeom>
          <a:noFill/>
        </p:spPr>
        <p:txBody>
          <a:bodyPr wrap="square" rtlCol="0">
            <a:spAutoFit/>
          </a:bodyPr>
          <a:lstStyle/>
          <a:p>
            <a:pPr algn="ctr"/>
            <a:r>
              <a:rPr lang="en-US" b="1" dirty="0"/>
              <a:t>Binary plasmid</a:t>
            </a:r>
          </a:p>
          <a:p>
            <a:pPr algn="ctr"/>
            <a:endParaRPr lang="en-US" dirty="0"/>
          </a:p>
        </p:txBody>
      </p:sp>
      <p:sp>
        <p:nvSpPr>
          <p:cNvPr id="24" name="TextBox 23">
            <a:extLst>
              <a:ext uri="{FF2B5EF4-FFF2-40B4-BE49-F238E27FC236}">
                <a16:creationId xmlns:a16="http://schemas.microsoft.com/office/drawing/2014/main" id="{6CF21959-EA02-4B43-A67E-B0739F5CC643}"/>
              </a:ext>
            </a:extLst>
          </p:cNvPr>
          <p:cNvSpPr txBox="1"/>
          <p:nvPr/>
        </p:nvSpPr>
        <p:spPr>
          <a:xfrm>
            <a:off x="6486529" y="969739"/>
            <a:ext cx="1258491" cy="1200329"/>
          </a:xfrm>
          <a:prstGeom prst="rect">
            <a:avLst/>
          </a:prstGeom>
          <a:noFill/>
        </p:spPr>
        <p:txBody>
          <a:bodyPr wrap="square" rtlCol="0">
            <a:spAutoFit/>
          </a:bodyPr>
          <a:lstStyle/>
          <a:p>
            <a:pPr algn="ctr"/>
            <a:r>
              <a:rPr lang="en-US" b="1" dirty="0"/>
              <a:t>Super</a:t>
            </a:r>
          </a:p>
          <a:p>
            <a:pPr algn="ctr"/>
            <a:r>
              <a:rPr lang="en-US" b="1" dirty="0"/>
              <a:t>Binary plasmid</a:t>
            </a:r>
          </a:p>
          <a:p>
            <a:pPr algn="ctr"/>
            <a:endParaRPr lang="en-US" dirty="0"/>
          </a:p>
        </p:txBody>
      </p:sp>
      <p:sp>
        <p:nvSpPr>
          <p:cNvPr id="25" name="TextBox 24">
            <a:extLst>
              <a:ext uri="{FF2B5EF4-FFF2-40B4-BE49-F238E27FC236}">
                <a16:creationId xmlns:a16="http://schemas.microsoft.com/office/drawing/2014/main" id="{4DBD996F-3D58-4291-80AA-2DCDBFEAF89F}"/>
              </a:ext>
            </a:extLst>
          </p:cNvPr>
          <p:cNvSpPr txBox="1"/>
          <p:nvPr/>
        </p:nvSpPr>
        <p:spPr>
          <a:xfrm>
            <a:off x="7975013" y="1178401"/>
            <a:ext cx="1258491" cy="923330"/>
          </a:xfrm>
          <a:prstGeom prst="rect">
            <a:avLst/>
          </a:prstGeom>
          <a:noFill/>
        </p:spPr>
        <p:txBody>
          <a:bodyPr wrap="square" rtlCol="0">
            <a:spAutoFit/>
          </a:bodyPr>
          <a:lstStyle/>
          <a:p>
            <a:pPr algn="ctr"/>
            <a:r>
              <a:rPr lang="en-US" b="1" dirty="0"/>
              <a:t>Ternary plasmid</a:t>
            </a:r>
          </a:p>
          <a:p>
            <a:pPr algn="ctr"/>
            <a:endParaRPr lang="en-US" dirty="0"/>
          </a:p>
        </p:txBody>
      </p:sp>
      <p:sp>
        <p:nvSpPr>
          <p:cNvPr id="26" name="TextBox 25">
            <a:extLst>
              <a:ext uri="{FF2B5EF4-FFF2-40B4-BE49-F238E27FC236}">
                <a16:creationId xmlns:a16="http://schemas.microsoft.com/office/drawing/2014/main" id="{925F558D-5688-442D-BD4C-CC18C5FBABE4}"/>
              </a:ext>
            </a:extLst>
          </p:cNvPr>
          <p:cNvSpPr txBox="1"/>
          <p:nvPr/>
        </p:nvSpPr>
        <p:spPr>
          <a:xfrm>
            <a:off x="0" y="4195504"/>
            <a:ext cx="2349500" cy="400110"/>
          </a:xfrm>
          <a:prstGeom prst="rect">
            <a:avLst/>
          </a:prstGeom>
          <a:noFill/>
        </p:spPr>
        <p:txBody>
          <a:bodyPr wrap="square" rtlCol="0">
            <a:spAutoFit/>
          </a:bodyPr>
          <a:lstStyle/>
          <a:p>
            <a:pPr algn="r"/>
            <a:r>
              <a:rPr lang="en-US" sz="2000" b="1" dirty="0"/>
              <a:t>Ternary System</a:t>
            </a:r>
          </a:p>
        </p:txBody>
      </p:sp>
      <p:sp>
        <p:nvSpPr>
          <p:cNvPr id="27" name="Oval 26">
            <a:extLst>
              <a:ext uri="{FF2B5EF4-FFF2-40B4-BE49-F238E27FC236}">
                <a16:creationId xmlns:a16="http://schemas.microsoft.com/office/drawing/2014/main" id="{0B36EB76-98B3-4FE8-901E-B8C50306E7E3}"/>
              </a:ext>
            </a:extLst>
          </p:cNvPr>
          <p:cNvSpPr/>
          <p:nvPr/>
        </p:nvSpPr>
        <p:spPr>
          <a:xfrm>
            <a:off x="5403455" y="4008891"/>
            <a:ext cx="863600" cy="7295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Genes of interest</a:t>
            </a:r>
          </a:p>
        </p:txBody>
      </p:sp>
      <p:sp>
        <p:nvSpPr>
          <p:cNvPr id="28" name="Oval 27">
            <a:extLst>
              <a:ext uri="{FF2B5EF4-FFF2-40B4-BE49-F238E27FC236}">
                <a16:creationId xmlns:a16="http://schemas.microsoft.com/office/drawing/2014/main" id="{8D8C3E3C-1515-4585-9CB9-AA5FFE2D8C2B}"/>
              </a:ext>
            </a:extLst>
          </p:cNvPr>
          <p:cNvSpPr/>
          <p:nvPr/>
        </p:nvSpPr>
        <p:spPr>
          <a:xfrm>
            <a:off x="8065104" y="3915630"/>
            <a:ext cx="1168400" cy="100039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Ternary plasmid</a:t>
            </a:r>
          </a:p>
          <a:p>
            <a:pPr algn="ctr"/>
            <a:r>
              <a:rPr lang="en-US" sz="1200" b="1" dirty="0">
                <a:solidFill>
                  <a:schemeClr val="tx1"/>
                </a:solidFill>
              </a:rPr>
              <a:t>(virulence genes)</a:t>
            </a:r>
          </a:p>
        </p:txBody>
      </p:sp>
    </p:spTree>
    <p:extLst>
      <p:ext uri="{BB962C8B-B14F-4D97-AF65-F5344CB8AC3E}">
        <p14:creationId xmlns:p14="http://schemas.microsoft.com/office/powerpoint/2010/main" val="3712431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1647229" y="3717197"/>
            <a:ext cx="8865766" cy="1152935"/>
          </a:xfrm>
          <a:prstGeom prst="rect">
            <a:avLst/>
          </a:prstGeom>
          <a:solidFill>
            <a:srgbClr val="00B0F0">
              <a:alpha val="30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p:txBody>
      </p:sp>
      <p:cxnSp>
        <p:nvCxnSpPr>
          <p:cNvPr id="155" name="Straight Connector 154"/>
          <p:cNvCxnSpPr/>
          <p:nvPr/>
        </p:nvCxnSpPr>
        <p:spPr>
          <a:xfrm>
            <a:off x="7282615" y="2406283"/>
            <a:ext cx="3164469" cy="3947"/>
          </a:xfrm>
          <a:prstGeom prst="line">
            <a:avLst/>
          </a:prstGeom>
          <a:ln w="571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New </a:t>
            </a:r>
            <a:r>
              <a:rPr lang="en-US" i="1" dirty="0"/>
              <a:t>Agrobacterium</a:t>
            </a:r>
            <a:r>
              <a:rPr lang="en-US" dirty="0"/>
              <a:t> strain</a:t>
            </a:r>
          </a:p>
        </p:txBody>
      </p:sp>
      <p:grpSp>
        <p:nvGrpSpPr>
          <p:cNvPr id="52" name="Group 51"/>
          <p:cNvGrpSpPr/>
          <p:nvPr/>
        </p:nvGrpSpPr>
        <p:grpSpPr>
          <a:xfrm>
            <a:off x="1727235" y="1735325"/>
            <a:ext cx="1084144" cy="1332729"/>
            <a:chOff x="6588318" y="1951892"/>
            <a:chExt cx="2011974" cy="2068092"/>
          </a:xfrm>
        </p:grpSpPr>
        <p:sp>
          <p:nvSpPr>
            <p:cNvPr id="53" name="Rectangle 52"/>
            <p:cNvSpPr/>
            <p:nvPr/>
          </p:nvSpPr>
          <p:spPr>
            <a:xfrm>
              <a:off x="6588318" y="1951892"/>
              <a:ext cx="2011974" cy="2068092"/>
            </a:xfrm>
            <a:prstGeom prst="rect">
              <a:avLst/>
            </a:prstGeom>
            <a:solidFill>
              <a:srgbClr val="00B0F0">
                <a:alpha val="49000"/>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V="1">
              <a:off x="7534878" y="2489155"/>
              <a:ext cx="0" cy="1508775"/>
            </a:xfrm>
            <a:prstGeom prst="line">
              <a:avLst/>
            </a:prstGeom>
            <a:ln w="12700" cmpd="sng">
              <a:solidFill>
                <a:srgbClr val="000000"/>
              </a:solidFill>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7553455" y="3308737"/>
              <a:ext cx="315817" cy="130388"/>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7211630" y="3301286"/>
              <a:ext cx="315817" cy="130388"/>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V="1">
              <a:off x="7534878" y="2526409"/>
              <a:ext cx="260084" cy="1303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7480271" y="2223864"/>
              <a:ext cx="108089" cy="286855"/>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p:nvPr/>
          </p:nvCxnSpPr>
          <p:spPr>
            <a:xfrm flipV="1">
              <a:off x="7794399" y="2395456"/>
              <a:ext cx="1126" cy="14054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7795525" y="2411714"/>
              <a:ext cx="160329" cy="10114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7804532" y="2503831"/>
              <a:ext cx="171137" cy="1806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a:off x="7797666" y="2016146"/>
              <a:ext cx="655388" cy="550564"/>
              <a:chOff x="5828436" y="3606895"/>
              <a:chExt cx="409577" cy="364452"/>
            </a:xfrm>
          </p:grpSpPr>
          <p:sp>
            <p:nvSpPr>
              <p:cNvPr id="71" name="Oval 70"/>
              <p:cNvSpPr/>
              <p:nvPr/>
            </p:nvSpPr>
            <p:spPr>
              <a:xfrm rot="18222860">
                <a:off x="5749061" y="3686270"/>
                <a:ext cx="269875" cy="111125"/>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20657031">
                <a:off x="5841116" y="3722568"/>
                <a:ext cx="396897" cy="141318"/>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5923010" y="3860222"/>
                <a:ext cx="269875" cy="111125"/>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3" name="Straight Connector 62"/>
            <p:cNvCxnSpPr/>
            <p:nvPr/>
          </p:nvCxnSpPr>
          <p:spPr>
            <a:xfrm>
              <a:off x="7345162" y="2467704"/>
              <a:ext cx="198159" cy="9934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rot="12905797">
              <a:off x="6868119" y="2227589"/>
              <a:ext cx="479301" cy="427628"/>
              <a:chOff x="5828436" y="3606895"/>
              <a:chExt cx="409577" cy="364452"/>
            </a:xfrm>
          </p:grpSpPr>
          <p:sp>
            <p:nvSpPr>
              <p:cNvPr id="68" name="Oval 67"/>
              <p:cNvSpPr/>
              <p:nvPr/>
            </p:nvSpPr>
            <p:spPr>
              <a:xfrm rot="18222860">
                <a:off x="5749061" y="3686270"/>
                <a:ext cx="269875" cy="111125"/>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20657031">
                <a:off x="5841116" y="3722568"/>
                <a:ext cx="396897" cy="141318"/>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5923010" y="3860222"/>
                <a:ext cx="269875" cy="111125"/>
              </a:xfrm>
              <a:prstGeom prst="ellipse">
                <a:avLst/>
              </a:prstGeom>
              <a:solidFill>
                <a:srgbClr val="5FA61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5" name="Straight Connector 64"/>
            <p:cNvCxnSpPr>
              <a:endCxn id="70" idx="2"/>
            </p:cNvCxnSpPr>
            <p:nvPr/>
          </p:nvCxnSpPr>
          <p:spPr>
            <a:xfrm flipH="1" flipV="1">
              <a:off x="7298519" y="2394158"/>
              <a:ext cx="73665" cy="825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69" idx="2"/>
            </p:cNvCxnSpPr>
            <p:nvPr/>
          </p:nvCxnSpPr>
          <p:spPr>
            <a:xfrm flipH="1">
              <a:off x="7323532" y="2476738"/>
              <a:ext cx="66666" cy="3371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67" name="Cloud 66"/>
            <p:cNvSpPr/>
            <p:nvPr/>
          </p:nvSpPr>
          <p:spPr>
            <a:xfrm>
              <a:off x="7255090" y="2865080"/>
              <a:ext cx="540435" cy="406405"/>
            </a:xfrm>
            <a:prstGeom prst="cloud">
              <a:avLst/>
            </a:prstGeom>
            <a:solidFill>
              <a:schemeClr val="accent4">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0" name="Straight Connector 79"/>
          <p:cNvCxnSpPr/>
          <p:nvPr/>
        </p:nvCxnSpPr>
        <p:spPr>
          <a:xfrm flipV="1">
            <a:off x="2811284" y="2401689"/>
            <a:ext cx="2806461" cy="8541"/>
          </a:xfrm>
          <a:prstGeom prst="line">
            <a:avLst/>
          </a:prstGeom>
          <a:ln w="571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6" name="Rectangle 85"/>
          <p:cNvSpPr/>
          <p:nvPr/>
        </p:nvSpPr>
        <p:spPr>
          <a:xfrm>
            <a:off x="3022957" y="1780015"/>
            <a:ext cx="2300001" cy="557403"/>
          </a:xfrm>
          <a:prstGeom prst="rect">
            <a:avLst/>
          </a:prstGeom>
          <a:solidFill>
            <a:srgbClr val="00B0F0">
              <a:alpha val="30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Agrobacterium EF-Tu</a:t>
            </a:r>
          </a:p>
        </p:txBody>
      </p:sp>
      <p:grpSp>
        <p:nvGrpSpPr>
          <p:cNvPr id="46" name="Group 45"/>
          <p:cNvGrpSpPr/>
          <p:nvPr/>
        </p:nvGrpSpPr>
        <p:grpSpPr>
          <a:xfrm>
            <a:off x="1687233" y="4952424"/>
            <a:ext cx="8785759" cy="1741249"/>
            <a:chOff x="1586471" y="2901705"/>
            <a:chExt cx="8952576" cy="1796933"/>
          </a:xfrm>
        </p:grpSpPr>
        <p:sp>
          <p:nvSpPr>
            <p:cNvPr id="48" name="Rectangle 47"/>
            <p:cNvSpPr/>
            <p:nvPr/>
          </p:nvSpPr>
          <p:spPr>
            <a:xfrm>
              <a:off x="1858107" y="2977904"/>
              <a:ext cx="2690446" cy="386861"/>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Cambria" panose="02040503050406030204" pitchFamily="18" charset="0"/>
                </a:rPr>
                <a:t>Forward Flank</a:t>
              </a:r>
            </a:p>
          </p:txBody>
        </p:sp>
        <p:sp>
          <p:nvSpPr>
            <p:cNvPr id="49" name="Rectangle 48"/>
            <p:cNvSpPr/>
            <p:nvPr/>
          </p:nvSpPr>
          <p:spPr>
            <a:xfrm>
              <a:off x="7681546" y="2974854"/>
              <a:ext cx="2690446" cy="386861"/>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Cambria" panose="02040503050406030204" pitchFamily="18" charset="0"/>
                </a:rPr>
                <a:t>Reverse Flank</a:t>
              </a:r>
            </a:p>
          </p:txBody>
        </p:sp>
        <p:cxnSp>
          <p:nvCxnSpPr>
            <p:cNvPr id="50" name="Straight Arrow Connector 49"/>
            <p:cNvCxnSpPr/>
            <p:nvPr/>
          </p:nvCxnSpPr>
          <p:spPr>
            <a:xfrm>
              <a:off x="1586471" y="2901705"/>
              <a:ext cx="711252" cy="0"/>
            </a:xfrm>
            <a:prstGeom prst="straightConnector1">
              <a:avLst/>
            </a:prstGeom>
            <a:ln w="38100">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a:off x="7681546" y="2901948"/>
              <a:ext cx="711252" cy="0"/>
            </a:xfrm>
            <a:prstGeom prst="straightConnector1">
              <a:avLst/>
            </a:prstGeom>
            <a:ln w="38100">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flipV="1">
              <a:off x="3804139" y="3440962"/>
              <a:ext cx="744415" cy="5861"/>
            </a:xfrm>
            <a:prstGeom prst="straightConnector1">
              <a:avLst/>
            </a:prstGeom>
            <a:ln w="38100">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75" name="Straight Arrow Connector 74"/>
            <p:cNvCxnSpPr/>
            <p:nvPr/>
          </p:nvCxnSpPr>
          <p:spPr>
            <a:xfrm flipH="1" flipV="1">
              <a:off x="9794632" y="3440962"/>
              <a:ext cx="744415" cy="5861"/>
            </a:xfrm>
            <a:prstGeom prst="straightConnector1">
              <a:avLst/>
            </a:prstGeom>
            <a:ln w="38100">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6" name="Rectangle 75"/>
            <p:cNvSpPr/>
            <p:nvPr/>
          </p:nvSpPr>
          <p:spPr>
            <a:xfrm>
              <a:off x="4381501" y="3745524"/>
              <a:ext cx="3464168" cy="457200"/>
            </a:xfrm>
            <a:prstGeom prst="rect">
              <a:avLst/>
            </a:prstGeom>
            <a:solidFill>
              <a:srgbClr val="DD42FC">
                <a:alpha val="3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latin typeface="Cambria" panose="02040503050406030204" pitchFamily="18" charset="0"/>
                </a:rPr>
                <a:t>Bradyrhizobium </a:t>
              </a:r>
              <a:r>
                <a:rPr lang="en-US" dirty="0">
                  <a:solidFill>
                    <a:schemeClr val="tx1"/>
                  </a:solidFill>
                  <a:latin typeface="Cambria" panose="02040503050406030204" pitchFamily="18" charset="0"/>
                </a:rPr>
                <a:t>EF-Tu</a:t>
              </a:r>
            </a:p>
          </p:txBody>
        </p:sp>
        <p:sp>
          <p:nvSpPr>
            <p:cNvPr id="77" name="Rectangle 76"/>
            <p:cNvSpPr/>
            <p:nvPr/>
          </p:nvSpPr>
          <p:spPr>
            <a:xfrm>
              <a:off x="4381501" y="2974854"/>
              <a:ext cx="167052" cy="7706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p:cNvSpPr/>
            <p:nvPr/>
          </p:nvSpPr>
          <p:spPr>
            <a:xfrm>
              <a:off x="7681547" y="2901706"/>
              <a:ext cx="164123" cy="8407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TextBox 78"/>
            <p:cNvSpPr txBox="1"/>
            <p:nvPr/>
          </p:nvSpPr>
          <p:spPr>
            <a:xfrm>
              <a:off x="2432540" y="3368011"/>
              <a:ext cx="1288073" cy="412905"/>
            </a:xfrm>
            <a:prstGeom prst="rect">
              <a:avLst/>
            </a:prstGeom>
            <a:noFill/>
          </p:spPr>
          <p:txBody>
            <a:bodyPr wrap="square" rtlCol="0">
              <a:spAutoFit/>
            </a:bodyPr>
            <a:lstStyle/>
            <a:p>
              <a:r>
                <a:rPr lang="en-US" sz="2000" b="1" dirty="0">
                  <a:latin typeface="Cambria" panose="02040503050406030204" pitchFamily="18" charset="0"/>
                </a:rPr>
                <a:t>~1000bp</a:t>
              </a:r>
            </a:p>
          </p:txBody>
        </p:sp>
        <p:sp>
          <p:nvSpPr>
            <p:cNvPr id="83" name="TextBox 82"/>
            <p:cNvSpPr txBox="1"/>
            <p:nvPr/>
          </p:nvSpPr>
          <p:spPr>
            <a:xfrm>
              <a:off x="8506559" y="3342364"/>
              <a:ext cx="1288073" cy="412905"/>
            </a:xfrm>
            <a:prstGeom prst="rect">
              <a:avLst/>
            </a:prstGeom>
            <a:noFill/>
          </p:spPr>
          <p:txBody>
            <a:bodyPr wrap="square" rtlCol="0">
              <a:spAutoFit/>
            </a:bodyPr>
            <a:lstStyle/>
            <a:p>
              <a:r>
                <a:rPr lang="en-US" sz="2000" b="1" dirty="0">
                  <a:latin typeface="Cambria" panose="02040503050406030204" pitchFamily="18" charset="0"/>
                </a:rPr>
                <a:t>~1000bp</a:t>
              </a:r>
            </a:p>
          </p:txBody>
        </p:sp>
        <p:sp>
          <p:nvSpPr>
            <p:cNvPr id="84" name="TextBox 83"/>
            <p:cNvSpPr txBox="1"/>
            <p:nvPr/>
          </p:nvSpPr>
          <p:spPr>
            <a:xfrm>
              <a:off x="5459290" y="4285733"/>
              <a:ext cx="1288073" cy="412905"/>
            </a:xfrm>
            <a:prstGeom prst="rect">
              <a:avLst/>
            </a:prstGeom>
            <a:noFill/>
          </p:spPr>
          <p:txBody>
            <a:bodyPr wrap="square" rtlCol="0">
              <a:spAutoFit/>
            </a:bodyPr>
            <a:lstStyle/>
            <a:p>
              <a:r>
                <a:rPr lang="en-US" sz="2000" b="1" dirty="0">
                  <a:latin typeface="Cambria" panose="02040503050406030204" pitchFamily="18" charset="0"/>
                </a:rPr>
                <a:t>~1200bp</a:t>
              </a:r>
            </a:p>
          </p:txBody>
        </p:sp>
      </p:grpSp>
      <p:sp>
        <p:nvSpPr>
          <p:cNvPr id="35" name="Rectangle 34"/>
          <p:cNvSpPr>
            <a:spLocks noChangeArrowheads="1"/>
          </p:cNvSpPr>
          <p:nvPr/>
        </p:nvSpPr>
        <p:spPr bwMode="auto">
          <a:xfrm>
            <a:off x="1884109" y="4548513"/>
            <a:ext cx="8543925" cy="45719"/>
          </a:xfrm>
          <a:prstGeom prst="rect">
            <a:avLst/>
          </a:prstGeom>
          <a:solidFill>
            <a:srgbClr val="000000">
              <a:alpha val="66000"/>
            </a:srgbClr>
          </a:solidFill>
          <a:ln w="9525" cap="sq">
            <a:solidFill>
              <a:srgbClr val="40404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8" name="Rectangle 37"/>
          <p:cNvSpPr>
            <a:spLocks noChangeArrowheads="1"/>
          </p:cNvSpPr>
          <p:nvPr/>
        </p:nvSpPr>
        <p:spPr bwMode="auto">
          <a:xfrm>
            <a:off x="1893634" y="4514857"/>
            <a:ext cx="9525" cy="79375"/>
          </a:xfrm>
          <a:prstGeom prst="rect">
            <a:avLst/>
          </a:prstGeom>
          <a:solidFill>
            <a:srgbClr val="000000"/>
          </a:solidFill>
          <a:ln w="9525" cap="sq">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38"/>
          <p:cNvSpPr>
            <a:spLocks noChangeArrowheads="1"/>
          </p:cNvSpPr>
          <p:nvPr/>
        </p:nvSpPr>
        <p:spPr bwMode="auto">
          <a:xfrm>
            <a:off x="10437559" y="4514857"/>
            <a:ext cx="9525" cy="79375"/>
          </a:xfrm>
          <a:prstGeom prst="rect">
            <a:avLst/>
          </a:prstGeom>
          <a:solidFill>
            <a:srgbClr val="000000"/>
          </a:solidFill>
          <a:ln w="9525" cap="sq">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a:off x="7813362" y="4023164"/>
            <a:ext cx="2611438" cy="623290"/>
          </a:xfrm>
          <a:custGeom>
            <a:avLst/>
            <a:gdLst>
              <a:gd name="T0" fmla="*/ 360 w 5620"/>
              <a:gd name="T1" fmla="*/ 120 h 720"/>
              <a:gd name="T2" fmla="*/ 5620 w 5620"/>
              <a:gd name="T3" fmla="*/ 120 h 720"/>
              <a:gd name="T4" fmla="*/ 5500 w 5620"/>
              <a:gd name="T5" fmla="*/ 240 h 720"/>
              <a:gd name="T6" fmla="*/ 5620 w 5620"/>
              <a:gd name="T7" fmla="*/ 360 h 720"/>
              <a:gd name="T8" fmla="*/ 5500 w 5620"/>
              <a:gd name="T9" fmla="*/ 480 h 720"/>
              <a:gd name="T10" fmla="*/ 5620 w 5620"/>
              <a:gd name="T11" fmla="*/ 600 h 720"/>
              <a:gd name="T12" fmla="*/ 360 w 5620"/>
              <a:gd name="T13" fmla="*/ 600 h 720"/>
              <a:gd name="T14" fmla="*/ 360 w 5620"/>
              <a:gd name="T15" fmla="*/ 720 h 720"/>
              <a:gd name="T16" fmla="*/ 0 w 5620"/>
              <a:gd name="T17" fmla="*/ 360 h 720"/>
              <a:gd name="T18" fmla="*/ 360 w 5620"/>
              <a:gd name="T19" fmla="*/ 0 h 720"/>
              <a:gd name="T20" fmla="*/ 360 w 5620"/>
              <a:gd name="T21" fmla="*/ 1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20" h="720">
                <a:moveTo>
                  <a:pt x="360" y="120"/>
                </a:moveTo>
                <a:lnTo>
                  <a:pt x="5620" y="120"/>
                </a:lnTo>
                <a:lnTo>
                  <a:pt x="5500" y="240"/>
                </a:lnTo>
                <a:lnTo>
                  <a:pt x="5620" y="360"/>
                </a:lnTo>
                <a:lnTo>
                  <a:pt x="5500" y="480"/>
                </a:lnTo>
                <a:lnTo>
                  <a:pt x="5620" y="600"/>
                </a:lnTo>
                <a:lnTo>
                  <a:pt x="360" y="600"/>
                </a:lnTo>
                <a:lnTo>
                  <a:pt x="360" y="720"/>
                </a:lnTo>
                <a:lnTo>
                  <a:pt x="0" y="360"/>
                </a:lnTo>
                <a:lnTo>
                  <a:pt x="360" y="0"/>
                </a:lnTo>
                <a:lnTo>
                  <a:pt x="360" y="120"/>
                </a:lnTo>
                <a:close/>
              </a:path>
            </a:pathLst>
          </a:custGeom>
          <a:solidFill>
            <a:srgbClr val="7DF42C">
              <a:alpha val="88000"/>
            </a:srgbClr>
          </a:solid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50"/>
          <p:cNvSpPr>
            <a:spLocks noChangeArrowheads="1"/>
          </p:cNvSpPr>
          <p:nvPr/>
        </p:nvSpPr>
        <p:spPr bwMode="auto">
          <a:xfrm>
            <a:off x="8883323" y="4219027"/>
            <a:ext cx="5129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err="1">
                <a:solidFill>
                  <a:srgbClr val="000000"/>
                </a:solidFill>
              </a:rPr>
              <a:t>fusA</a:t>
            </a:r>
            <a:endParaRPr lang="en-US" altLang="en-US" dirty="0"/>
          </a:p>
        </p:txBody>
      </p:sp>
      <p:sp>
        <p:nvSpPr>
          <p:cNvPr id="92" name="Freeform 53"/>
          <p:cNvSpPr>
            <a:spLocks/>
          </p:cNvSpPr>
          <p:nvPr/>
        </p:nvSpPr>
        <p:spPr bwMode="auto">
          <a:xfrm>
            <a:off x="4667680" y="4023164"/>
            <a:ext cx="2946400" cy="623290"/>
          </a:xfrm>
          <a:custGeom>
            <a:avLst/>
            <a:gdLst>
              <a:gd name="T0" fmla="*/ 360 w 6340"/>
              <a:gd name="T1" fmla="*/ 120 h 720"/>
              <a:gd name="T2" fmla="*/ 6300 w 6340"/>
              <a:gd name="T3" fmla="*/ 120 h 720"/>
              <a:gd name="T4" fmla="*/ 6340 w 6340"/>
              <a:gd name="T5" fmla="*/ 160 h 720"/>
              <a:gd name="T6" fmla="*/ 6340 w 6340"/>
              <a:gd name="T7" fmla="*/ 560 h 720"/>
              <a:gd name="T8" fmla="*/ 6300 w 6340"/>
              <a:gd name="T9" fmla="*/ 600 h 720"/>
              <a:gd name="T10" fmla="*/ 360 w 6340"/>
              <a:gd name="T11" fmla="*/ 600 h 720"/>
              <a:gd name="T12" fmla="*/ 360 w 6340"/>
              <a:gd name="T13" fmla="*/ 720 h 720"/>
              <a:gd name="T14" fmla="*/ 0 w 6340"/>
              <a:gd name="T15" fmla="*/ 360 h 720"/>
              <a:gd name="T16" fmla="*/ 360 w 6340"/>
              <a:gd name="T17" fmla="*/ 0 h 720"/>
              <a:gd name="T18" fmla="*/ 360 w 6340"/>
              <a:gd name="T19" fmla="*/ 1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40" h="720">
                <a:moveTo>
                  <a:pt x="360" y="120"/>
                </a:moveTo>
                <a:lnTo>
                  <a:pt x="6300" y="120"/>
                </a:lnTo>
                <a:lnTo>
                  <a:pt x="6340" y="160"/>
                </a:lnTo>
                <a:lnTo>
                  <a:pt x="6340" y="560"/>
                </a:lnTo>
                <a:lnTo>
                  <a:pt x="6300" y="600"/>
                </a:lnTo>
                <a:lnTo>
                  <a:pt x="360" y="600"/>
                </a:lnTo>
                <a:lnTo>
                  <a:pt x="360" y="720"/>
                </a:lnTo>
                <a:lnTo>
                  <a:pt x="0" y="360"/>
                </a:lnTo>
                <a:lnTo>
                  <a:pt x="360" y="0"/>
                </a:lnTo>
                <a:lnTo>
                  <a:pt x="360" y="120"/>
                </a:lnTo>
                <a:close/>
              </a:path>
            </a:pathLst>
          </a:custGeom>
          <a:solidFill>
            <a:srgbClr val="00B0F0">
              <a:alpha val="71000"/>
            </a:srgbClr>
          </a:solid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Rectangle 54"/>
          <p:cNvSpPr>
            <a:spLocks noChangeArrowheads="1"/>
          </p:cNvSpPr>
          <p:nvPr/>
        </p:nvSpPr>
        <p:spPr bwMode="auto">
          <a:xfrm>
            <a:off x="5718606" y="4203846"/>
            <a:ext cx="9219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dirty="0">
                <a:solidFill>
                  <a:srgbClr val="000000"/>
                </a:solidFill>
              </a:rPr>
              <a:t>EF-Tu a</a:t>
            </a:r>
            <a:endParaRPr lang="en-US" altLang="en-US" b="1" dirty="0"/>
          </a:p>
        </p:txBody>
      </p:sp>
      <p:sp>
        <p:nvSpPr>
          <p:cNvPr id="96" name="Freeform 57"/>
          <p:cNvSpPr>
            <a:spLocks/>
          </p:cNvSpPr>
          <p:nvPr/>
        </p:nvSpPr>
        <p:spPr bwMode="auto">
          <a:xfrm>
            <a:off x="3167100" y="4023164"/>
            <a:ext cx="771525" cy="623290"/>
          </a:xfrm>
          <a:custGeom>
            <a:avLst/>
            <a:gdLst>
              <a:gd name="T0" fmla="*/ 360 w 1660"/>
              <a:gd name="T1" fmla="*/ 120 h 720"/>
              <a:gd name="T2" fmla="*/ 1620 w 1660"/>
              <a:gd name="T3" fmla="*/ 120 h 720"/>
              <a:gd name="T4" fmla="*/ 1660 w 1660"/>
              <a:gd name="T5" fmla="*/ 160 h 720"/>
              <a:gd name="T6" fmla="*/ 1660 w 1660"/>
              <a:gd name="T7" fmla="*/ 560 h 720"/>
              <a:gd name="T8" fmla="*/ 1620 w 1660"/>
              <a:gd name="T9" fmla="*/ 600 h 720"/>
              <a:gd name="T10" fmla="*/ 360 w 1660"/>
              <a:gd name="T11" fmla="*/ 600 h 720"/>
              <a:gd name="T12" fmla="*/ 360 w 1660"/>
              <a:gd name="T13" fmla="*/ 720 h 720"/>
              <a:gd name="T14" fmla="*/ 0 w 1660"/>
              <a:gd name="T15" fmla="*/ 360 h 720"/>
              <a:gd name="T16" fmla="*/ 360 w 1660"/>
              <a:gd name="T17" fmla="*/ 0 h 720"/>
              <a:gd name="T18" fmla="*/ 360 w 1660"/>
              <a:gd name="T19" fmla="*/ 1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0" h="720">
                <a:moveTo>
                  <a:pt x="360" y="120"/>
                </a:moveTo>
                <a:lnTo>
                  <a:pt x="1620" y="120"/>
                </a:lnTo>
                <a:lnTo>
                  <a:pt x="1660" y="160"/>
                </a:lnTo>
                <a:lnTo>
                  <a:pt x="1660" y="560"/>
                </a:lnTo>
                <a:lnTo>
                  <a:pt x="1620" y="600"/>
                </a:lnTo>
                <a:lnTo>
                  <a:pt x="360" y="600"/>
                </a:lnTo>
                <a:lnTo>
                  <a:pt x="360" y="720"/>
                </a:lnTo>
                <a:lnTo>
                  <a:pt x="0" y="360"/>
                </a:lnTo>
                <a:lnTo>
                  <a:pt x="360" y="0"/>
                </a:lnTo>
                <a:lnTo>
                  <a:pt x="360" y="120"/>
                </a:lnTo>
                <a:close/>
              </a:path>
            </a:pathLst>
          </a:custGeom>
          <a:solidFill>
            <a:srgbClr val="7DF42C">
              <a:alpha val="88000"/>
            </a:srgbClr>
          </a:solid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Rectangle 58"/>
          <p:cNvSpPr>
            <a:spLocks noChangeArrowheads="1"/>
          </p:cNvSpPr>
          <p:nvPr/>
        </p:nvSpPr>
        <p:spPr bwMode="auto">
          <a:xfrm>
            <a:off x="3374702" y="4219027"/>
            <a:ext cx="4841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err="1">
                <a:solidFill>
                  <a:srgbClr val="000000"/>
                </a:solidFill>
              </a:rPr>
              <a:t>rpsJ</a:t>
            </a:r>
            <a:endParaRPr lang="en-US" altLang="en-US" dirty="0"/>
          </a:p>
        </p:txBody>
      </p:sp>
      <p:sp>
        <p:nvSpPr>
          <p:cNvPr id="100" name="Freeform 61"/>
          <p:cNvSpPr>
            <a:spLocks/>
          </p:cNvSpPr>
          <p:nvPr/>
        </p:nvSpPr>
        <p:spPr bwMode="auto">
          <a:xfrm>
            <a:off x="1918964" y="4040404"/>
            <a:ext cx="809625" cy="501774"/>
          </a:xfrm>
          <a:custGeom>
            <a:avLst/>
            <a:gdLst>
              <a:gd name="T0" fmla="*/ 120 w 1740"/>
              <a:gd name="T1" fmla="*/ 0 h 480"/>
              <a:gd name="T2" fmla="*/ 1700 w 1740"/>
              <a:gd name="T3" fmla="*/ 0 h 480"/>
              <a:gd name="T4" fmla="*/ 1740 w 1740"/>
              <a:gd name="T5" fmla="*/ 40 h 480"/>
              <a:gd name="T6" fmla="*/ 1740 w 1740"/>
              <a:gd name="T7" fmla="*/ 440 h 480"/>
              <a:gd name="T8" fmla="*/ 1700 w 1740"/>
              <a:gd name="T9" fmla="*/ 480 h 480"/>
              <a:gd name="T10" fmla="*/ 120 w 1740"/>
              <a:gd name="T11" fmla="*/ 480 h 480"/>
              <a:gd name="T12" fmla="*/ 0 w 1740"/>
              <a:gd name="T13" fmla="*/ 360 h 480"/>
              <a:gd name="T14" fmla="*/ 120 w 1740"/>
              <a:gd name="T15" fmla="*/ 240 h 480"/>
              <a:gd name="T16" fmla="*/ 0 w 1740"/>
              <a:gd name="T17" fmla="*/ 120 h 480"/>
              <a:gd name="T18" fmla="*/ 120 w 1740"/>
              <a:gd name="T1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0" h="480">
                <a:moveTo>
                  <a:pt x="120" y="0"/>
                </a:moveTo>
                <a:lnTo>
                  <a:pt x="1700" y="0"/>
                </a:lnTo>
                <a:lnTo>
                  <a:pt x="1740" y="40"/>
                </a:lnTo>
                <a:lnTo>
                  <a:pt x="1740" y="440"/>
                </a:lnTo>
                <a:lnTo>
                  <a:pt x="1700" y="480"/>
                </a:lnTo>
                <a:lnTo>
                  <a:pt x="120" y="480"/>
                </a:lnTo>
                <a:lnTo>
                  <a:pt x="0" y="360"/>
                </a:lnTo>
                <a:lnTo>
                  <a:pt x="120" y="240"/>
                </a:lnTo>
                <a:lnTo>
                  <a:pt x="0" y="120"/>
                </a:lnTo>
                <a:lnTo>
                  <a:pt x="120" y="0"/>
                </a:lnTo>
                <a:close/>
              </a:path>
            </a:pathLst>
          </a:custGeom>
          <a:solidFill>
            <a:srgbClr val="7DF42C">
              <a:alpha val="88000"/>
            </a:srgbClr>
          </a:solid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70"/>
          <p:cNvSpPr>
            <a:spLocks noChangeArrowheads="1"/>
          </p:cNvSpPr>
          <p:nvPr/>
        </p:nvSpPr>
        <p:spPr bwMode="auto">
          <a:xfrm>
            <a:off x="2107489" y="4219027"/>
            <a:ext cx="4712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err="1">
                <a:solidFill>
                  <a:srgbClr val="000000"/>
                </a:solidFill>
              </a:rPr>
              <a:t>rplC</a:t>
            </a:r>
            <a:endParaRPr lang="en-US" altLang="en-US" dirty="0"/>
          </a:p>
        </p:txBody>
      </p:sp>
      <p:grpSp>
        <p:nvGrpSpPr>
          <p:cNvPr id="147" name="Group 146"/>
          <p:cNvGrpSpPr/>
          <p:nvPr/>
        </p:nvGrpSpPr>
        <p:grpSpPr>
          <a:xfrm>
            <a:off x="6204602" y="1760117"/>
            <a:ext cx="1071727" cy="1334780"/>
            <a:chOff x="3017260" y="2788398"/>
            <a:chExt cx="2420293" cy="2546083"/>
          </a:xfrm>
        </p:grpSpPr>
        <p:sp>
          <p:nvSpPr>
            <p:cNvPr id="148" name="Rectangle 147"/>
            <p:cNvSpPr/>
            <p:nvPr/>
          </p:nvSpPr>
          <p:spPr>
            <a:xfrm>
              <a:off x="3017260" y="2788398"/>
              <a:ext cx="2420293" cy="2546083"/>
            </a:xfrm>
            <a:prstGeom prst="rect">
              <a:avLst/>
            </a:prstGeom>
            <a:solidFill>
              <a:srgbClr val="EED6FC"/>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9" name="Curved Connector 148"/>
            <p:cNvCxnSpPr/>
            <p:nvPr/>
          </p:nvCxnSpPr>
          <p:spPr>
            <a:xfrm rot="5400000">
              <a:off x="4390751" y="2824760"/>
              <a:ext cx="850057" cy="830502"/>
            </a:xfrm>
            <a:prstGeom prst="curvedConnector3">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Curved Connector 149"/>
            <p:cNvCxnSpPr/>
            <p:nvPr/>
          </p:nvCxnSpPr>
          <p:spPr>
            <a:xfrm rot="5400000">
              <a:off x="3522464" y="3432635"/>
              <a:ext cx="2336719" cy="1163578"/>
            </a:xfrm>
            <a:prstGeom prst="curvedConnector3">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51" name="Oval 150"/>
            <p:cNvSpPr/>
            <p:nvPr/>
          </p:nvSpPr>
          <p:spPr>
            <a:xfrm rot="3432345">
              <a:off x="4714862" y="3256180"/>
              <a:ext cx="195648" cy="203588"/>
            </a:xfrm>
            <a:prstGeom prst="ellipse">
              <a:avLst/>
            </a:prstGeom>
            <a:solidFill>
              <a:schemeClr val="accent4">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rot="13008453">
              <a:off x="3824022" y="4608064"/>
              <a:ext cx="323206" cy="279987"/>
            </a:xfrm>
            <a:prstGeom prst="ellipse">
              <a:avLst/>
            </a:prstGeom>
            <a:solidFill>
              <a:schemeClr val="accent4">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rot="3432345">
              <a:off x="4269418" y="3338389"/>
              <a:ext cx="195648" cy="203588"/>
            </a:xfrm>
            <a:prstGeom prst="ellipse">
              <a:avLst/>
            </a:prstGeom>
            <a:solidFill>
              <a:schemeClr val="accent4">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rot="13008453">
              <a:off x="4661751" y="3834191"/>
              <a:ext cx="148048" cy="162460"/>
            </a:xfrm>
            <a:prstGeom prst="ellipse">
              <a:avLst/>
            </a:prstGeom>
            <a:solidFill>
              <a:schemeClr val="accent4">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7" name="Rectangle 156"/>
          <p:cNvSpPr/>
          <p:nvPr/>
        </p:nvSpPr>
        <p:spPr>
          <a:xfrm>
            <a:off x="7487906" y="1820346"/>
            <a:ext cx="2722143" cy="571984"/>
          </a:xfrm>
          <a:prstGeom prst="rect">
            <a:avLst/>
          </a:prstGeom>
          <a:solidFill>
            <a:srgbClr val="DD42FC">
              <a:alpha val="2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latin typeface="Cambria" panose="02040503050406030204" pitchFamily="18" charset="0"/>
              </a:rPr>
              <a:t>Bradyrhizobium </a:t>
            </a:r>
            <a:r>
              <a:rPr lang="en-US" dirty="0">
                <a:solidFill>
                  <a:schemeClr val="tx1"/>
                </a:solidFill>
                <a:latin typeface="Cambria" panose="02040503050406030204" pitchFamily="18" charset="0"/>
              </a:rPr>
              <a:t>EF-Tu</a:t>
            </a:r>
          </a:p>
        </p:txBody>
      </p:sp>
    </p:spTree>
    <p:extLst>
      <p:ext uri="{BB962C8B-B14F-4D97-AF65-F5344CB8AC3E}">
        <p14:creationId xmlns:p14="http://schemas.microsoft.com/office/powerpoint/2010/main" val="42541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Bacterial recombination</a:t>
            </a:r>
          </a:p>
        </p:txBody>
      </p:sp>
      <p:sp>
        <p:nvSpPr>
          <p:cNvPr id="4" name="TextBox 3"/>
          <p:cNvSpPr txBox="1"/>
          <p:nvPr/>
        </p:nvSpPr>
        <p:spPr>
          <a:xfrm>
            <a:off x="177730" y="1471545"/>
            <a:ext cx="91533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Conjugate </a:t>
            </a:r>
            <a:r>
              <a:rPr lang="en-US" dirty="0" err="1"/>
              <a:t>pDONR</a:t>
            </a:r>
            <a:r>
              <a:rPr lang="en-US" dirty="0"/>
              <a:t> into </a:t>
            </a:r>
            <a:r>
              <a:rPr lang="en-US" i="1" dirty="0"/>
              <a:t>Agrobacterium </a:t>
            </a:r>
            <a:r>
              <a:rPr lang="en-US" dirty="0"/>
              <a:t>using RHO5 (requires DAP) </a:t>
            </a:r>
            <a:r>
              <a:rPr lang="en-US" b="1" dirty="0"/>
              <a:t>OR</a:t>
            </a:r>
            <a:r>
              <a:rPr lang="en-US" dirty="0"/>
              <a:t> electroporate </a:t>
            </a:r>
            <a:r>
              <a:rPr lang="en-US" dirty="0" err="1"/>
              <a:t>pDONR</a:t>
            </a:r>
            <a:endParaRPr lang="en-US" dirty="0"/>
          </a:p>
        </p:txBody>
      </p:sp>
      <p:sp>
        <p:nvSpPr>
          <p:cNvPr id="5" name="Oval 4"/>
          <p:cNvSpPr/>
          <p:nvPr/>
        </p:nvSpPr>
        <p:spPr>
          <a:xfrm>
            <a:off x="4754413" y="2240363"/>
            <a:ext cx="1716505" cy="1395299"/>
          </a:xfrm>
          <a:prstGeom prst="ellipse">
            <a:avLst/>
          </a:prstGeom>
          <a:solidFill>
            <a:schemeClr val="accent4">
              <a:lumMod val="20000"/>
              <a:lumOff val="8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085348" y="2566737"/>
            <a:ext cx="336885" cy="2566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80672" y="2566737"/>
            <a:ext cx="336885" cy="2566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22233" y="3064406"/>
            <a:ext cx="336885" cy="2566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010961" y="2520553"/>
            <a:ext cx="1486902" cy="369332"/>
          </a:xfrm>
          <a:prstGeom prst="rect">
            <a:avLst/>
          </a:prstGeom>
          <a:noFill/>
        </p:spPr>
        <p:txBody>
          <a:bodyPr wrap="square" rtlCol="0">
            <a:spAutoFit/>
          </a:bodyPr>
          <a:lstStyle/>
          <a:p>
            <a:r>
              <a:rPr lang="en-US" b="1" dirty="0"/>
              <a:t>RHO5</a:t>
            </a:r>
          </a:p>
        </p:txBody>
      </p:sp>
      <p:sp>
        <p:nvSpPr>
          <p:cNvPr id="10" name="TextBox 9"/>
          <p:cNvSpPr txBox="1"/>
          <p:nvPr/>
        </p:nvSpPr>
        <p:spPr>
          <a:xfrm>
            <a:off x="6472738" y="2510408"/>
            <a:ext cx="1853115" cy="369332"/>
          </a:xfrm>
          <a:prstGeom prst="rect">
            <a:avLst/>
          </a:prstGeom>
          <a:noFill/>
        </p:spPr>
        <p:txBody>
          <a:bodyPr wrap="square" rtlCol="0">
            <a:spAutoFit/>
          </a:bodyPr>
          <a:lstStyle/>
          <a:p>
            <a:r>
              <a:rPr lang="en-US" b="1" i="1" dirty="0"/>
              <a:t>Agrobacterium</a:t>
            </a:r>
          </a:p>
        </p:txBody>
      </p:sp>
      <p:sp>
        <p:nvSpPr>
          <p:cNvPr id="11" name="TextBox 10"/>
          <p:cNvSpPr txBox="1"/>
          <p:nvPr/>
        </p:nvSpPr>
        <p:spPr>
          <a:xfrm>
            <a:off x="4510838" y="3609474"/>
            <a:ext cx="2876551" cy="369332"/>
          </a:xfrm>
          <a:prstGeom prst="rect">
            <a:avLst/>
          </a:prstGeom>
          <a:noFill/>
        </p:spPr>
        <p:txBody>
          <a:bodyPr wrap="square" rtlCol="0">
            <a:spAutoFit/>
          </a:bodyPr>
          <a:lstStyle/>
          <a:p>
            <a:r>
              <a:rPr lang="en-US" b="1" dirty="0"/>
              <a:t>RHO5 + Agrobacterium</a:t>
            </a:r>
          </a:p>
        </p:txBody>
      </p:sp>
      <p:sp>
        <p:nvSpPr>
          <p:cNvPr id="29" name="TextBox 28"/>
          <p:cNvSpPr txBox="1"/>
          <p:nvPr/>
        </p:nvSpPr>
        <p:spPr>
          <a:xfrm>
            <a:off x="1674394" y="2695075"/>
            <a:ext cx="2079459" cy="461665"/>
          </a:xfrm>
          <a:prstGeom prst="rect">
            <a:avLst/>
          </a:prstGeom>
          <a:noFill/>
        </p:spPr>
        <p:txBody>
          <a:bodyPr wrap="square" rtlCol="0">
            <a:spAutoFit/>
          </a:bodyPr>
          <a:lstStyle/>
          <a:p>
            <a:r>
              <a:rPr lang="en-US" sz="2400" b="1" dirty="0"/>
              <a:t>LB + DAP plate</a:t>
            </a:r>
          </a:p>
        </p:txBody>
      </p:sp>
      <p:cxnSp>
        <p:nvCxnSpPr>
          <p:cNvPr id="30" name="Straight Connector 29"/>
          <p:cNvCxnSpPr>
            <a:endCxn id="37" idx="3"/>
          </p:cNvCxnSpPr>
          <p:nvPr/>
        </p:nvCxnSpPr>
        <p:spPr>
          <a:xfrm>
            <a:off x="5728717" y="5625331"/>
            <a:ext cx="3214026" cy="8132"/>
          </a:xfrm>
          <a:prstGeom prst="line">
            <a:avLst/>
          </a:prstGeom>
        </p:spPr>
        <p:style>
          <a:lnRef idx="1">
            <a:schemeClr val="dk1"/>
          </a:lnRef>
          <a:fillRef idx="0">
            <a:schemeClr val="dk1"/>
          </a:fillRef>
          <a:effectRef idx="0">
            <a:schemeClr val="dk1"/>
          </a:effectRef>
          <a:fontRef idx="minor">
            <a:schemeClr val="tx1"/>
          </a:fontRef>
        </p:style>
      </p:cxnSp>
      <p:sp>
        <p:nvSpPr>
          <p:cNvPr id="33" name="Left Bracket 32"/>
          <p:cNvSpPr/>
          <p:nvPr/>
        </p:nvSpPr>
        <p:spPr>
          <a:xfrm>
            <a:off x="5333363" y="4509693"/>
            <a:ext cx="395354" cy="1115639"/>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Rectangle 33"/>
          <p:cNvSpPr/>
          <p:nvPr/>
        </p:nvSpPr>
        <p:spPr>
          <a:xfrm>
            <a:off x="2381522" y="4114061"/>
            <a:ext cx="6798299" cy="1906901"/>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728717" y="5511032"/>
            <a:ext cx="769650" cy="201283"/>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7" name="Rectangle 36"/>
          <p:cNvSpPr/>
          <p:nvPr/>
        </p:nvSpPr>
        <p:spPr>
          <a:xfrm>
            <a:off x="8040375" y="5512604"/>
            <a:ext cx="902368" cy="24171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9" name="Rectangle 38"/>
          <p:cNvSpPr/>
          <p:nvPr/>
        </p:nvSpPr>
        <p:spPr>
          <a:xfrm>
            <a:off x="8040377" y="4384073"/>
            <a:ext cx="902367" cy="251238"/>
          </a:xfrm>
          <a:prstGeom prst="rect">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a:t>
            </a:r>
          </a:p>
        </p:txBody>
      </p:sp>
      <p:sp>
        <p:nvSpPr>
          <p:cNvPr id="40" name="Left Arrow 39"/>
          <p:cNvSpPr/>
          <p:nvPr/>
        </p:nvSpPr>
        <p:spPr>
          <a:xfrm>
            <a:off x="6787085" y="4265332"/>
            <a:ext cx="1273342" cy="492996"/>
          </a:xfrm>
          <a:prstGeom prst="leftArrow">
            <a:avLst/>
          </a:prstGeom>
          <a:solidFill>
            <a:srgbClr val="9EE1F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KmR</a:t>
            </a:r>
            <a:endParaRPr lang="en-US" dirty="0">
              <a:solidFill>
                <a:schemeClr val="tx1"/>
              </a:solidFill>
            </a:endParaRPr>
          </a:p>
        </p:txBody>
      </p:sp>
      <p:sp>
        <p:nvSpPr>
          <p:cNvPr id="41" name="Left Arrow 40"/>
          <p:cNvSpPr/>
          <p:nvPr/>
        </p:nvSpPr>
        <p:spPr>
          <a:xfrm>
            <a:off x="5539813" y="4263194"/>
            <a:ext cx="1247272" cy="492996"/>
          </a:xfrm>
          <a:prstGeom prst="leftArrow">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sacB</a:t>
            </a:r>
            <a:endParaRPr lang="en-US" dirty="0">
              <a:solidFill>
                <a:schemeClr val="tx1"/>
              </a:solidFill>
            </a:endParaRPr>
          </a:p>
        </p:txBody>
      </p:sp>
      <p:sp>
        <p:nvSpPr>
          <p:cNvPr id="42" name="Right Arrow 41"/>
          <p:cNvSpPr/>
          <p:nvPr/>
        </p:nvSpPr>
        <p:spPr>
          <a:xfrm>
            <a:off x="6677154" y="5396582"/>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44" name="Right Bracket 43"/>
          <p:cNvSpPr/>
          <p:nvPr/>
        </p:nvSpPr>
        <p:spPr>
          <a:xfrm>
            <a:off x="8942744" y="4509693"/>
            <a:ext cx="176463" cy="1115639"/>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2718406" y="4756190"/>
            <a:ext cx="2165684" cy="369332"/>
          </a:xfrm>
          <a:prstGeom prst="rect">
            <a:avLst/>
          </a:prstGeom>
          <a:noFill/>
        </p:spPr>
        <p:txBody>
          <a:bodyPr wrap="square" rtlCol="0">
            <a:spAutoFit/>
          </a:bodyPr>
          <a:lstStyle/>
          <a:p>
            <a:r>
              <a:rPr lang="en-US" b="1" dirty="0"/>
              <a:t>pDONRK18mobsacB</a:t>
            </a:r>
          </a:p>
        </p:txBody>
      </p:sp>
    </p:spTree>
    <p:extLst>
      <p:ext uri="{BB962C8B-B14F-4D97-AF65-F5344CB8AC3E}">
        <p14:creationId xmlns:p14="http://schemas.microsoft.com/office/powerpoint/2010/main" val="3691139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6152370" y="4920111"/>
            <a:ext cx="1098441" cy="1132749"/>
          </a:xfrm>
          <a:prstGeom prst="rect">
            <a:avLst/>
          </a:prstGeom>
          <a:solidFill>
            <a:schemeClr val="accent4">
              <a:lumMod val="20000"/>
              <a:lumOff val="80000"/>
              <a:alpha val="5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endCxn id="7" idx="3"/>
          </p:cNvCxnSpPr>
          <p:nvPr/>
        </p:nvCxnSpPr>
        <p:spPr>
          <a:xfrm>
            <a:off x="6266858" y="3276733"/>
            <a:ext cx="3214026" cy="8132"/>
          </a:xfrm>
          <a:prstGeom prst="line">
            <a:avLst/>
          </a:prstGeom>
        </p:spPr>
        <p:style>
          <a:lnRef idx="1">
            <a:schemeClr val="dk1"/>
          </a:lnRef>
          <a:fillRef idx="0">
            <a:schemeClr val="dk1"/>
          </a:fillRef>
          <a:effectRef idx="0">
            <a:schemeClr val="dk1"/>
          </a:effectRef>
          <a:fontRef idx="minor">
            <a:schemeClr val="tx1"/>
          </a:fontRef>
        </p:style>
      </p:cxnSp>
      <p:sp>
        <p:nvSpPr>
          <p:cNvPr id="29" name="Rectangle 28"/>
          <p:cNvSpPr/>
          <p:nvPr/>
        </p:nvSpPr>
        <p:spPr>
          <a:xfrm>
            <a:off x="3256548" y="3703830"/>
            <a:ext cx="6798299" cy="532026"/>
          </a:xfrm>
          <a:prstGeom prst="rect">
            <a:avLst/>
          </a:prstGeom>
          <a:solidFill>
            <a:schemeClr val="accent4">
              <a:lumMod val="20000"/>
              <a:lumOff val="80000"/>
              <a:alpha val="5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endCxn id="29" idx="3"/>
          </p:cNvCxnSpPr>
          <p:nvPr/>
        </p:nvCxnSpPr>
        <p:spPr>
          <a:xfrm>
            <a:off x="5808618" y="3944985"/>
            <a:ext cx="4246229" cy="2485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 name="Rectangle 45"/>
          <p:cNvSpPr/>
          <p:nvPr/>
        </p:nvSpPr>
        <p:spPr>
          <a:xfrm>
            <a:off x="4961660" y="4910285"/>
            <a:ext cx="1190710" cy="1127611"/>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 Bracket 18"/>
          <p:cNvSpPr/>
          <p:nvPr/>
        </p:nvSpPr>
        <p:spPr>
          <a:xfrm>
            <a:off x="5871504" y="2161095"/>
            <a:ext cx="395354" cy="1115639"/>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3256548" y="1806672"/>
            <a:ext cx="6798299" cy="1906901"/>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3670" y="1562332"/>
            <a:ext cx="4174600" cy="2429185"/>
          </a:xfrm>
        </p:spPr>
      </p:pic>
      <p:sp>
        <p:nvSpPr>
          <p:cNvPr id="3" name="Title 2"/>
          <p:cNvSpPr>
            <a:spLocks noGrp="1"/>
          </p:cNvSpPr>
          <p:nvPr>
            <p:ph type="title"/>
          </p:nvPr>
        </p:nvSpPr>
        <p:spPr/>
        <p:txBody>
          <a:bodyPr/>
          <a:lstStyle/>
          <a:p>
            <a:r>
              <a:rPr lang="en-US" dirty="0"/>
              <a:t>Single crossover</a:t>
            </a:r>
          </a:p>
        </p:txBody>
      </p:sp>
      <p:sp>
        <p:nvSpPr>
          <p:cNvPr id="5" name="Rectangle 4"/>
          <p:cNvSpPr/>
          <p:nvPr/>
        </p:nvSpPr>
        <p:spPr>
          <a:xfrm>
            <a:off x="6266858" y="3162434"/>
            <a:ext cx="769650" cy="201283"/>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 name="Rectangle 5"/>
          <p:cNvSpPr/>
          <p:nvPr/>
        </p:nvSpPr>
        <p:spPr>
          <a:xfrm>
            <a:off x="6266858" y="3860942"/>
            <a:ext cx="769650" cy="182043"/>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7" name="Rectangle 6"/>
          <p:cNvSpPr/>
          <p:nvPr/>
        </p:nvSpPr>
        <p:spPr>
          <a:xfrm>
            <a:off x="8578516" y="3164006"/>
            <a:ext cx="902368" cy="24171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 name="Rectangle 7"/>
          <p:cNvSpPr/>
          <p:nvPr/>
        </p:nvSpPr>
        <p:spPr>
          <a:xfrm>
            <a:off x="8578517" y="3860941"/>
            <a:ext cx="902367" cy="20705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Rectangle 8"/>
          <p:cNvSpPr/>
          <p:nvPr/>
        </p:nvSpPr>
        <p:spPr>
          <a:xfrm>
            <a:off x="8578518" y="2035475"/>
            <a:ext cx="902367" cy="251238"/>
          </a:xfrm>
          <a:prstGeom prst="rect">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a:t>
            </a:r>
          </a:p>
        </p:txBody>
      </p:sp>
      <p:sp>
        <p:nvSpPr>
          <p:cNvPr id="10" name="Left Arrow 9"/>
          <p:cNvSpPr/>
          <p:nvPr/>
        </p:nvSpPr>
        <p:spPr>
          <a:xfrm>
            <a:off x="7325226" y="1916734"/>
            <a:ext cx="1273342" cy="492996"/>
          </a:xfrm>
          <a:prstGeom prst="leftArrow">
            <a:avLst/>
          </a:prstGeom>
          <a:solidFill>
            <a:srgbClr val="9EE1F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KmR</a:t>
            </a:r>
            <a:endParaRPr lang="en-US" dirty="0">
              <a:solidFill>
                <a:schemeClr val="tx1"/>
              </a:solidFill>
            </a:endParaRPr>
          </a:p>
        </p:txBody>
      </p:sp>
      <p:sp>
        <p:nvSpPr>
          <p:cNvPr id="11" name="Left Arrow 10"/>
          <p:cNvSpPr/>
          <p:nvPr/>
        </p:nvSpPr>
        <p:spPr>
          <a:xfrm>
            <a:off x="6077954" y="1914596"/>
            <a:ext cx="1247272" cy="492996"/>
          </a:xfrm>
          <a:prstGeom prst="leftArrow">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sacB</a:t>
            </a:r>
            <a:endParaRPr lang="en-US" dirty="0">
              <a:solidFill>
                <a:schemeClr val="tx1"/>
              </a:solidFill>
            </a:endParaRPr>
          </a:p>
        </p:txBody>
      </p:sp>
      <p:sp>
        <p:nvSpPr>
          <p:cNvPr id="14" name="Right Arrow 13"/>
          <p:cNvSpPr/>
          <p:nvPr/>
        </p:nvSpPr>
        <p:spPr>
          <a:xfrm>
            <a:off x="7215295" y="3047984"/>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15" name="Right Arrow 14"/>
          <p:cNvSpPr/>
          <p:nvPr/>
        </p:nvSpPr>
        <p:spPr>
          <a:xfrm>
            <a:off x="7215295" y="3739649"/>
            <a:ext cx="1098441" cy="473524"/>
          </a:xfrm>
          <a:prstGeom prst="rightArrow">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21" name="Right Bracket 20"/>
          <p:cNvSpPr/>
          <p:nvPr/>
        </p:nvSpPr>
        <p:spPr>
          <a:xfrm>
            <a:off x="9480885" y="2161095"/>
            <a:ext cx="176463" cy="1115639"/>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p:cNvCxnSpPr/>
          <p:nvPr/>
        </p:nvCxnSpPr>
        <p:spPr>
          <a:xfrm>
            <a:off x="6352523" y="3478908"/>
            <a:ext cx="597991" cy="315357"/>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316961" y="3458855"/>
            <a:ext cx="669113" cy="355460"/>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256547" y="2407592"/>
            <a:ext cx="2165684" cy="369332"/>
          </a:xfrm>
          <a:prstGeom prst="rect">
            <a:avLst/>
          </a:prstGeom>
          <a:noFill/>
        </p:spPr>
        <p:txBody>
          <a:bodyPr wrap="square" rtlCol="0">
            <a:spAutoFit/>
          </a:bodyPr>
          <a:lstStyle/>
          <a:p>
            <a:r>
              <a:rPr lang="en-US" b="1" dirty="0"/>
              <a:t>pDONRK18mobsacB</a:t>
            </a:r>
          </a:p>
        </p:txBody>
      </p:sp>
      <p:sp>
        <p:nvSpPr>
          <p:cNvPr id="32" name="TextBox 31"/>
          <p:cNvSpPr txBox="1"/>
          <p:nvPr/>
        </p:nvSpPr>
        <p:spPr>
          <a:xfrm>
            <a:off x="3238402" y="3776246"/>
            <a:ext cx="2165684" cy="369332"/>
          </a:xfrm>
          <a:prstGeom prst="rect">
            <a:avLst/>
          </a:prstGeom>
          <a:noFill/>
        </p:spPr>
        <p:txBody>
          <a:bodyPr wrap="square" rtlCol="0">
            <a:spAutoFit/>
          </a:bodyPr>
          <a:lstStyle/>
          <a:p>
            <a:r>
              <a:rPr lang="en-US" b="1" dirty="0"/>
              <a:t>Conjugation in </a:t>
            </a:r>
            <a:r>
              <a:rPr lang="en-US" b="1" i="1" dirty="0" err="1"/>
              <a:t>Atu</a:t>
            </a:r>
            <a:endParaRPr lang="en-US" b="1" dirty="0"/>
          </a:p>
        </p:txBody>
      </p:sp>
      <p:grpSp>
        <p:nvGrpSpPr>
          <p:cNvPr id="18" name="Group 17"/>
          <p:cNvGrpSpPr/>
          <p:nvPr/>
        </p:nvGrpSpPr>
        <p:grpSpPr>
          <a:xfrm>
            <a:off x="1583910" y="4504740"/>
            <a:ext cx="8855491" cy="473524"/>
            <a:chOff x="59909" y="4504740"/>
            <a:chExt cx="8855491" cy="473524"/>
          </a:xfrm>
        </p:grpSpPr>
        <p:sp>
          <p:nvSpPr>
            <p:cNvPr id="33" name="Equal 32"/>
            <p:cNvSpPr/>
            <p:nvPr/>
          </p:nvSpPr>
          <p:spPr>
            <a:xfrm rot="17673101">
              <a:off x="25096" y="4630611"/>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5" name="Straight Connector 34"/>
            <p:cNvCxnSpPr/>
            <p:nvPr/>
          </p:nvCxnSpPr>
          <p:spPr>
            <a:xfrm>
              <a:off x="150394" y="4735486"/>
              <a:ext cx="8765006" cy="12032"/>
            </a:xfrm>
            <a:prstGeom prst="line">
              <a:avLst/>
            </a:prstGeom>
          </p:spPr>
          <p:style>
            <a:lnRef idx="1">
              <a:schemeClr val="accent1"/>
            </a:lnRef>
            <a:fillRef idx="0">
              <a:schemeClr val="accent1"/>
            </a:fillRef>
            <a:effectRef idx="0">
              <a:schemeClr val="accent1"/>
            </a:effectRef>
            <a:fontRef idx="minor">
              <a:schemeClr val="tx1"/>
            </a:fontRef>
          </p:style>
        </p:cxnSp>
        <p:sp>
          <p:nvSpPr>
            <p:cNvPr id="36" name="Equal 35"/>
            <p:cNvSpPr/>
            <p:nvPr/>
          </p:nvSpPr>
          <p:spPr>
            <a:xfrm rot="17673101">
              <a:off x="8608289" y="4630611"/>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7" name="Rectangle 36"/>
            <p:cNvSpPr/>
            <p:nvPr/>
          </p:nvSpPr>
          <p:spPr>
            <a:xfrm>
              <a:off x="332208" y="4618450"/>
              <a:ext cx="577515" cy="24610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8" name="Rectangle 37"/>
            <p:cNvSpPr/>
            <p:nvPr/>
          </p:nvSpPr>
          <p:spPr>
            <a:xfrm>
              <a:off x="2105723" y="4652395"/>
              <a:ext cx="579352" cy="20482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9" name="Right Arrow 38"/>
            <p:cNvSpPr/>
            <p:nvPr/>
          </p:nvSpPr>
          <p:spPr>
            <a:xfrm>
              <a:off x="966887" y="4512753"/>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40" name="Rectangle 39"/>
            <p:cNvSpPr/>
            <p:nvPr/>
          </p:nvSpPr>
          <p:spPr>
            <a:xfrm>
              <a:off x="2770552" y="4616843"/>
              <a:ext cx="638015" cy="249318"/>
            </a:xfrm>
            <a:prstGeom prst="rect">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a:t>
              </a:r>
            </a:p>
          </p:txBody>
        </p:sp>
        <p:sp>
          <p:nvSpPr>
            <p:cNvPr id="41" name="Right Arrow 40"/>
            <p:cNvSpPr/>
            <p:nvPr/>
          </p:nvSpPr>
          <p:spPr>
            <a:xfrm>
              <a:off x="3472764" y="4512753"/>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KmR</a:t>
              </a:r>
              <a:endParaRPr lang="en-US" dirty="0">
                <a:solidFill>
                  <a:schemeClr val="tx1"/>
                </a:solidFill>
              </a:endParaRPr>
            </a:p>
          </p:txBody>
        </p:sp>
        <p:sp>
          <p:nvSpPr>
            <p:cNvPr id="42" name="Right Arrow 41"/>
            <p:cNvSpPr/>
            <p:nvPr/>
          </p:nvSpPr>
          <p:spPr>
            <a:xfrm>
              <a:off x="4628369" y="4512753"/>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sacB</a:t>
              </a:r>
              <a:endParaRPr lang="en-US" dirty="0">
                <a:solidFill>
                  <a:schemeClr val="tx1"/>
                </a:solidFill>
              </a:endParaRPr>
            </a:p>
          </p:txBody>
        </p:sp>
        <p:sp>
          <p:nvSpPr>
            <p:cNvPr id="43" name="Rectangle 42"/>
            <p:cNvSpPr/>
            <p:nvPr/>
          </p:nvSpPr>
          <p:spPr>
            <a:xfrm>
              <a:off x="5926934" y="4621885"/>
              <a:ext cx="647246" cy="239235"/>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4" name="Rectangle 43"/>
            <p:cNvSpPr/>
            <p:nvPr/>
          </p:nvSpPr>
          <p:spPr>
            <a:xfrm>
              <a:off x="7767941" y="4632518"/>
              <a:ext cx="583581" cy="21796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Right Arrow 44"/>
            <p:cNvSpPr/>
            <p:nvPr/>
          </p:nvSpPr>
          <p:spPr>
            <a:xfrm>
              <a:off x="6634396" y="4504740"/>
              <a:ext cx="1098441" cy="473524"/>
            </a:xfrm>
            <a:prstGeom prst="rightArrow">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grpSp>
      <p:sp>
        <p:nvSpPr>
          <p:cNvPr id="20" name="TextBox 19"/>
          <p:cNvSpPr txBox="1"/>
          <p:nvPr/>
        </p:nvSpPr>
        <p:spPr>
          <a:xfrm>
            <a:off x="4996765" y="5406529"/>
            <a:ext cx="1397529" cy="646331"/>
          </a:xfrm>
          <a:prstGeom prst="rect">
            <a:avLst/>
          </a:prstGeom>
          <a:noFill/>
        </p:spPr>
        <p:txBody>
          <a:bodyPr wrap="square" rtlCol="0">
            <a:spAutoFit/>
          </a:bodyPr>
          <a:lstStyle/>
          <a:p>
            <a:r>
              <a:rPr lang="en-US" b="1" dirty="0"/>
              <a:t>Kanamycin resistant</a:t>
            </a:r>
          </a:p>
        </p:txBody>
      </p:sp>
      <p:sp>
        <p:nvSpPr>
          <p:cNvPr id="22" name="Right Brace 21"/>
          <p:cNvSpPr/>
          <p:nvPr/>
        </p:nvSpPr>
        <p:spPr>
          <a:xfrm rot="5400000">
            <a:off x="5406047" y="4749583"/>
            <a:ext cx="387407" cy="956408"/>
          </a:xfrm>
          <a:prstGeom prst="rightBrace">
            <a:avLst/>
          </a:prstGeom>
          <a:solidFill>
            <a:srgbClr val="DFFEDA"/>
          </a:solid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187475" y="5388309"/>
            <a:ext cx="1098459" cy="646331"/>
          </a:xfrm>
          <a:prstGeom prst="rect">
            <a:avLst/>
          </a:prstGeom>
          <a:noFill/>
        </p:spPr>
        <p:txBody>
          <a:bodyPr wrap="square" rtlCol="0">
            <a:spAutoFit/>
          </a:bodyPr>
          <a:lstStyle/>
          <a:p>
            <a:r>
              <a:rPr lang="en-US" b="1" dirty="0"/>
              <a:t>Sucrose sensitive</a:t>
            </a:r>
          </a:p>
        </p:txBody>
      </p:sp>
      <p:sp>
        <p:nvSpPr>
          <p:cNvPr id="49" name="Right Brace 48"/>
          <p:cNvSpPr/>
          <p:nvPr/>
        </p:nvSpPr>
        <p:spPr>
          <a:xfrm rot="5400000">
            <a:off x="6504520" y="4749583"/>
            <a:ext cx="387407" cy="956408"/>
          </a:xfrm>
          <a:prstGeom prst="rightBrace">
            <a:avLst/>
          </a:prstGeom>
          <a:solidFill>
            <a:srgbClr val="DFFEDA"/>
          </a:solid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666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6" grpId="0" animBg="1"/>
      <p:bldP spid="20" grpId="0"/>
      <p:bldP spid="22" grpId="0" animBg="1"/>
      <p:bldP spid="47" grpId="0"/>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Genome of </a:t>
            </a:r>
            <a:r>
              <a:rPr lang="en-US" b="1" i="1" dirty="0"/>
              <a:t>Agrobacterium</a:t>
            </a:r>
            <a:endParaRPr lang="en-US" b="1" dirty="0"/>
          </a:p>
        </p:txBody>
      </p:sp>
      <p:sp>
        <p:nvSpPr>
          <p:cNvPr id="3" name="Oval 2">
            <a:extLst>
              <a:ext uri="{FF2B5EF4-FFF2-40B4-BE49-F238E27FC236}">
                <a16:creationId xmlns:a16="http://schemas.microsoft.com/office/drawing/2014/main" id="{522E419A-4472-43AA-A450-AC433F467A62}"/>
              </a:ext>
            </a:extLst>
          </p:cNvPr>
          <p:cNvSpPr/>
          <p:nvPr/>
        </p:nvSpPr>
        <p:spPr>
          <a:xfrm>
            <a:off x="2166544" y="3726159"/>
            <a:ext cx="7018645" cy="2298254"/>
          </a:xfrm>
          <a:custGeom>
            <a:avLst/>
            <a:gdLst>
              <a:gd name="connsiteX0" fmla="*/ 0 w 7018638"/>
              <a:gd name="connsiteY0" fmla="*/ 1025611 h 2051222"/>
              <a:gd name="connsiteX1" fmla="*/ 3509319 w 7018638"/>
              <a:gd name="connsiteY1" fmla="*/ 0 h 2051222"/>
              <a:gd name="connsiteX2" fmla="*/ 7018638 w 7018638"/>
              <a:gd name="connsiteY2" fmla="*/ 1025611 h 2051222"/>
              <a:gd name="connsiteX3" fmla="*/ 3509319 w 7018638"/>
              <a:gd name="connsiteY3" fmla="*/ 2051222 h 2051222"/>
              <a:gd name="connsiteX4" fmla="*/ 0 w 7018638"/>
              <a:gd name="connsiteY4" fmla="*/ 1025611 h 2051222"/>
              <a:gd name="connsiteX0" fmla="*/ 0 w 7018638"/>
              <a:gd name="connsiteY0" fmla="*/ 1116227 h 2141838"/>
              <a:gd name="connsiteX1" fmla="*/ 3501081 w 7018638"/>
              <a:gd name="connsiteY1" fmla="*/ 0 h 2141838"/>
              <a:gd name="connsiteX2" fmla="*/ 7018638 w 7018638"/>
              <a:gd name="connsiteY2" fmla="*/ 1116227 h 2141838"/>
              <a:gd name="connsiteX3" fmla="*/ 3509319 w 7018638"/>
              <a:gd name="connsiteY3" fmla="*/ 2141838 h 2141838"/>
              <a:gd name="connsiteX4" fmla="*/ 0 w 7018638"/>
              <a:gd name="connsiteY4" fmla="*/ 1116227 h 2141838"/>
              <a:gd name="connsiteX0" fmla="*/ 8 w 7018646"/>
              <a:gd name="connsiteY0" fmla="*/ 1116227 h 2141838"/>
              <a:gd name="connsiteX1" fmla="*/ 3484614 w 7018646"/>
              <a:gd name="connsiteY1" fmla="*/ 0 h 2141838"/>
              <a:gd name="connsiteX2" fmla="*/ 7018646 w 7018646"/>
              <a:gd name="connsiteY2" fmla="*/ 1116227 h 2141838"/>
              <a:gd name="connsiteX3" fmla="*/ 3509327 w 7018646"/>
              <a:gd name="connsiteY3" fmla="*/ 2141838 h 2141838"/>
              <a:gd name="connsiteX4" fmla="*/ 8 w 7018646"/>
              <a:gd name="connsiteY4" fmla="*/ 1116227 h 2141838"/>
              <a:gd name="connsiteX0" fmla="*/ 57 w 7018695"/>
              <a:gd name="connsiteY0" fmla="*/ 1117224 h 2142835"/>
              <a:gd name="connsiteX1" fmla="*/ 3484663 w 7018695"/>
              <a:gd name="connsiteY1" fmla="*/ 997 h 2142835"/>
              <a:gd name="connsiteX2" fmla="*/ 7018695 w 7018695"/>
              <a:gd name="connsiteY2" fmla="*/ 1117224 h 2142835"/>
              <a:gd name="connsiteX3" fmla="*/ 3509376 w 7018695"/>
              <a:gd name="connsiteY3" fmla="*/ 2142835 h 2142835"/>
              <a:gd name="connsiteX4" fmla="*/ 57 w 7018695"/>
              <a:gd name="connsiteY4" fmla="*/ 1117224 h 2142835"/>
              <a:gd name="connsiteX0" fmla="*/ 7 w 7018645"/>
              <a:gd name="connsiteY0" fmla="*/ 1117253 h 2282907"/>
              <a:gd name="connsiteX1" fmla="*/ 3484613 w 7018645"/>
              <a:gd name="connsiteY1" fmla="*/ 1026 h 2282907"/>
              <a:gd name="connsiteX2" fmla="*/ 7018645 w 7018645"/>
              <a:gd name="connsiteY2" fmla="*/ 1117253 h 2282907"/>
              <a:gd name="connsiteX3" fmla="*/ 3492850 w 7018645"/>
              <a:gd name="connsiteY3" fmla="*/ 2282907 h 2282907"/>
              <a:gd name="connsiteX4" fmla="*/ 7 w 7018645"/>
              <a:gd name="connsiteY4" fmla="*/ 1117253 h 2282907"/>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3618"/>
              <a:gd name="connsiteX1" fmla="*/ 3484613 w 7018645"/>
              <a:gd name="connsiteY1" fmla="*/ 1026 h 2283618"/>
              <a:gd name="connsiteX2" fmla="*/ 7018645 w 7018645"/>
              <a:gd name="connsiteY2" fmla="*/ 1117253 h 2283618"/>
              <a:gd name="connsiteX3" fmla="*/ 3492850 w 7018645"/>
              <a:gd name="connsiteY3" fmla="*/ 2282907 h 2283618"/>
              <a:gd name="connsiteX4" fmla="*/ 7 w 7018645"/>
              <a:gd name="connsiteY4" fmla="*/ 1117253 h 2283618"/>
              <a:gd name="connsiteX0" fmla="*/ 7 w 7018645"/>
              <a:gd name="connsiteY0" fmla="*/ 1117253 h 2285459"/>
              <a:gd name="connsiteX1" fmla="*/ 3484613 w 7018645"/>
              <a:gd name="connsiteY1" fmla="*/ 1026 h 2285459"/>
              <a:gd name="connsiteX2" fmla="*/ 7018645 w 7018645"/>
              <a:gd name="connsiteY2" fmla="*/ 1117253 h 2285459"/>
              <a:gd name="connsiteX3" fmla="*/ 3492850 w 7018645"/>
              <a:gd name="connsiteY3" fmla="*/ 2282907 h 2285459"/>
              <a:gd name="connsiteX4" fmla="*/ 7 w 7018645"/>
              <a:gd name="connsiteY4" fmla="*/ 1117253 h 2285459"/>
              <a:gd name="connsiteX0" fmla="*/ 7 w 7018645"/>
              <a:gd name="connsiteY0" fmla="*/ 1130048 h 2298254"/>
              <a:gd name="connsiteX1" fmla="*/ 3484613 w 7018645"/>
              <a:gd name="connsiteY1" fmla="*/ 13821 h 2298254"/>
              <a:gd name="connsiteX2" fmla="*/ 7018645 w 7018645"/>
              <a:gd name="connsiteY2" fmla="*/ 1130048 h 2298254"/>
              <a:gd name="connsiteX3" fmla="*/ 3492850 w 7018645"/>
              <a:gd name="connsiteY3" fmla="*/ 2295702 h 2298254"/>
              <a:gd name="connsiteX4" fmla="*/ 7 w 7018645"/>
              <a:gd name="connsiteY4" fmla="*/ 1130048 h 2298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645" h="2298254">
                <a:moveTo>
                  <a:pt x="7" y="1130048"/>
                </a:moveTo>
                <a:cubicBezTo>
                  <a:pt x="-1366" y="-90525"/>
                  <a:pt x="203703" y="-19131"/>
                  <a:pt x="3484613" y="13821"/>
                </a:cubicBezTo>
                <a:cubicBezTo>
                  <a:pt x="6765523" y="46773"/>
                  <a:pt x="7002169" y="118776"/>
                  <a:pt x="7018645" y="1130048"/>
                </a:cubicBezTo>
                <a:cubicBezTo>
                  <a:pt x="6985693" y="2182509"/>
                  <a:pt x="7012657" y="2320416"/>
                  <a:pt x="3492850" y="2295702"/>
                </a:cubicBezTo>
                <a:cubicBezTo>
                  <a:pt x="-26957" y="2270988"/>
                  <a:pt x="1380" y="2350621"/>
                  <a:pt x="7" y="1130048"/>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F3F24C-913A-4B2B-9D00-8B2B8C1DB046}"/>
              </a:ext>
            </a:extLst>
          </p:cNvPr>
          <p:cNvSpPr/>
          <p:nvPr/>
        </p:nvSpPr>
        <p:spPr>
          <a:xfrm>
            <a:off x="3064866" y="4534362"/>
            <a:ext cx="1494907" cy="603817"/>
          </a:xfrm>
          <a:prstGeom prst="ellipse">
            <a:avLst/>
          </a:prstGeom>
          <a:solidFill>
            <a:schemeClr val="bg1">
              <a:lumMod val="95000"/>
            </a:schemeClr>
          </a:solidFill>
          <a:ln w="381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57FBBF9-7DF0-42BA-9249-6EED50DB4FC8}"/>
              </a:ext>
            </a:extLst>
          </p:cNvPr>
          <p:cNvSpPr/>
          <p:nvPr/>
        </p:nvSpPr>
        <p:spPr>
          <a:xfrm>
            <a:off x="3151629" y="4605375"/>
            <a:ext cx="1284577" cy="451417"/>
          </a:xfrm>
          <a:prstGeom prst="ellipse">
            <a:avLst/>
          </a:prstGeom>
          <a:solidFill>
            <a:schemeClr val="bg1">
              <a:lumMod val="95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A3D89E4A-61C6-4E8E-B5ED-07B67B1F3EE6}"/>
              </a:ext>
            </a:extLst>
          </p:cNvPr>
          <p:cNvSpPr/>
          <p:nvPr/>
        </p:nvSpPr>
        <p:spPr>
          <a:xfrm rot="5400000">
            <a:off x="3057112" y="2397353"/>
            <a:ext cx="613958" cy="188088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E5EFE61C-69D0-474F-AFCA-D9EDA5A0787A}"/>
              </a:ext>
            </a:extLst>
          </p:cNvPr>
          <p:cNvSpPr/>
          <p:nvPr/>
        </p:nvSpPr>
        <p:spPr>
          <a:xfrm>
            <a:off x="6450227" y="4016739"/>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6619102" y="4161841"/>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e 12">
            <a:extLst>
              <a:ext uri="{FF2B5EF4-FFF2-40B4-BE49-F238E27FC236}">
                <a16:creationId xmlns:a16="http://schemas.microsoft.com/office/drawing/2014/main" id="{95248F40-C89C-458D-9DD1-BFBFE18DCA95}"/>
              </a:ext>
            </a:extLst>
          </p:cNvPr>
          <p:cNvSpPr/>
          <p:nvPr/>
        </p:nvSpPr>
        <p:spPr>
          <a:xfrm rot="5400000">
            <a:off x="6776171" y="2397354"/>
            <a:ext cx="613958" cy="1880881"/>
          </a:xfrm>
          <a:prstGeom prst="leftBrac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3DF8563-A275-46CE-A24D-9ADC2DC864C9}"/>
              </a:ext>
            </a:extLst>
          </p:cNvPr>
          <p:cNvSpPr txBox="1"/>
          <p:nvPr/>
        </p:nvSpPr>
        <p:spPr>
          <a:xfrm>
            <a:off x="2365217" y="2413752"/>
            <a:ext cx="1997748" cy="830997"/>
          </a:xfrm>
          <a:prstGeom prst="rect">
            <a:avLst/>
          </a:prstGeom>
          <a:noFill/>
        </p:spPr>
        <p:txBody>
          <a:bodyPr wrap="square" rtlCol="0">
            <a:spAutoFit/>
          </a:bodyPr>
          <a:lstStyle/>
          <a:p>
            <a:r>
              <a:rPr lang="en-US" sz="2400" b="1" dirty="0">
                <a:solidFill>
                  <a:schemeClr val="accent1">
                    <a:lumMod val="50000"/>
                  </a:schemeClr>
                </a:solidFill>
              </a:rPr>
              <a:t>Genomic DNA</a:t>
            </a:r>
          </a:p>
          <a:p>
            <a:endParaRPr lang="en-US" sz="2400" b="1" dirty="0">
              <a:solidFill>
                <a:schemeClr val="accent1">
                  <a:lumMod val="50000"/>
                </a:schemeClr>
              </a:solidFill>
            </a:endParaRPr>
          </a:p>
        </p:txBody>
      </p:sp>
      <p:sp>
        <p:nvSpPr>
          <p:cNvPr id="15" name="TextBox 14">
            <a:extLst>
              <a:ext uri="{FF2B5EF4-FFF2-40B4-BE49-F238E27FC236}">
                <a16:creationId xmlns:a16="http://schemas.microsoft.com/office/drawing/2014/main" id="{F3247DFF-3CAE-4E8D-B9C2-CE1BC49D0BDC}"/>
              </a:ext>
            </a:extLst>
          </p:cNvPr>
          <p:cNvSpPr txBox="1"/>
          <p:nvPr/>
        </p:nvSpPr>
        <p:spPr>
          <a:xfrm>
            <a:off x="6247006" y="2280230"/>
            <a:ext cx="1672288" cy="1015663"/>
          </a:xfrm>
          <a:prstGeom prst="rect">
            <a:avLst/>
          </a:prstGeom>
          <a:noFill/>
        </p:spPr>
        <p:txBody>
          <a:bodyPr wrap="square" rtlCol="0">
            <a:spAutoFit/>
          </a:bodyPr>
          <a:lstStyle/>
          <a:p>
            <a:pPr algn="ctr"/>
            <a:r>
              <a:rPr lang="en-US" sz="2400" b="1" dirty="0" err="1">
                <a:solidFill>
                  <a:schemeClr val="accent4">
                    <a:lumMod val="50000"/>
                  </a:schemeClr>
                </a:solidFill>
              </a:rPr>
              <a:t>Ti</a:t>
            </a:r>
            <a:r>
              <a:rPr lang="en-US" sz="2400" b="1" dirty="0">
                <a:solidFill>
                  <a:schemeClr val="accent4">
                    <a:lumMod val="50000"/>
                  </a:schemeClr>
                </a:solidFill>
              </a:rPr>
              <a:t> Plasmid</a:t>
            </a:r>
          </a:p>
          <a:p>
            <a:pPr algn="ctr"/>
            <a:r>
              <a:rPr lang="en-US" i="1" dirty="0">
                <a:solidFill>
                  <a:schemeClr val="accent4">
                    <a:lumMod val="50000"/>
                  </a:schemeClr>
                </a:solidFill>
              </a:rPr>
              <a:t>tumor-inducing</a:t>
            </a:r>
          </a:p>
          <a:p>
            <a:pPr algn="ctr"/>
            <a:endParaRPr lang="en-US" dirty="0">
              <a:solidFill>
                <a:schemeClr val="accent4">
                  <a:lumMod val="50000"/>
                </a:schemeClr>
              </a:solidFill>
            </a:endParaRPr>
          </a:p>
        </p:txBody>
      </p:sp>
      <p:cxnSp>
        <p:nvCxnSpPr>
          <p:cNvPr id="17" name="Straight Connector 16">
            <a:extLst>
              <a:ext uri="{FF2B5EF4-FFF2-40B4-BE49-F238E27FC236}">
                <a16:creationId xmlns:a16="http://schemas.microsoft.com/office/drawing/2014/main" id="{007E2438-F121-4900-A5B6-744EB972CD7F}"/>
              </a:ext>
            </a:extLst>
          </p:cNvPr>
          <p:cNvCxnSpPr/>
          <p:nvPr/>
        </p:nvCxnSpPr>
        <p:spPr>
          <a:xfrm>
            <a:off x="2767914" y="3970638"/>
            <a:ext cx="0" cy="1762897"/>
          </a:xfrm>
          <a:prstGeom prst="line">
            <a:avLst/>
          </a:prstGeom>
          <a:ln w="76200">
            <a:solidFill>
              <a:schemeClr val="accent1">
                <a:lumMod val="7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789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571122" cy="899413"/>
          </a:xfrm>
        </p:spPr>
        <p:txBody>
          <a:bodyPr>
            <a:normAutofit/>
          </a:bodyPr>
          <a:lstStyle/>
          <a:p>
            <a:r>
              <a:rPr lang="en-US" dirty="0" err="1"/>
              <a:t>Merodiploid</a:t>
            </a:r>
            <a:r>
              <a:rPr lang="en-US" dirty="0"/>
              <a:t> – after single crossover</a:t>
            </a:r>
          </a:p>
        </p:txBody>
      </p:sp>
      <p:sp>
        <p:nvSpPr>
          <p:cNvPr id="4" name="Rectangle 3"/>
          <p:cNvSpPr/>
          <p:nvPr/>
        </p:nvSpPr>
        <p:spPr>
          <a:xfrm>
            <a:off x="4590078" y="2236196"/>
            <a:ext cx="2454765" cy="1127611"/>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Equal 4"/>
          <p:cNvSpPr/>
          <p:nvPr/>
        </p:nvSpPr>
        <p:spPr>
          <a:xfrm rot="17673101">
            <a:off x="1690097" y="1951579"/>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6" name="Straight Connector 5"/>
          <p:cNvCxnSpPr/>
          <p:nvPr/>
        </p:nvCxnSpPr>
        <p:spPr>
          <a:xfrm>
            <a:off x="1815395" y="2056454"/>
            <a:ext cx="8765006" cy="12032"/>
          </a:xfrm>
          <a:prstGeom prst="line">
            <a:avLst/>
          </a:prstGeom>
        </p:spPr>
        <p:style>
          <a:lnRef idx="1">
            <a:schemeClr val="accent1"/>
          </a:lnRef>
          <a:fillRef idx="0">
            <a:schemeClr val="accent1"/>
          </a:fillRef>
          <a:effectRef idx="0">
            <a:schemeClr val="accent1"/>
          </a:effectRef>
          <a:fontRef idx="minor">
            <a:schemeClr val="tx1"/>
          </a:fontRef>
        </p:style>
      </p:cxnSp>
      <p:sp>
        <p:nvSpPr>
          <p:cNvPr id="7" name="Equal 6"/>
          <p:cNvSpPr/>
          <p:nvPr/>
        </p:nvSpPr>
        <p:spPr>
          <a:xfrm rot="17673101">
            <a:off x="10273290" y="1951579"/>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8" name="Rectangle 7"/>
          <p:cNvSpPr/>
          <p:nvPr/>
        </p:nvSpPr>
        <p:spPr>
          <a:xfrm>
            <a:off x="1997210" y="1939418"/>
            <a:ext cx="577515" cy="24610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Rectangle 8"/>
          <p:cNvSpPr/>
          <p:nvPr/>
        </p:nvSpPr>
        <p:spPr>
          <a:xfrm>
            <a:off x="3770724" y="1973363"/>
            <a:ext cx="579352" cy="20482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0" name="Right Arrow 9"/>
          <p:cNvSpPr/>
          <p:nvPr/>
        </p:nvSpPr>
        <p:spPr>
          <a:xfrm>
            <a:off x="2631889" y="1833721"/>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11" name="Rectangle 10"/>
          <p:cNvSpPr/>
          <p:nvPr/>
        </p:nvSpPr>
        <p:spPr>
          <a:xfrm>
            <a:off x="4435554" y="1937811"/>
            <a:ext cx="638015" cy="249318"/>
          </a:xfrm>
          <a:prstGeom prst="rect">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a:t>
            </a:r>
          </a:p>
        </p:txBody>
      </p:sp>
      <p:sp>
        <p:nvSpPr>
          <p:cNvPr id="12" name="Right Arrow 11"/>
          <p:cNvSpPr/>
          <p:nvPr/>
        </p:nvSpPr>
        <p:spPr>
          <a:xfrm>
            <a:off x="5137766" y="1833721"/>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KmR</a:t>
            </a:r>
            <a:endParaRPr lang="en-US" dirty="0">
              <a:solidFill>
                <a:schemeClr val="tx1"/>
              </a:solidFill>
            </a:endParaRPr>
          </a:p>
        </p:txBody>
      </p:sp>
      <p:sp>
        <p:nvSpPr>
          <p:cNvPr id="13" name="Right Arrow 12"/>
          <p:cNvSpPr/>
          <p:nvPr/>
        </p:nvSpPr>
        <p:spPr>
          <a:xfrm>
            <a:off x="6293371" y="1833721"/>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sacB</a:t>
            </a:r>
            <a:endParaRPr lang="en-US" dirty="0">
              <a:solidFill>
                <a:schemeClr val="tx1"/>
              </a:solidFill>
            </a:endParaRPr>
          </a:p>
        </p:txBody>
      </p:sp>
      <p:sp>
        <p:nvSpPr>
          <p:cNvPr id="14" name="Rectangle 13"/>
          <p:cNvSpPr/>
          <p:nvPr/>
        </p:nvSpPr>
        <p:spPr>
          <a:xfrm>
            <a:off x="7591935" y="1942854"/>
            <a:ext cx="647246" cy="239235"/>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5" name="Rectangle 14"/>
          <p:cNvSpPr/>
          <p:nvPr/>
        </p:nvSpPr>
        <p:spPr>
          <a:xfrm>
            <a:off x="9432943" y="1953487"/>
            <a:ext cx="583581" cy="21796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6" name="Right Arrow 15"/>
          <p:cNvSpPr/>
          <p:nvPr/>
        </p:nvSpPr>
        <p:spPr>
          <a:xfrm>
            <a:off x="8299398" y="1825708"/>
            <a:ext cx="1098441" cy="473524"/>
          </a:xfrm>
          <a:prstGeom prst="rightArrow">
            <a:avLst/>
          </a:prstGeom>
          <a:solidFill>
            <a:srgbClr val="EF8A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17" name="TextBox 16"/>
          <p:cNvSpPr txBox="1"/>
          <p:nvPr/>
        </p:nvSpPr>
        <p:spPr>
          <a:xfrm>
            <a:off x="4754561" y="2769797"/>
            <a:ext cx="2212883" cy="369332"/>
          </a:xfrm>
          <a:prstGeom prst="rect">
            <a:avLst/>
          </a:prstGeom>
          <a:noFill/>
        </p:spPr>
        <p:txBody>
          <a:bodyPr wrap="square" rtlCol="0">
            <a:spAutoFit/>
          </a:bodyPr>
          <a:lstStyle/>
          <a:p>
            <a:r>
              <a:rPr lang="en-US" b="1" dirty="0"/>
              <a:t>Kanamycin resistant</a:t>
            </a:r>
          </a:p>
        </p:txBody>
      </p:sp>
      <p:sp>
        <p:nvSpPr>
          <p:cNvPr id="18" name="Right Brace 17"/>
          <p:cNvSpPr/>
          <p:nvPr/>
        </p:nvSpPr>
        <p:spPr>
          <a:xfrm rot="5400000">
            <a:off x="5555673" y="2061926"/>
            <a:ext cx="387407" cy="973659"/>
          </a:xfrm>
          <a:prstGeom prst="rightBrace">
            <a:avLst/>
          </a:prstGeom>
          <a:solidFill>
            <a:srgbClr val="DFFEDA"/>
          </a:solid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650871" y="3801980"/>
            <a:ext cx="2079459" cy="461665"/>
          </a:xfrm>
          <a:prstGeom prst="rect">
            <a:avLst/>
          </a:prstGeom>
          <a:noFill/>
        </p:spPr>
        <p:txBody>
          <a:bodyPr wrap="square" rtlCol="0">
            <a:spAutoFit/>
          </a:bodyPr>
          <a:lstStyle/>
          <a:p>
            <a:r>
              <a:rPr lang="en-US" sz="2400" b="1" dirty="0"/>
              <a:t>LB + </a:t>
            </a:r>
            <a:r>
              <a:rPr lang="en-US" sz="2400" b="1" dirty="0" err="1"/>
              <a:t>Kan</a:t>
            </a:r>
            <a:r>
              <a:rPr lang="en-US" sz="2400" b="1" dirty="0"/>
              <a:t> plate</a:t>
            </a:r>
          </a:p>
        </p:txBody>
      </p:sp>
      <p:sp>
        <p:nvSpPr>
          <p:cNvPr id="21" name="TextBox 20"/>
          <p:cNvSpPr txBox="1"/>
          <p:nvPr/>
        </p:nvSpPr>
        <p:spPr>
          <a:xfrm>
            <a:off x="1609047" y="6018965"/>
            <a:ext cx="2555248" cy="369332"/>
          </a:xfrm>
          <a:prstGeom prst="rect">
            <a:avLst/>
          </a:prstGeom>
          <a:noFill/>
        </p:spPr>
        <p:txBody>
          <a:bodyPr wrap="square" rtlCol="0">
            <a:spAutoFit/>
          </a:bodyPr>
          <a:lstStyle/>
          <a:p>
            <a:r>
              <a:rPr lang="en-US" i="1" dirty="0"/>
              <a:t>Agrobacterium</a:t>
            </a:r>
            <a:r>
              <a:rPr lang="en-US" dirty="0"/>
              <a:t> only</a:t>
            </a:r>
            <a:endParaRPr lang="en-US" i="1" dirty="0"/>
          </a:p>
        </p:txBody>
      </p:sp>
      <p:grpSp>
        <p:nvGrpSpPr>
          <p:cNvPr id="2" name="Group 1"/>
          <p:cNvGrpSpPr/>
          <p:nvPr/>
        </p:nvGrpSpPr>
        <p:grpSpPr>
          <a:xfrm>
            <a:off x="1815396" y="4429247"/>
            <a:ext cx="1716505" cy="1395299"/>
            <a:chOff x="3412492" y="4000543"/>
            <a:chExt cx="1716505" cy="1395299"/>
          </a:xfrm>
        </p:grpSpPr>
        <p:sp>
          <p:nvSpPr>
            <p:cNvPr id="20" name="Oval 19"/>
            <p:cNvSpPr/>
            <p:nvPr/>
          </p:nvSpPr>
          <p:spPr>
            <a:xfrm>
              <a:off x="3412492" y="4000543"/>
              <a:ext cx="1716505" cy="1395299"/>
            </a:xfrm>
            <a:prstGeom prst="ellipse">
              <a:avLst/>
            </a:prstGeom>
            <a:solidFill>
              <a:schemeClr val="accent4">
                <a:lumMod val="20000"/>
                <a:lumOff val="8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17387" y="5020378"/>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97140" y="4698193"/>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56456" y="4915126"/>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339389" y="5002994"/>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205004" y="4237119"/>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339389" y="444972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529519" y="448866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3768" y="476744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795026" y="4758441"/>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78902" y="4171313"/>
              <a:ext cx="162617" cy="18006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483768" y="423373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5740061" y="3360048"/>
            <a:ext cx="2454765" cy="1127611"/>
          </a:xfrm>
          <a:prstGeom prst="rect">
            <a:avLst/>
          </a:prstGeom>
          <a:solidFill>
            <a:schemeClr val="accent4">
              <a:lumMod val="20000"/>
              <a:lumOff val="80000"/>
              <a:alpha val="48235"/>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862651" y="3953110"/>
            <a:ext cx="2212883" cy="369332"/>
          </a:xfrm>
          <a:prstGeom prst="rect">
            <a:avLst/>
          </a:prstGeom>
          <a:noFill/>
        </p:spPr>
        <p:txBody>
          <a:bodyPr wrap="square" rtlCol="0">
            <a:spAutoFit/>
          </a:bodyPr>
          <a:lstStyle/>
          <a:p>
            <a:r>
              <a:rPr lang="en-US" b="1" dirty="0"/>
              <a:t>Sucrose sensitive</a:t>
            </a:r>
          </a:p>
        </p:txBody>
      </p:sp>
      <p:sp>
        <p:nvSpPr>
          <p:cNvPr id="35" name="Right Brace 34"/>
          <p:cNvSpPr/>
          <p:nvPr/>
        </p:nvSpPr>
        <p:spPr>
          <a:xfrm rot="5400000">
            <a:off x="6654891" y="3231375"/>
            <a:ext cx="387407" cy="973659"/>
          </a:xfrm>
          <a:prstGeom prst="rightBrace">
            <a:avLst/>
          </a:prstGeom>
          <a:solidFill>
            <a:srgbClr val="DFFEDA"/>
          </a:solid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8239182" y="3858905"/>
            <a:ext cx="2830523" cy="461665"/>
          </a:xfrm>
          <a:prstGeom prst="rect">
            <a:avLst/>
          </a:prstGeom>
          <a:noFill/>
        </p:spPr>
        <p:txBody>
          <a:bodyPr wrap="square" rtlCol="0">
            <a:spAutoFit/>
          </a:bodyPr>
          <a:lstStyle/>
          <a:p>
            <a:r>
              <a:rPr lang="en-US" sz="2400" b="1" dirty="0"/>
              <a:t>LB + Sucrose plate</a:t>
            </a:r>
          </a:p>
        </p:txBody>
      </p:sp>
      <p:sp>
        <p:nvSpPr>
          <p:cNvPr id="37" name="TextBox 36"/>
          <p:cNvSpPr txBox="1"/>
          <p:nvPr/>
        </p:nvSpPr>
        <p:spPr>
          <a:xfrm>
            <a:off x="8194825" y="6047330"/>
            <a:ext cx="3170286" cy="369332"/>
          </a:xfrm>
          <a:prstGeom prst="rect">
            <a:avLst/>
          </a:prstGeom>
          <a:noFill/>
        </p:spPr>
        <p:txBody>
          <a:bodyPr wrap="square" rtlCol="0">
            <a:spAutoFit/>
          </a:bodyPr>
          <a:lstStyle/>
          <a:p>
            <a:r>
              <a:rPr lang="en-US" i="1" dirty="0"/>
              <a:t>Desired Agrobacterium</a:t>
            </a:r>
            <a:r>
              <a:rPr lang="en-US" dirty="0"/>
              <a:t> only</a:t>
            </a:r>
            <a:endParaRPr lang="en-US" i="1" dirty="0"/>
          </a:p>
        </p:txBody>
      </p:sp>
      <p:grpSp>
        <p:nvGrpSpPr>
          <p:cNvPr id="38" name="Group 37"/>
          <p:cNvGrpSpPr/>
          <p:nvPr/>
        </p:nvGrpSpPr>
        <p:grpSpPr>
          <a:xfrm>
            <a:off x="8431381" y="4429247"/>
            <a:ext cx="1716505" cy="1395299"/>
            <a:chOff x="3435206" y="4032810"/>
            <a:chExt cx="1716505" cy="1395299"/>
          </a:xfrm>
        </p:grpSpPr>
        <p:sp>
          <p:nvSpPr>
            <p:cNvPr id="39" name="Oval 38"/>
            <p:cNvSpPr/>
            <p:nvPr/>
          </p:nvSpPr>
          <p:spPr>
            <a:xfrm>
              <a:off x="3435206" y="4032810"/>
              <a:ext cx="1716505" cy="1395299"/>
            </a:xfrm>
            <a:prstGeom prst="ellipse">
              <a:avLst/>
            </a:prstGeom>
            <a:solidFill>
              <a:schemeClr val="accent4">
                <a:lumMod val="20000"/>
                <a:lumOff val="8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817387" y="5020378"/>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797140" y="4698193"/>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056456" y="4915126"/>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339389" y="5002994"/>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205004" y="4237119"/>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339389" y="444972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529519" y="448866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483768" y="476744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795026" y="4758441"/>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778902" y="4171313"/>
              <a:ext cx="162617" cy="18006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483768" y="423373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2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70" y="23990"/>
            <a:ext cx="9571122" cy="899413"/>
          </a:xfrm>
        </p:spPr>
        <p:txBody>
          <a:bodyPr>
            <a:normAutofit/>
          </a:bodyPr>
          <a:lstStyle/>
          <a:p>
            <a:r>
              <a:rPr lang="en-US" dirty="0"/>
              <a:t>Forcing second crossover</a:t>
            </a:r>
          </a:p>
        </p:txBody>
      </p:sp>
      <p:sp>
        <p:nvSpPr>
          <p:cNvPr id="4" name="Rectangle 3"/>
          <p:cNvSpPr/>
          <p:nvPr/>
        </p:nvSpPr>
        <p:spPr>
          <a:xfrm>
            <a:off x="5702968" y="2209162"/>
            <a:ext cx="2454765" cy="1127611"/>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Equal 4"/>
          <p:cNvSpPr/>
          <p:nvPr/>
        </p:nvSpPr>
        <p:spPr>
          <a:xfrm rot="17673101">
            <a:off x="1690097" y="1951579"/>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6" name="Straight Connector 5"/>
          <p:cNvCxnSpPr/>
          <p:nvPr/>
        </p:nvCxnSpPr>
        <p:spPr>
          <a:xfrm>
            <a:off x="1815395" y="2056454"/>
            <a:ext cx="8765006" cy="12032"/>
          </a:xfrm>
          <a:prstGeom prst="line">
            <a:avLst/>
          </a:prstGeom>
        </p:spPr>
        <p:style>
          <a:lnRef idx="1">
            <a:schemeClr val="accent1"/>
          </a:lnRef>
          <a:fillRef idx="0">
            <a:schemeClr val="accent1"/>
          </a:fillRef>
          <a:effectRef idx="0">
            <a:schemeClr val="accent1"/>
          </a:effectRef>
          <a:fontRef idx="minor">
            <a:schemeClr val="tx1"/>
          </a:fontRef>
        </p:style>
      </p:cxnSp>
      <p:sp>
        <p:nvSpPr>
          <p:cNvPr id="7" name="Equal 6"/>
          <p:cNvSpPr/>
          <p:nvPr/>
        </p:nvSpPr>
        <p:spPr>
          <a:xfrm rot="17673101">
            <a:off x="10273290" y="1951579"/>
            <a:ext cx="291408" cy="22178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8" name="Rectangle 7"/>
          <p:cNvSpPr/>
          <p:nvPr/>
        </p:nvSpPr>
        <p:spPr>
          <a:xfrm>
            <a:off x="1997210" y="1939418"/>
            <a:ext cx="577515" cy="24610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Rectangle 8"/>
          <p:cNvSpPr/>
          <p:nvPr/>
        </p:nvSpPr>
        <p:spPr>
          <a:xfrm>
            <a:off x="3770724" y="1973363"/>
            <a:ext cx="579352" cy="20482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0" name="Right Arrow 9"/>
          <p:cNvSpPr/>
          <p:nvPr/>
        </p:nvSpPr>
        <p:spPr>
          <a:xfrm>
            <a:off x="2631889" y="1833721"/>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11" name="Rectangle 10"/>
          <p:cNvSpPr/>
          <p:nvPr/>
        </p:nvSpPr>
        <p:spPr>
          <a:xfrm>
            <a:off x="4435554" y="1937811"/>
            <a:ext cx="638015" cy="249318"/>
          </a:xfrm>
          <a:prstGeom prst="rect">
            <a:avLst/>
          </a:prstGeom>
          <a:solidFill>
            <a:srgbClr val="9EE1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a:t>
            </a:r>
          </a:p>
        </p:txBody>
      </p:sp>
      <p:sp>
        <p:nvSpPr>
          <p:cNvPr id="12" name="Right Arrow 11"/>
          <p:cNvSpPr/>
          <p:nvPr/>
        </p:nvSpPr>
        <p:spPr>
          <a:xfrm>
            <a:off x="5137766" y="1833721"/>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KmR</a:t>
            </a:r>
            <a:endParaRPr lang="en-US" dirty="0">
              <a:solidFill>
                <a:schemeClr val="tx1"/>
              </a:solidFill>
            </a:endParaRPr>
          </a:p>
        </p:txBody>
      </p:sp>
      <p:sp>
        <p:nvSpPr>
          <p:cNvPr id="13" name="Right Arrow 12"/>
          <p:cNvSpPr/>
          <p:nvPr/>
        </p:nvSpPr>
        <p:spPr>
          <a:xfrm>
            <a:off x="6293371" y="1833721"/>
            <a:ext cx="1098441" cy="457498"/>
          </a:xfrm>
          <a:prstGeom prst="rightArrow">
            <a:avLst/>
          </a:prstGeom>
          <a:solidFill>
            <a:srgbClr val="9EE1F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sacB</a:t>
            </a:r>
            <a:endParaRPr lang="en-US" dirty="0">
              <a:solidFill>
                <a:schemeClr val="tx1"/>
              </a:solidFill>
            </a:endParaRPr>
          </a:p>
        </p:txBody>
      </p:sp>
      <p:sp>
        <p:nvSpPr>
          <p:cNvPr id="14" name="Rectangle 13"/>
          <p:cNvSpPr/>
          <p:nvPr/>
        </p:nvSpPr>
        <p:spPr>
          <a:xfrm>
            <a:off x="7591935" y="1942854"/>
            <a:ext cx="647246" cy="239235"/>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5" name="Rectangle 14"/>
          <p:cNvSpPr/>
          <p:nvPr/>
        </p:nvSpPr>
        <p:spPr>
          <a:xfrm>
            <a:off x="9432943" y="1953487"/>
            <a:ext cx="583581" cy="21796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6" name="Right Arrow 15"/>
          <p:cNvSpPr/>
          <p:nvPr/>
        </p:nvSpPr>
        <p:spPr>
          <a:xfrm>
            <a:off x="8299398" y="1825708"/>
            <a:ext cx="1098441" cy="473524"/>
          </a:xfrm>
          <a:prstGeom prst="rightArrow">
            <a:avLst/>
          </a:prstGeom>
          <a:solidFill>
            <a:srgbClr val="EF8A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sp>
        <p:nvSpPr>
          <p:cNvPr id="17" name="TextBox 16"/>
          <p:cNvSpPr txBox="1"/>
          <p:nvPr/>
        </p:nvSpPr>
        <p:spPr>
          <a:xfrm>
            <a:off x="5825558" y="2802224"/>
            <a:ext cx="2212883" cy="369332"/>
          </a:xfrm>
          <a:prstGeom prst="rect">
            <a:avLst/>
          </a:prstGeom>
          <a:noFill/>
        </p:spPr>
        <p:txBody>
          <a:bodyPr wrap="square" rtlCol="0">
            <a:spAutoFit/>
          </a:bodyPr>
          <a:lstStyle/>
          <a:p>
            <a:r>
              <a:rPr lang="en-US" b="1" dirty="0"/>
              <a:t>Sucrose sensitive</a:t>
            </a:r>
          </a:p>
        </p:txBody>
      </p:sp>
      <p:sp>
        <p:nvSpPr>
          <p:cNvPr id="18" name="Right Brace 17"/>
          <p:cNvSpPr/>
          <p:nvPr/>
        </p:nvSpPr>
        <p:spPr>
          <a:xfrm rot="5400000">
            <a:off x="6617798" y="2080489"/>
            <a:ext cx="387407" cy="973659"/>
          </a:xfrm>
          <a:prstGeom prst="rightBrace">
            <a:avLst/>
          </a:prstGeom>
          <a:solidFill>
            <a:srgbClr val="DFFEDA"/>
          </a:solid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674394" y="3260734"/>
            <a:ext cx="2830523" cy="461665"/>
          </a:xfrm>
          <a:prstGeom prst="rect">
            <a:avLst/>
          </a:prstGeom>
          <a:noFill/>
        </p:spPr>
        <p:txBody>
          <a:bodyPr wrap="square" rtlCol="0">
            <a:spAutoFit/>
          </a:bodyPr>
          <a:lstStyle/>
          <a:p>
            <a:r>
              <a:rPr lang="en-US" sz="2400" b="1" dirty="0"/>
              <a:t>LB + Sucrose plate</a:t>
            </a:r>
          </a:p>
        </p:txBody>
      </p:sp>
      <p:sp>
        <p:nvSpPr>
          <p:cNvPr id="21" name="TextBox 20"/>
          <p:cNvSpPr txBox="1"/>
          <p:nvPr/>
        </p:nvSpPr>
        <p:spPr>
          <a:xfrm>
            <a:off x="3732061" y="4247091"/>
            <a:ext cx="3170286" cy="369332"/>
          </a:xfrm>
          <a:prstGeom prst="rect">
            <a:avLst/>
          </a:prstGeom>
          <a:noFill/>
        </p:spPr>
        <p:txBody>
          <a:bodyPr wrap="square" rtlCol="0">
            <a:spAutoFit/>
          </a:bodyPr>
          <a:lstStyle/>
          <a:p>
            <a:r>
              <a:rPr lang="en-US" i="1" dirty="0"/>
              <a:t>Desired Agrobacterium</a:t>
            </a:r>
            <a:r>
              <a:rPr lang="en-US" dirty="0"/>
              <a:t> only</a:t>
            </a:r>
            <a:endParaRPr lang="en-US" i="1" dirty="0"/>
          </a:p>
        </p:txBody>
      </p:sp>
      <p:grpSp>
        <p:nvGrpSpPr>
          <p:cNvPr id="2" name="Group 1"/>
          <p:cNvGrpSpPr/>
          <p:nvPr/>
        </p:nvGrpSpPr>
        <p:grpSpPr>
          <a:xfrm>
            <a:off x="1773636" y="3862088"/>
            <a:ext cx="1716505" cy="1395299"/>
            <a:chOff x="3435206" y="4032810"/>
            <a:chExt cx="1716505" cy="1395299"/>
          </a:xfrm>
        </p:grpSpPr>
        <p:sp>
          <p:nvSpPr>
            <p:cNvPr id="20" name="Oval 19"/>
            <p:cNvSpPr/>
            <p:nvPr/>
          </p:nvSpPr>
          <p:spPr>
            <a:xfrm>
              <a:off x="3435206" y="4032810"/>
              <a:ext cx="1716505" cy="1395299"/>
            </a:xfrm>
            <a:prstGeom prst="ellipse">
              <a:avLst/>
            </a:prstGeom>
            <a:solidFill>
              <a:schemeClr val="accent4">
                <a:lumMod val="20000"/>
                <a:lumOff val="8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17387" y="5020378"/>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97140" y="4698193"/>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56456" y="4915126"/>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339389" y="5002994"/>
              <a:ext cx="144379" cy="13850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205004" y="4237119"/>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339389" y="444972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529519" y="448866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3768" y="4767444"/>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795026" y="4758441"/>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78902" y="4171313"/>
              <a:ext cx="162617" cy="180061"/>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483768" y="4233736"/>
              <a:ext cx="144379" cy="114255"/>
            </a:xfrm>
            <a:prstGeom prst="ellipse">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Arc 53"/>
          <p:cNvSpPr/>
          <p:nvPr/>
        </p:nvSpPr>
        <p:spPr>
          <a:xfrm rot="8751004">
            <a:off x="3304809" y="-2839176"/>
            <a:ext cx="9744182" cy="5547908"/>
          </a:xfrm>
          <a:prstGeom prst="arc">
            <a:avLst/>
          </a:prstGeom>
          <a:ln w="3810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Rectangle 33"/>
          <p:cNvSpPr/>
          <p:nvPr/>
        </p:nvSpPr>
        <p:spPr>
          <a:xfrm>
            <a:off x="1535230" y="5504326"/>
            <a:ext cx="9144000" cy="1341967"/>
          </a:xfrm>
          <a:prstGeom prst="rect">
            <a:avLst/>
          </a:prstGeom>
          <a:solidFill>
            <a:srgbClr val="DFFEDA">
              <a:alpha val="48235"/>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107230" y="5486105"/>
            <a:ext cx="4263902" cy="1410064"/>
            <a:chOff x="332208" y="4512753"/>
            <a:chExt cx="2352867" cy="457498"/>
          </a:xfrm>
        </p:grpSpPr>
        <p:sp>
          <p:nvSpPr>
            <p:cNvPr id="36" name="Rectangle 35"/>
            <p:cNvSpPr/>
            <p:nvPr/>
          </p:nvSpPr>
          <p:spPr>
            <a:xfrm>
              <a:off x="332208" y="4618450"/>
              <a:ext cx="577515" cy="24610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7" name="Rectangle 36"/>
            <p:cNvSpPr/>
            <p:nvPr/>
          </p:nvSpPr>
          <p:spPr>
            <a:xfrm>
              <a:off x="2105723" y="4652395"/>
              <a:ext cx="579352" cy="204824"/>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8" name="Right Arrow 37"/>
            <p:cNvSpPr/>
            <p:nvPr/>
          </p:nvSpPr>
          <p:spPr>
            <a:xfrm>
              <a:off x="966887" y="4512753"/>
              <a:ext cx="1098441" cy="457498"/>
            </a:xfrm>
            <a:prstGeom prst="rightArrow">
              <a:avLst/>
            </a:prstGeom>
            <a:solidFill>
              <a:srgbClr val="EED6F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grpSp>
      <p:grpSp>
        <p:nvGrpSpPr>
          <p:cNvPr id="39" name="Group 38"/>
          <p:cNvGrpSpPr/>
          <p:nvPr/>
        </p:nvGrpSpPr>
        <p:grpSpPr>
          <a:xfrm>
            <a:off x="1828085" y="5634595"/>
            <a:ext cx="3338121" cy="1100260"/>
            <a:chOff x="400426" y="4217071"/>
            <a:chExt cx="2424588" cy="473524"/>
          </a:xfrm>
        </p:grpSpPr>
        <p:sp>
          <p:nvSpPr>
            <p:cNvPr id="40" name="Rectangle 39"/>
            <p:cNvSpPr/>
            <p:nvPr/>
          </p:nvSpPr>
          <p:spPr>
            <a:xfrm>
              <a:off x="400426" y="4334216"/>
              <a:ext cx="647246" cy="239235"/>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1" name="Rectangle 40"/>
            <p:cNvSpPr/>
            <p:nvPr/>
          </p:nvSpPr>
          <p:spPr>
            <a:xfrm>
              <a:off x="2241433" y="4344849"/>
              <a:ext cx="583581" cy="217969"/>
            </a:xfrm>
            <a:prstGeom prst="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2" name="Right Arrow 41"/>
            <p:cNvSpPr/>
            <p:nvPr/>
          </p:nvSpPr>
          <p:spPr>
            <a:xfrm>
              <a:off x="1107888" y="4217071"/>
              <a:ext cx="1098441" cy="473524"/>
            </a:xfrm>
            <a:prstGeom prst="rightArrow">
              <a:avLst/>
            </a:prstGeom>
            <a:solidFill>
              <a:srgbClr val="EF8A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EF-Tu</a:t>
              </a:r>
            </a:p>
          </p:txBody>
        </p:sp>
      </p:grpSp>
    </p:spTree>
    <p:extLst>
      <p:ext uri="{BB962C8B-B14F-4D97-AF65-F5344CB8AC3E}">
        <p14:creationId xmlns:p14="http://schemas.microsoft.com/office/powerpoint/2010/main" val="390032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a:off x="2950558" y="1893827"/>
            <a:ext cx="6187521" cy="0"/>
          </a:xfrm>
          <a:prstGeom prst="straightConnector1">
            <a:avLst/>
          </a:prstGeom>
          <a:ln w="38100">
            <a:solidFill>
              <a:schemeClr val="tx1">
                <a:lumMod val="65000"/>
                <a:lumOff val="35000"/>
              </a:schemeClr>
            </a:solidFill>
            <a:headEnd type="triangle"/>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4" name="Group 3"/>
          <p:cNvGrpSpPr/>
          <p:nvPr/>
        </p:nvGrpSpPr>
        <p:grpSpPr>
          <a:xfrm>
            <a:off x="3085182" y="2139348"/>
            <a:ext cx="6372326" cy="4984089"/>
            <a:chOff x="1191126" y="1275349"/>
            <a:chExt cx="6847449" cy="5864602"/>
          </a:xfrm>
        </p:grpSpPr>
        <p:sp>
          <p:nvSpPr>
            <p:cNvPr id="8" name="Freeform 6"/>
            <p:cNvSpPr>
              <a:spLocks/>
            </p:cNvSpPr>
            <p:nvPr/>
          </p:nvSpPr>
          <p:spPr bwMode="auto">
            <a:xfrm>
              <a:off x="1203359" y="1284070"/>
              <a:ext cx="6825431" cy="5847158"/>
            </a:xfrm>
            <a:custGeom>
              <a:avLst/>
              <a:gdLst>
                <a:gd name="T0" fmla="*/ 12997 w 14754"/>
                <a:gd name="T1" fmla="*/ 4237 h 14754"/>
                <a:gd name="T2" fmla="*/ 13015 w 14754"/>
                <a:gd name="T3" fmla="*/ 4228 h 14754"/>
                <a:gd name="T4" fmla="*/ 13015 w 14754"/>
                <a:gd name="T5" fmla="*/ 4228 h 14754"/>
                <a:gd name="T6" fmla="*/ 10526 w 14754"/>
                <a:gd name="T7" fmla="*/ 13015 h 14754"/>
                <a:gd name="T8" fmla="*/ 1739 w 14754"/>
                <a:gd name="T9" fmla="*/ 10525 h 14754"/>
                <a:gd name="T10" fmla="*/ 4229 w 14754"/>
                <a:gd name="T11" fmla="*/ 1739 h 14754"/>
                <a:gd name="T12" fmla="*/ 13015 w 14754"/>
                <a:gd name="T13" fmla="*/ 4228 h 14754"/>
                <a:gd name="T14" fmla="*/ 13007 w 14754"/>
                <a:gd name="T15" fmla="*/ 4255 h 14754"/>
                <a:gd name="T16" fmla="*/ 13007 w 14754"/>
                <a:gd name="T17" fmla="*/ 4255 h 14754"/>
                <a:gd name="T18" fmla="*/ 4256 w 14754"/>
                <a:gd name="T19" fmla="*/ 1747 h 14754"/>
                <a:gd name="T20" fmla="*/ 1747 w 14754"/>
                <a:gd name="T21" fmla="*/ 10498 h 14754"/>
                <a:gd name="T22" fmla="*/ 10499 w 14754"/>
                <a:gd name="T23" fmla="*/ 13007 h 14754"/>
                <a:gd name="T24" fmla="*/ 13007 w 14754"/>
                <a:gd name="T25" fmla="*/ 4255 h 14754"/>
                <a:gd name="T26" fmla="*/ 12997 w 14754"/>
                <a:gd name="T27" fmla="*/ 4237 h 14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54" h="14754">
                  <a:moveTo>
                    <a:pt x="12997" y="4237"/>
                  </a:moveTo>
                  <a:lnTo>
                    <a:pt x="13015" y="4228"/>
                  </a:lnTo>
                  <a:lnTo>
                    <a:pt x="13015" y="4228"/>
                  </a:lnTo>
                  <a:cubicBezTo>
                    <a:pt x="14754" y="7342"/>
                    <a:pt x="13639" y="11276"/>
                    <a:pt x="10526" y="13015"/>
                  </a:cubicBezTo>
                  <a:cubicBezTo>
                    <a:pt x="7412" y="14754"/>
                    <a:pt x="3478" y="13639"/>
                    <a:pt x="1739" y="10525"/>
                  </a:cubicBezTo>
                  <a:cubicBezTo>
                    <a:pt x="0" y="7411"/>
                    <a:pt x="1115" y="3478"/>
                    <a:pt x="4229" y="1739"/>
                  </a:cubicBezTo>
                  <a:cubicBezTo>
                    <a:pt x="7343" y="0"/>
                    <a:pt x="11277" y="1115"/>
                    <a:pt x="13015" y="4228"/>
                  </a:cubicBezTo>
                  <a:lnTo>
                    <a:pt x="13007" y="4255"/>
                  </a:lnTo>
                  <a:lnTo>
                    <a:pt x="13007" y="4255"/>
                  </a:lnTo>
                  <a:cubicBezTo>
                    <a:pt x="11284" y="1146"/>
                    <a:pt x="7365" y="23"/>
                    <a:pt x="4256" y="1747"/>
                  </a:cubicBezTo>
                  <a:cubicBezTo>
                    <a:pt x="1146" y="3471"/>
                    <a:pt x="23" y="7389"/>
                    <a:pt x="1747" y="10498"/>
                  </a:cubicBezTo>
                  <a:cubicBezTo>
                    <a:pt x="3471" y="13608"/>
                    <a:pt x="7390" y="14731"/>
                    <a:pt x="10499" y="13007"/>
                  </a:cubicBezTo>
                  <a:cubicBezTo>
                    <a:pt x="13608" y="11283"/>
                    <a:pt x="14731" y="7364"/>
                    <a:pt x="13007" y="4255"/>
                  </a:cubicBezTo>
                  <a:lnTo>
                    <a:pt x="12997" y="423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1191126" y="1275349"/>
              <a:ext cx="6847449" cy="5864602"/>
            </a:xfrm>
            <a:custGeom>
              <a:avLst/>
              <a:gdLst>
                <a:gd name="T0" fmla="*/ 13038 w 14800"/>
                <a:gd name="T1" fmla="*/ 4251 h 14800"/>
                <a:gd name="T2" fmla="*/ 13055 w 14800"/>
                <a:gd name="T3" fmla="*/ 4241 h 14800"/>
                <a:gd name="T4" fmla="*/ 13055 w 14800"/>
                <a:gd name="T5" fmla="*/ 4241 h 14800"/>
                <a:gd name="T6" fmla="*/ 10559 w 14800"/>
                <a:gd name="T7" fmla="*/ 13055 h 14800"/>
                <a:gd name="T8" fmla="*/ 1745 w 14800"/>
                <a:gd name="T9" fmla="*/ 10558 h 14800"/>
                <a:gd name="T10" fmla="*/ 4242 w 14800"/>
                <a:gd name="T11" fmla="*/ 1745 h 14800"/>
                <a:gd name="T12" fmla="*/ 13055 w 14800"/>
                <a:gd name="T13" fmla="*/ 4241 h 14800"/>
                <a:gd name="T14" fmla="*/ 13057 w 14800"/>
                <a:gd name="T15" fmla="*/ 4285 h 14800"/>
                <a:gd name="T16" fmla="*/ 13057 w 14800"/>
                <a:gd name="T17" fmla="*/ 4285 h 14800"/>
                <a:gd name="T18" fmla="*/ 4286 w 14800"/>
                <a:gd name="T19" fmla="*/ 1743 h 14800"/>
                <a:gd name="T20" fmla="*/ 1743 w 14800"/>
                <a:gd name="T21" fmla="*/ 10514 h 14800"/>
                <a:gd name="T22" fmla="*/ 10515 w 14800"/>
                <a:gd name="T23" fmla="*/ 13057 h 14800"/>
                <a:gd name="T24" fmla="*/ 13057 w 14800"/>
                <a:gd name="T25" fmla="*/ 4285 h 14800"/>
                <a:gd name="T26" fmla="*/ 13038 w 14800"/>
                <a:gd name="T27" fmla="*/ 4251 h 1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00" h="14800">
                  <a:moveTo>
                    <a:pt x="13038" y="4251"/>
                  </a:moveTo>
                  <a:lnTo>
                    <a:pt x="13055" y="4241"/>
                  </a:lnTo>
                  <a:lnTo>
                    <a:pt x="13055" y="4241"/>
                  </a:lnTo>
                  <a:cubicBezTo>
                    <a:pt x="14800" y="7365"/>
                    <a:pt x="13682" y="11311"/>
                    <a:pt x="10559" y="13055"/>
                  </a:cubicBezTo>
                  <a:cubicBezTo>
                    <a:pt x="7435" y="14800"/>
                    <a:pt x="3489" y="13682"/>
                    <a:pt x="1745" y="10558"/>
                  </a:cubicBezTo>
                  <a:cubicBezTo>
                    <a:pt x="0" y="7434"/>
                    <a:pt x="1118" y="3489"/>
                    <a:pt x="4242" y="1745"/>
                  </a:cubicBezTo>
                  <a:cubicBezTo>
                    <a:pt x="7366" y="0"/>
                    <a:pt x="11312" y="1118"/>
                    <a:pt x="13055" y="4241"/>
                  </a:cubicBezTo>
                  <a:lnTo>
                    <a:pt x="13057" y="4285"/>
                  </a:lnTo>
                  <a:lnTo>
                    <a:pt x="13057" y="4285"/>
                  </a:lnTo>
                  <a:cubicBezTo>
                    <a:pt x="11338" y="1162"/>
                    <a:pt x="7411" y="23"/>
                    <a:pt x="4286" y="1743"/>
                  </a:cubicBezTo>
                  <a:cubicBezTo>
                    <a:pt x="1162" y="3463"/>
                    <a:pt x="23" y="7389"/>
                    <a:pt x="1743" y="10514"/>
                  </a:cubicBezTo>
                  <a:cubicBezTo>
                    <a:pt x="3463" y="13638"/>
                    <a:pt x="7390" y="14777"/>
                    <a:pt x="10515" y="13057"/>
                  </a:cubicBezTo>
                  <a:cubicBezTo>
                    <a:pt x="13638" y="11337"/>
                    <a:pt x="14777" y="7410"/>
                    <a:pt x="13057" y="4285"/>
                  </a:cubicBezTo>
                  <a:lnTo>
                    <a:pt x="13038" y="4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7216587" y="2955185"/>
              <a:ext cx="19571" cy="15701"/>
            </a:xfrm>
            <a:custGeom>
              <a:avLst/>
              <a:gdLst>
                <a:gd name="T0" fmla="*/ 0 w 45"/>
                <a:gd name="T1" fmla="*/ 19 h 37"/>
                <a:gd name="T2" fmla="*/ 35 w 45"/>
                <a:gd name="T3" fmla="*/ 0 h 37"/>
                <a:gd name="T4" fmla="*/ 35 w 45"/>
                <a:gd name="T5" fmla="*/ 0 h 37"/>
                <a:gd name="T6" fmla="*/ 45 w 45"/>
                <a:gd name="T7" fmla="*/ 17 h 37"/>
                <a:gd name="T8" fmla="*/ 10 w 45"/>
                <a:gd name="T9" fmla="*/ 37 h 37"/>
                <a:gd name="T10" fmla="*/ 10 w 45"/>
                <a:gd name="T11" fmla="*/ 37 h 37"/>
                <a:gd name="T12" fmla="*/ 0 w 45"/>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45" h="37">
                  <a:moveTo>
                    <a:pt x="0" y="19"/>
                  </a:moveTo>
                  <a:lnTo>
                    <a:pt x="35" y="0"/>
                  </a:lnTo>
                  <a:lnTo>
                    <a:pt x="35" y="0"/>
                  </a:lnTo>
                  <a:cubicBezTo>
                    <a:pt x="39" y="6"/>
                    <a:pt x="42" y="11"/>
                    <a:pt x="45" y="17"/>
                  </a:cubicBezTo>
                  <a:lnTo>
                    <a:pt x="10" y="37"/>
                  </a:lnTo>
                  <a:lnTo>
                    <a:pt x="10" y="37"/>
                  </a:lnTo>
                  <a:cubicBezTo>
                    <a:pt x="7" y="31"/>
                    <a:pt x="4" y="25"/>
                    <a:pt x="0" y="1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7221480" y="2962163"/>
              <a:ext cx="19571" cy="15701"/>
            </a:xfrm>
            <a:custGeom>
              <a:avLst/>
              <a:gdLst>
                <a:gd name="T0" fmla="*/ 0 w 45"/>
                <a:gd name="T1" fmla="*/ 20 h 37"/>
                <a:gd name="T2" fmla="*/ 35 w 45"/>
                <a:gd name="T3" fmla="*/ 0 h 37"/>
                <a:gd name="T4" fmla="*/ 35 w 45"/>
                <a:gd name="T5" fmla="*/ 0 h 37"/>
                <a:gd name="T6" fmla="*/ 45 w 45"/>
                <a:gd name="T7" fmla="*/ 18 h 37"/>
                <a:gd name="T8" fmla="*/ 10 w 45"/>
                <a:gd name="T9" fmla="*/ 37 h 37"/>
                <a:gd name="T10" fmla="*/ 10 w 45"/>
                <a:gd name="T11" fmla="*/ 37 h 37"/>
                <a:gd name="T12" fmla="*/ 0 w 45"/>
                <a:gd name="T13" fmla="*/ 20 h 37"/>
              </a:gdLst>
              <a:ahLst/>
              <a:cxnLst>
                <a:cxn ang="0">
                  <a:pos x="T0" y="T1"/>
                </a:cxn>
                <a:cxn ang="0">
                  <a:pos x="T2" y="T3"/>
                </a:cxn>
                <a:cxn ang="0">
                  <a:pos x="T4" y="T5"/>
                </a:cxn>
                <a:cxn ang="0">
                  <a:pos x="T6" y="T7"/>
                </a:cxn>
                <a:cxn ang="0">
                  <a:pos x="T8" y="T9"/>
                </a:cxn>
                <a:cxn ang="0">
                  <a:pos x="T10" y="T11"/>
                </a:cxn>
                <a:cxn ang="0">
                  <a:pos x="T12" y="T13"/>
                </a:cxn>
              </a:cxnLst>
              <a:rect l="0" t="0" r="r" b="b"/>
              <a:pathLst>
                <a:path w="45" h="37">
                  <a:moveTo>
                    <a:pt x="0" y="20"/>
                  </a:moveTo>
                  <a:lnTo>
                    <a:pt x="35" y="0"/>
                  </a:lnTo>
                  <a:lnTo>
                    <a:pt x="35" y="0"/>
                  </a:lnTo>
                  <a:cubicBezTo>
                    <a:pt x="38" y="6"/>
                    <a:pt x="41" y="12"/>
                    <a:pt x="45" y="18"/>
                  </a:cubicBezTo>
                  <a:lnTo>
                    <a:pt x="10" y="37"/>
                  </a:lnTo>
                  <a:lnTo>
                    <a:pt x="10" y="37"/>
                  </a:lnTo>
                  <a:cubicBezTo>
                    <a:pt x="6" y="31"/>
                    <a:pt x="3" y="25"/>
                    <a:pt x="0" y="2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7353586" y="3593628"/>
              <a:ext cx="261765" cy="1514122"/>
            </a:xfrm>
            <a:custGeom>
              <a:avLst/>
              <a:gdLst>
                <a:gd name="T0" fmla="*/ 227 w 565"/>
                <a:gd name="T1" fmla="*/ 4 h 3822"/>
                <a:gd name="T2" fmla="*/ 247 w 565"/>
                <a:gd name="T3" fmla="*/ 0 h 3822"/>
                <a:gd name="T4" fmla="*/ 247 w 565"/>
                <a:gd name="T5" fmla="*/ 0 h 3822"/>
                <a:gd name="T6" fmla="*/ 18 w 565"/>
                <a:gd name="T7" fmla="*/ 3822 h 3822"/>
                <a:gd name="T8" fmla="*/ 0 w 565"/>
                <a:gd name="T9" fmla="*/ 3815 h 3822"/>
                <a:gd name="T10" fmla="*/ 227 w 565"/>
                <a:gd name="T11" fmla="*/ 4 h 3822"/>
              </a:gdLst>
              <a:ahLst/>
              <a:cxnLst>
                <a:cxn ang="0">
                  <a:pos x="T0" y="T1"/>
                </a:cxn>
                <a:cxn ang="0">
                  <a:pos x="T2" y="T3"/>
                </a:cxn>
                <a:cxn ang="0">
                  <a:pos x="T4" y="T5"/>
                </a:cxn>
                <a:cxn ang="0">
                  <a:pos x="T6" y="T7"/>
                </a:cxn>
                <a:cxn ang="0">
                  <a:pos x="T8" y="T9"/>
                </a:cxn>
                <a:cxn ang="0">
                  <a:pos x="T10" y="T11"/>
                </a:cxn>
              </a:cxnLst>
              <a:rect l="0" t="0" r="r" b="b"/>
              <a:pathLst>
                <a:path w="565" h="3822">
                  <a:moveTo>
                    <a:pt x="227" y="4"/>
                  </a:moveTo>
                  <a:lnTo>
                    <a:pt x="247" y="0"/>
                  </a:lnTo>
                  <a:lnTo>
                    <a:pt x="247" y="0"/>
                  </a:lnTo>
                  <a:cubicBezTo>
                    <a:pt x="565" y="1267"/>
                    <a:pt x="486" y="2602"/>
                    <a:pt x="18" y="3822"/>
                  </a:cubicBezTo>
                  <a:lnTo>
                    <a:pt x="0" y="3815"/>
                  </a:lnTo>
                  <a:cubicBezTo>
                    <a:pt x="465" y="2598"/>
                    <a:pt x="545" y="1268"/>
                    <a:pt x="227" y="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3840568" y="5904931"/>
              <a:ext cx="2943009" cy="980341"/>
            </a:xfrm>
            <a:custGeom>
              <a:avLst/>
              <a:gdLst>
                <a:gd name="T0" fmla="*/ 6345 w 6360"/>
                <a:gd name="T1" fmla="*/ 0 h 2478"/>
                <a:gd name="T2" fmla="*/ 6360 w 6360"/>
                <a:gd name="T3" fmla="*/ 13 h 2478"/>
                <a:gd name="T4" fmla="*/ 0 w 6360"/>
                <a:gd name="T5" fmla="*/ 1852 h 2478"/>
                <a:gd name="T6" fmla="*/ 6 w 6360"/>
                <a:gd name="T7" fmla="*/ 1832 h 2478"/>
                <a:gd name="T8" fmla="*/ 6 w 6360"/>
                <a:gd name="T9" fmla="*/ 1832 h 2478"/>
                <a:gd name="T10" fmla="*/ 6345 w 6360"/>
                <a:gd name="T11" fmla="*/ 0 h 2478"/>
              </a:gdLst>
              <a:ahLst/>
              <a:cxnLst>
                <a:cxn ang="0">
                  <a:pos x="T0" y="T1"/>
                </a:cxn>
                <a:cxn ang="0">
                  <a:pos x="T2" y="T3"/>
                </a:cxn>
                <a:cxn ang="0">
                  <a:pos x="T4" y="T5"/>
                </a:cxn>
                <a:cxn ang="0">
                  <a:pos x="T6" y="T7"/>
                </a:cxn>
                <a:cxn ang="0">
                  <a:pos x="T8" y="T9"/>
                </a:cxn>
                <a:cxn ang="0">
                  <a:pos x="T10" y="T11"/>
                </a:cxn>
              </a:cxnLst>
              <a:rect l="0" t="0" r="r" b="b"/>
              <a:pathLst>
                <a:path w="6360" h="2478">
                  <a:moveTo>
                    <a:pt x="6345" y="0"/>
                  </a:moveTo>
                  <a:lnTo>
                    <a:pt x="6360" y="13"/>
                  </a:lnTo>
                  <a:cubicBezTo>
                    <a:pt x="4752" y="1768"/>
                    <a:pt x="2297" y="2478"/>
                    <a:pt x="0" y="1852"/>
                  </a:cubicBezTo>
                  <a:lnTo>
                    <a:pt x="6" y="1832"/>
                  </a:lnTo>
                  <a:lnTo>
                    <a:pt x="6" y="1832"/>
                  </a:lnTo>
                  <a:cubicBezTo>
                    <a:pt x="2295" y="2457"/>
                    <a:pt x="4742" y="1749"/>
                    <a:pt x="6345"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2145218" y="1650390"/>
              <a:ext cx="4768017" cy="1193155"/>
            </a:xfrm>
            <a:custGeom>
              <a:avLst/>
              <a:gdLst>
                <a:gd name="T0" fmla="*/ 17 w 10306"/>
                <a:gd name="T1" fmla="*/ 3013 h 3013"/>
                <a:gd name="T2" fmla="*/ 0 w 10306"/>
                <a:gd name="T3" fmla="*/ 3002 h 3013"/>
                <a:gd name="T4" fmla="*/ 5020 w 10306"/>
                <a:gd name="T5" fmla="*/ 104 h 3013"/>
                <a:gd name="T6" fmla="*/ 10306 w 10306"/>
                <a:gd name="T7" fmla="*/ 2482 h 3013"/>
                <a:gd name="T8" fmla="*/ 10291 w 10306"/>
                <a:gd name="T9" fmla="*/ 2494 h 3013"/>
                <a:gd name="T10" fmla="*/ 10291 w 10306"/>
                <a:gd name="T11" fmla="*/ 2494 h 3013"/>
                <a:gd name="T12" fmla="*/ 5021 w 10306"/>
                <a:gd name="T13" fmla="*/ 123 h 3013"/>
                <a:gd name="T14" fmla="*/ 17 w 10306"/>
                <a:gd name="T15" fmla="*/ 3013 h 30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6" h="3013">
                  <a:moveTo>
                    <a:pt x="17" y="3013"/>
                  </a:moveTo>
                  <a:lnTo>
                    <a:pt x="0" y="3002"/>
                  </a:lnTo>
                  <a:cubicBezTo>
                    <a:pt x="1109" y="1286"/>
                    <a:pt x="2977" y="207"/>
                    <a:pt x="5020" y="104"/>
                  </a:cubicBezTo>
                  <a:cubicBezTo>
                    <a:pt x="7062" y="0"/>
                    <a:pt x="9029" y="886"/>
                    <a:pt x="10306" y="2482"/>
                  </a:cubicBezTo>
                  <a:lnTo>
                    <a:pt x="10291" y="2494"/>
                  </a:lnTo>
                  <a:lnTo>
                    <a:pt x="10291" y="2494"/>
                  </a:lnTo>
                  <a:cubicBezTo>
                    <a:pt x="9018" y="903"/>
                    <a:pt x="7057" y="21"/>
                    <a:pt x="5021" y="123"/>
                  </a:cubicBezTo>
                  <a:cubicBezTo>
                    <a:pt x="2985" y="226"/>
                    <a:pt x="1123" y="1302"/>
                    <a:pt x="17" y="3013"/>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auto">
            <a:xfrm>
              <a:off x="7126070" y="2916809"/>
              <a:ext cx="190818" cy="95942"/>
            </a:xfrm>
            <a:custGeom>
              <a:avLst/>
              <a:gdLst>
                <a:gd name="T0" fmla="*/ 0 w 412"/>
                <a:gd name="T1" fmla="*/ 225 h 241"/>
                <a:gd name="T2" fmla="*/ 402 w 412"/>
                <a:gd name="T3" fmla="*/ 0 h 241"/>
                <a:gd name="T4" fmla="*/ 402 w 412"/>
                <a:gd name="T5" fmla="*/ 0 h 241"/>
                <a:gd name="T6" fmla="*/ 412 w 412"/>
                <a:gd name="T7" fmla="*/ 18 h 241"/>
                <a:gd name="T8" fmla="*/ 10 w 412"/>
                <a:gd name="T9" fmla="*/ 241 h 241"/>
                <a:gd name="T10" fmla="*/ 10 w 412"/>
                <a:gd name="T11" fmla="*/ 241 h 241"/>
                <a:gd name="T12" fmla="*/ 0 w 412"/>
                <a:gd name="T13" fmla="*/ 225 h 241"/>
              </a:gdLst>
              <a:ahLst/>
              <a:cxnLst>
                <a:cxn ang="0">
                  <a:pos x="T0" y="T1"/>
                </a:cxn>
                <a:cxn ang="0">
                  <a:pos x="T2" y="T3"/>
                </a:cxn>
                <a:cxn ang="0">
                  <a:pos x="T4" y="T5"/>
                </a:cxn>
                <a:cxn ang="0">
                  <a:pos x="T6" y="T7"/>
                </a:cxn>
                <a:cxn ang="0">
                  <a:pos x="T8" y="T9"/>
                </a:cxn>
                <a:cxn ang="0">
                  <a:pos x="T10" y="T11"/>
                </a:cxn>
                <a:cxn ang="0">
                  <a:pos x="T12" y="T13"/>
                </a:cxn>
              </a:cxnLst>
              <a:rect l="0" t="0" r="r" b="b"/>
              <a:pathLst>
                <a:path w="412" h="241">
                  <a:moveTo>
                    <a:pt x="0" y="225"/>
                  </a:moveTo>
                  <a:lnTo>
                    <a:pt x="402" y="0"/>
                  </a:lnTo>
                  <a:lnTo>
                    <a:pt x="402" y="0"/>
                  </a:lnTo>
                  <a:cubicBezTo>
                    <a:pt x="405" y="6"/>
                    <a:pt x="409" y="12"/>
                    <a:pt x="412" y="18"/>
                  </a:cubicBezTo>
                  <a:lnTo>
                    <a:pt x="10" y="241"/>
                  </a:lnTo>
                  <a:lnTo>
                    <a:pt x="10" y="241"/>
                  </a:lnTo>
                  <a:cubicBezTo>
                    <a:pt x="7" y="236"/>
                    <a:pt x="3" y="230"/>
                    <a:pt x="0" y="225"/>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rot="220567">
              <a:off x="1704867" y="3412214"/>
              <a:ext cx="347387" cy="1078027"/>
            </a:xfrm>
            <a:custGeom>
              <a:avLst/>
              <a:gdLst>
                <a:gd name="T0" fmla="*/ 223 w 755"/>
                <a:gd name="T1" fmla="*/ 2724 h 2724"/>
                <a:gd name="T2" fmla="*/ 223 w 755"/>
                <a:gd name="T3" fmla="*/ 2724 h 2724"/>
                <a:gd name="T4" fmla="*/ 176 w 755"/>
                <a:gd name="T5" fmla="*/ 2695 h 2724"/>
                <a:gd name="T6" fmla="*/ 176 w 755"/>
                <a:gd name="T7" fmla="*/ 2695 h 2724"/>
                <a:gd name="T8" fmla="*/ 188 w 755"/>
                <a:gd name="T9" fmla="*/ 102 h 2724"/>
                <a:gd name="T10" fmla="*/ 286 w 755"/>
                <a:gd name="T11" fmla="*/ 123 h 2724"/>
                <a:gd name="T12" fmla="*/ 499 w 755"/>
                <a:gd name="T13" fmla="*/ 0 h 2724"/>
                <a:gd name="T14" fmla="*/ 637 w 755"/>
                <a:gd name="T15" fmla="*/ 199 h 2724"/>
                <a:gd name="T16" fmla="*/ 755 w 755"/>
                <a:gd name="T17" fmla="*/ 224 h 2724"/>
                <a:gd name="T18" fmla="*/ 755 w 755"/>
                <a:gd name="T19" fmla="*/ 224 h 2724"/>
                <a:gd name="T20" fmla="*/ 744 w 755"/>
                <a:gd name="T21" fmla="*/ 2578 h 2724"/>
                <a:gd name="T22" fmla="*/ 712 w 755"/>
                <a:gd name="T23" fmla="*/ 2620 h 2724"/>
                <a:gd name="T24" fmla="*/ 223 w 755"/>
                <a:gd name="T25"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5" h="2724">
                  <a:moveTo>
                    <a:pt x="223" y="2724"/>
                  </a:moveTo>
                  <a:lnTo>
                    <a:pt x="223" y="2724"/>
                  </a:lnTo>
                  <a:lnTo>
                    <a:pt x="176" y="2695"/>
                  </a:lnTo>
                  <a:lnTo>
                    <a:pt x="176" y="2695"/>
                  </a:lnTo>
                  <a:cubicBezTo>
                    <a:pt x="0" y="1839"/>
                    <a:pt x="4" y="956"/>
                    <a:pt x="188" y="102"/>
                  </a:cubicBezTo>
                  <a:lnTo>
                    <a:pt x="286" y="123"/>
                  </a:lnTo>
                  <a:lnTo>
                    <a:pt x="499" y="0"/>
                  </a:lnTo>
                  <a:lnTo>
                    <a:pt x="637" y="199"/>
                  </a:lnTo>
                  <a:lnTo>
                    <a:pt x="755" y="224"/>
                  </a:lnTo>
                  <a:lnTo>
                    <a:pt x="755" y="224"/>
                  </a:lnTo>
                  <a:cubicBezTo>
                    <a:pt x="587" y="999"/>
                    <a:pt x="584" y="1801"/>
                    <a:pt x="744" y="2578"/>
                  </a:cubicBezTo>
                  <a:lnTo>
                    <a:pt x="712" y="2620"/>
                  </a:lnTo>
                  <a:lnTo>
                    <a:pt x="223" y="2724"/>
                  </a:lnTo>
                  <a:close/>
                </a:path>
              </a:pathLst>
            </a:custGeom>
            <a:solidFill>
              <a:srgbClr val="50B3FF">
                <a:alpha val="51000"/>
              </a:srgbClr>
            </a:solidFill>
            <a:ln w="63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auto">
            <a:xfrm>
              <a:off x="1829635" y="4158807"/>
              <a:ext cx="66053" cy="29655"/>
            </a:xfrm>
            <a:custGeom>
              <a:avLst/>
              <a:gdLst>
                <a:gd name="T0" fmla="*/ 0 w 141"/>
                <a:gd name="T1" fmla="*/ 15 h 73"/>
                <a:gd name="T2" fmla="*/ 2 w 141"/>
                <a:gd name="T3" fmla="*/ 0 h 73"/>
                <a:gd name="T4" fmla="*/ 21 w 141"/>
                <a:gd name="T5" fmla="*/ 2 h 73"/>
                <a:gd name="T6" fmla="*/ 19 w 141"/>
                <a:gd name="T7" fmla="*/ 16 h 73"/>
                <a:gd name="T8" fmla="*/ 33 w 141"/>
                <a:gd name="T9" fmla="*/ 43 h 73"/>
                <a:gd name="T10" fmla="*/ 66 w 141"/>
                <a:gd name="T11" fmla="*/ 54 h 73"/>
                <a:gd name="T12" fmla="*/ 141 w 141"/>
                <a:gd name="T13" fmla="*/ 54 h 73"/>
                <a:gd name="T14" fmla="*/ 141 w 141"/>
                <a:gd name="T15" fmla="*/ 73 h 73"/>
                <a:gd name="T16" fmla="*/ 3 w 141"/>
                <a:gd name="T17" fmla="*/ 73 h 73"/>
                <a:gd name="T18" fmla="*/ 3 w 141"/>
                <a:gd name="T19" fmla="*/ 57 h 73"/>
                <a:gd name="T20" fmla="*/ 28 w 141"/>
                <a:gd name="T21" fmla="*/ 55 h 73"/>
                <a:gd name="T22" fmla="*/ 28 w 141"/>
                <a:gd name="T23" fmla="*/ 54 h 73"/>
                <a:gd name="T24" fmla="*/ 8 w 141"/>
                <a:gd name="T25" fmla="*/ 37 h 73"/>
                <a:gd name="T26" fmla="*/ 0 w 141"/>
                <a:gd name="T2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73">
                  <a:moveTo>
                    <a:pt x="0" y="15"/>
                  </a:moveTo>
                  <a:cubicBezTo>
                    <a:pt x="0" y="9"/>
                    <a:pt x="1" y="4"/>
                    <a:pt x="2" y="0"/>
                  </a:cubicBezTo>
                  <a:lnTo>
                    <a:pt x="21" y="2"/>
                  </a:lnTo>
                  <a:cubicBezTo>
                    <a:pt x="20" y="8"/>
                    <a:pt x="19" y="12"/>
                    <a:pt x="19" y="16"/>
                  </a:cubicBezTo>
                  <a:cubicBezTo>
                    <a:pt x="19" y="27"/>
                    <a:pt x="24" y="35"/>
                    <a:pt x="33" y="43"/>
                  </a:cubicBezTo>
                  <a:cubicBezTo>
                    <a:pt x="41" y="50"/>
                    <a:pt x="52" y="54"/>
                    <a:pt x="66" y="54"/>
                  </a:cubicBezTo>
                  <a:lnTo>
                    <a:pt x="141" y="54"/>
                  </a:lnTo>
                  <a:lnTo>
                    <a:pt x="141" y="73"/>
                  </a:lnTo>
                  <a:lnTo>
                    <a:pt x="3" y="73"/>
                  </a:lnTo>
                  <a:lnTo>
                    <a:pt x="3" y="57"/>
                  </a:lnTo>
                  <a:lnTo>
                    <a:pt x="28" y="55"/>
                  </a:lnTo>
                  <a:lnTo>
                    <a:pt x="28" y="54"/>
                  </a:lnTo>
                  <a:cubicBezTo>
                    <a:pt x="19" y="49"/>
                    <a:pt x="12" y="43"/>
                    <a:pt x="8" y="37"/>
                  </a:cubicBezTo>
                  <a:cubicBezTo>
                    <a:pt x="3" y="30"/>
                    <a:pt x="0" y="23"/>
                    <a:pt x="0" y="15"/>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noEditPoints="1"/>
            </p:cNvSpPr>
            <p:nvPr/>
          </p:nvSpPr>
          <p:spPr bwMode="auto">
            <a:xfrm>
              <a:off x="1832080" y="4113453"/>
              <a:ext cx="66053" cy="41866"/>
            </a:xfrm>
            <a:custGeom>
              <a:avLst/>
              <a:gdLst>
                <a:gd name="T0" fmla="*/ 143 w 144"/>
                <a:gd name="T1" fmla="*/ 48 h 108"/>
                <a:gd name="T2" fmla="*/ 124 w 144"/>
                <a:gd name="T3" fmla="*/ 92 h 108"/>
                <a:gd name="T4" fmla="*/ 71 w 144"/>
                <a:gd name="T5" fmla="*/ 108 h 108"/>
                <a:gd name="T6" fmla="*/ 19 w 144"/>
                <a:gd name="T7" fmla="*/ 91 h 108"/>
                <a:gd name="T8" fmla="*/ 0 w 144"/>
                <a:gd name="T9" fmla="*/ 51 h 108"/>
                <a:gd name="T10" fmla="*/ 18 w 144"/>
                <a:gd name="T11" fmla="*/ 13 h 108"/>
                <a:gd name="T12" fmla="*/ 63 w 144"/>
                <a:gd name="T13" fmla="*/ 0 h 108"/>
                <a:gd name="T14" fmla="*/ 76 w 144"/>
                <a:gd name="T15" fmla="*/ 0 h 108"/>
                <a:gd name="T16" fmla="*/ 75 w 144"/>
                <a:gd name="T17" fmla="*/ 88 h 108"/>
                <a:gd name="T18" fmla="*/ 112 w 144"/>
                <a:gd name="T19" fmla="*/ 77 h 108"/>
                <a:gd name="T20" fmla="*/ 125 w 144"/>
                <a:gd name="T21" fmla="*/ 47 h 108"/>
                <a:gd name="T22" fmla="*/ 116 w 144"/>
                <a:gd name="T23" fmla="*/ 7 h 108"/>
                <a:gd name="T24" fmla="*/ 135 w 144"/>
                <a:gd name="T25" fmla="*/ 7 h 108"/>
                <a:gd name="T26" fmla="*/ 142 w 144"/>
                <a:gd name="T27" fmla="*/ 26 h 108"/>
                <a:gd name="T28" fmla="*/ 143 w 144"/>
                <a:gd name="T29" fmla="*/ 48 h 108"/>
                <a:gd name="T30" fmla="*/ 18 w 144"/>
                <a:gd name="T31" fmla="*/ 51 h 108"/>
                <a:gd name="T32" fmla="*/ 28 w 144"/>
                <a:gd name="T33" fmla="*/ 76 h 108"/>
                <a:gd name="T34" fmla="*/ 57 w 144"/>
                <a:gd name="T35" fmla="*/ 87 h 108"/>
                <a:gd name="T36" fmla="*/ 59 w 144"/>
                <a:gd name="T37" fmla="*/ 21 h 108"/>
                <a:gd name="T38" fmla="*/ 29 w 144"/>
                <a:gd name="T39" fmla="*/ 28 h 108"/>
                <a:gd name="T40" fmla="*/ 18 w 144"/>
                <a:gd name="T41" fmla="*/ 5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08">
                  <a:moveTo>
                    <a:pt x="143" y="48"/>
                  </a:moveTo>
                  <a:cubicBezTo>
                    <a:pt x="143" y="67"/>
                    <a:pt x="137" y="82"/>
                    <a:pt x="124" y="92"/>
                  </a:cubicBezTo>
                  <a:cubicBezTo>
                    <a:pt x="111" y="103"/>
                    <a:pt x="94" y="108"/>
                    <a:pt x="71" y="108"/>
                  </a:cubicBezTo>
                  <a:cubicBezTo>
                    <a:pt x="49" y="107"/>
                    <a:pt x="32" y="102"/>
                    <a:pt x="19" y="91"/>
                  </a:cubicBezTo>
                  <a:cubicBezTo>
                    <a:pt x="6" y="81"/>
                    <a:pt x="0" y="67"/>
                    <a:pt x="0" y="51"/>
                  </a:cubicBezTo>
                  <a:cubicBezTo>
                    <a:pt x="1" y="35"/>
                    <a:pt x="7" y="22"/>
                    <a:pt x="18" y="13"/>
                  </a:cubicBezTo>
                  <a:cubicBezTo>
                    <a:pt x="30" y="4"/>
                    <a:pt x="44" y="0"/>
                    <a:pt x="63" y="0"/>
                  </a:cubicBezTo>
                  <a:lnTo>
                    <a:pt x="76" y="0"/>
                  </a:lnTo>
                  <a:lnTo>
                    <a:pt x="75" y="88"/>
                  </a:lnTo>
                  <a:cubicBezTo>
                    <a:pt x="91" y="88"/>
                    <a:pt x="103" y="84"/>
                    <a:pt x="112" y="77"/>
                  </a:cubicBezTo>
                  <a:cubicBezTo>
                    <a:pt x="120" y="70"/>
                    <a:pt x="125" y="60"/>
                    <a:pt x="125" y="47"/>
                  </a:cubicBezTo>
                  <a:cubicBezTo>
                    <a:pt x="125" y="34"/>
                    <a:pt x="122" y="20"/>
                    <a:pt x="116" y="7"/>
                  </a:cubicBezTo>
                  <a:lnTo>
                    <a:pt x="135" y="7"/>
                  </a:lnTo>
                  <a:cubicBezTo>
                    <a:pt x="138" y="14"/>
                    <a:pt x="141" y="20"/>
                    <a:pt x="142" y="26"/>
                  </a:cubicBezTo>
                  <a:cubicBezTo>
                    <a:pt x="143" y="32"/>
                    <a:pt x="144" y="40"/>
                    <a:pt x="143" y="48"/>
                  </a:cubicBezTo>
                  <a:close/>
                  <a:moveTo>
                    <a:pt x="18" y="51"/>
                  </a:moveTo>
                  <a:cubicBezTo>
                    <a:pt x="18" y="61"/>
                    <a:pt x="21" y="69"/>
                    <a:pt x="28" y="76"/>
                  </a:cubicBezTo>
                  <a:cubicBezTo>
                    <a:pt x="35" y="82"/>
                    <a:pt x="44" y="86"/>
                    <a:pt x="57" y="87"/>
                  </a:cubicBezTo>
                  <a:lnTo>
                    <a:pt x="59" y="21"/>
                  </a:lnTo>
                  <a:cubicBezTo>
                    <a:pt x="45" y="20"/>
                    <a:pt x="36" y="23"/>
                    <a:pt x="29" y="28"/>
                  </a:cubicBezTo>
                  <a:cubicBezTo>
                    <a:pt x="22" y="33"/>
                    <a:pt x="18" y="41"/>
                    <a:pt x="18" y="51"/>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noEditPoints="1"/>
            </p:cNvSpPr>
            <p:nvPr/>
          </p:nvSpPr>
          <p:spPr bwMode="auto">
            <a:xfrm>
              <a:off x="1834528" y="4057633"/>
              <a:ext cx="92963" cy="47099"/>
            </a:xfrm>
            <a:custGeom>
              <a:avLst/>
              <a:gdLst>
                <a:gd name="T0" fmla="*/ 143 w 202"/>
                <a:gd name="T1" fmla="*/ 57 h 119"/>
                <a:gd name="T2" fmla="*/ 137 w 202"/>
                <a:gd name="T3" fmla="*/ 80 h 119"/>
                <a:gd name="T4" fmla="*/ 121 w 202"/>
                <a:gd name="T5" fmla="*/ 96 h 119"/>
                <a:gd name="T6" fmla="*/ 121 w 202"/>
                <a:gd name="T7" fmla="*/ 98 h 119"/>
                <a:gd name="T8" fmla="*/ 144 w 202"/>
                <a:gd name="T9" fmla="*/ 97 h 119"/>
                <a:gd name="T10" fmla="*/ 202 w 202"/>
                <a:gd name="T11" fmla="*/ 100 h 119"/>
                <a:gd name="T12" fmla="*/ 201 w 202"/>
                <a:gd name="T13" fmla="*/ 119 h 119"/>
                <a:gd name="T14" fmla="*/ 0 w 202"/>
                <a:gd name="T15" fmla="*/ 110 h 119"/>
                <a:gd name="T16" fmla="*/ 1 w 202"/>
                <a:gd name="T17" fmla="*/ 95 h 119"/>
                <a:gd name="T18" fmla="*/ 20 w 202"/>
                <a:gd name="T19" fmla="*/ 93 h 119"/>
                <a:gd name="T20" fmla="*/ 20 w 202"/>
                <a:gd name="T21" fmla="*/ 92 h 119"/>
                <a:gd name="T22" fmla="*/ 4 w 202"/>
                <a:gd name="T23" fmla="*/ 74 h 119"/>
                <a:gd name="T24" fmla="*/ 0 w 202"/>
                <a:gd name="T25" fmla="*/ 51 h 119"/>
                <a:gd name="T26" fmla="*/ 21 w 202"/>
                <a:gd name="T27" fmla="*/ 13 h 119"/>
                <a:gd name="T28" fmla="*/ 73 w 202"/>
                <a:gd name="T29" fmla="*/ 1 h 119"/>
                <a:gd name="T30" fmla="*/ 126 w 202"/>
                <a:gd name="T31" fmla="*/ 17 h 119"/>
                <a:gd name="T32" fmla="*/ 143 w 202"/>
                <a:gd name="T33" fmla="*/ 57 h 119"/>
                <a:gd name="T34" fmla="*/ 18 w 202"/>
                <a:gd name="T35" fmla="*/ 55 h 119"/>
                <a:gd name="T36" fmla="*/ 28 w 202"/>
                <a:gd name="T37" fmla="*/ 83 h 119"/>
                <a:gd name="T38" fmla="*/ 65 w 202"/>
                <a:gd name="T39" fmla="*/ 94 h 119"/>
                <a:gd name="T40" fmla="*/ 69 w 202"/>
                <a:gd name="T41" fmla="*/ 94 h 119"/>
                <a:gd name="T42" fmla="*/ 112 w 202"/>
                <a:gd name="T43" fmla="*/ 87 h 119"/>
                <a:gd name="T44" fmla="*/ 126 w 202"/>
                <a:gd name="T45" fmla="*/ 59 h 119"/>
                <a:gd name="T46" fmla="*/ 112 w 202"/>
                <a:gd name="T47" fmla="*/ 32 h 119"/>
                <a:gd name="T48" fmla="*/ 72 w 202"/>
                <a:gd name="T49" fmla="*/ 21 h 119"/>
                <a:gd name="T50" fmla="*/ 33 w 202"/>
                <a:gd name="T51" fmla="*/ 29 h 119"/>
                <a:gd name="T52" fmla="*/ 18 w 202"/>
                <a:gd name="T53" fmla="*/ 5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2" h="119">
                  <a:moveTo>
                    <a:pt x="143" y="57"/>
                  </a:moveTo>
                  <a:cubicBezTo>
                    <a:pt x="143" y="65"/>
                    <a:pt x="141" y="73"/>
                    <a:pt x="137" y="80"/>
                  </a:cubicBezTo>
                  <a:cubicBezTo>
                    <a:pt x="134" y="86"/>
                    <a:pt x="128" y="92"/>
                    <a:pt x="121" y="96"/>
                  </a:cubicBezTo>
                  <a:lnTo>
                    <a:pt x="121" y="98"/>
                  </a:lnTo>
                  <a:cubicBezTo>
                    <a:pt x="129" y="97"/>
                    <a:pt x="137" y="97"/>
                    <a:pt x="144" y="97"/>
                  </a:cubicBezTo>
                  <a:lnTo>
                    <a:pt x="202" y="100"/>
                  </a:lnTo>
                  <a:lnTo>
                    <a:pt x="201" y="119"/>
                  </a:lnTo>
                  <a:lnTo>
                    <a:pt x="0" y="110"/>
                  </a:lnTo>
                  <a:lnTo>
                    <a:pt x="1" y="95"/>
                  </a:lnTo>
                  <a:lnTo>
                    <a:pt x="20" y="93"/>
                  </a:lnTo>
                  <a:lnTo>
                    <a:pt x="20" y="92"/>
                  </a:lnTo>
                  <a:cubicBezTo>
                    <a:pt x="13" y="87"/>
                    <a:pt x="7" y="81"/>
                    <a:pt x="4" y="74"/>
                  </a:cubicBezTo>
                  <a:cubicBezTo>
                    <a:pt x="1" y="67"/>
                    <a:pt x="0" y="60"/>
                    <a:pt x="0" y="51"/>
                  </a:cubicBezTo>
                  <a:cubicBezTo>
                    <a:pt x="1" y="34"/>
                    <a:pt x="8" y="22"/>
                    <a:pt x="21" y="13"/>
                  </a:cubicBezTo>
                  <a:cubicBezTo>
                    <a:pt x="34" y="4"/>
                    <a:pt x="51" y="0"/>
                    <a:pt x="73" y="1"/>
                  </a:cubicBezTo>
                  <a:cubicBezTo>
                    <a:pt x="96" y="2"/>
                    <a:pt x="114" y="8"/>
                    <a:pt x="126" y="17"/>
                  </a:cubicBezTo>
                  <a:cubicBezTo>
                    <a:pt x="138" y="27"/>
                    <a:pt x="144" y="41"/>
                    <a:pt x="143" y="57"/>
                  </a:cubicBezTo>
                  <a:close/>
                  <a:moveTo>
                    <a:pt x="18" y="55"/>
                  </a:moveTo>
                  <a:cubicBezTo>
                    <a:pt x="17" y="68"/>
                    <a:pt x="21" y="77"/>
                    <a:pt x="28" y="83"/>
                  </a:cubicBezTo>
                  <a:cubicBezTo>
                    <a:pt x="36" y="89"/>
                    <a:pt x="47" y="93"/>
                    <a:pt x="65" y="94"/>
                  </a:cubicBezTo>
                  <a:lnTo>
                    <a:pt x="69" y="94"/>
                  </a:lnTo>
                  <a:cubicBezTo>
                    <a:pt x="89" y="95"/>
                    <a:pt x="103" y="92"/>
                    <a:pt x="112" y="87"/>
                  </a:cubicBezTo>
                  <a:cubicBezTo>
                    <a:pt x="120" y="81"/>
                    <a:pt x="125" y="72"/>
                    <a:pt x="126" y="59"/>
                  </a:cubicBezTo>
                  <a:cubicBezTo>
                    <a:pt x="126" y="48"/>
                    <a:pt x="122" y="39"/>
                    <a:pt x="112" y="32"/>
                  </a:cubicBezTo>
                  <a:cubicBezTo>
                    <a:pt x="102" y="26"/>
                    <a:pt x="89" y="22"/>
                    <a:pt x="72" y="21"/>
                  </a:cubicBezTo>
                  <a:cubicBezTo>
                    <a:pt x="55" y="21"/>
                    <a:pt x="41" y="23"/>
                    <a:pt x="33" y="29"/>
                  </a:cubicBezTo>
                  <a:cubicBezTo>
                    <a:pt x="23" y="35"/>
                    <a:pt x="18" y="43"/>
                    <a:pt x="18" y="55"/>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noEditPoints="1"/>
            </p:cNvSpPr>
            <p:nvPr/>
          </p:nvSpPr>
          <p:spPr bwMode="auto">
            <a:xfrm>
              <a:off x="1839420" y="3979136"/>
              <a:ext cx="68499" cy="47099"/>
            </a:xfrm>
            <a:custGeom>
              <a:avLst/>
              <a:gdLst>
                <a:gd name="T0" fmla="*/ 76 w 145"/>
                <a:gd name="T1" fmla="*/ 2 h 119"/>
                <a:gd name="T2" fmla="*/ 128 w 145"/>
                <a:gd name="T3" fmla="*/ 21 h 119"/>
                <a:gd name="T4" fmla="*/ 144 w 145"/>
                <a:gd name="T5" fmla="*/ 66 h 119"/>
                <a:gd name="T6" fmla="*/ 133 w 145"/>
                <a:gd name="T7" fmla="*/ 96 h 119"/>
                <a:gd name="T8" fmla="*/ 106 w 145"/>
                <a:gd name="T9" fmla="*/ 114 h 119"/>
                <a:gd name="T10" fmla="*/ 68 w 145"/>
                <a:gd name="T11" fmla="*/ 118 h 119"/>
                <a:gd name="T12" fmla="*/ 17 w 145"/>
                <a:gd name="T13" fmla="*/ 99 h 119"/>
                <a:gd name="T14" fmla="*/ 1 w 145"/>
                <a:gd name="T15" fmla="*/ 55 h 119"/>
                <a:gd name="T16" fmla="*/ 24 w 145"/>
                <a:gd name="T17" fmla="*/ 14 h 119"/>
                <a:gd name="T18" fmla="*/ 76 w 145"/>
                <a:gd name="T19" fmla="*/ 2 h 119"/>
                <a:gd name="T20" fmla="*/ 69 w 145"/>
                <a:gd name="T21" fmla="*/ 98 h 119"/>
                <a:gd name="T22" fmla="*/ 110 w 145"/>
                <a:gd name="T23" fmla="*/ 92 h 119"/>
                <a:gd name="T24" fmla="*/ 127 w 145"/>
                <a:gd name="T25" fmla="*/ 64 h 119"/>
                <a:gd name="T26" fmla="*/ 115 w 145"/>
                <a:gd name="T27" fmla="*/ 35 h 119"/>
                <a:gd name="T28" fmla="*/ 75 w 145"/>
                <a:gd name="T29" fmla="*/ 22 h 119"/>
                <a:gd name="T30" fmla="*/ 35 w 145"/>
                <a:gd name="T31" fmla="*/ 29 h 119"/>
                <a:gd name="T32" fmla="*/ 19 w 145"/>
                <a:gd name="T33" fmla="*/ 56 h 119"/>
                <a:gd name="T34" fmla="*/ 31 w 145"/>
                <a:gd name="T35" fmla="*/ 86 h 119"/>
                <a:gd name="T36" fmla="*/ 69 w 145"/>
                <a:gd name="T37" fmla="*/ 9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119">
                  <a:moveTo>
                    <a:pt x="76" y="2"/>
                  </a:moveTo>
                  <a:cubicBezTo>
                    <a:pt x="99" y="4"/>
                    <a:pt x="116" y="10"/>
                    <a:pt x="128" y="21"/>
                  </a:cubicBezTo>
                  <a:cubicBezTo>
                    <a:pt x="140" y="33"/>
                    <a:pt x="145" y="48"/>
                    <a:pt x="144" y="66"/>
                  </a:cubicBezTo>
                  <a:cubicBezTo>
                    <a:pt x="143" y="77"/>
                    <a:pt x="140" y="87"/>
                    <a:pt x="133" y="96"/>
                  </a:cubicBezTo>
                  <a:cubicBezTo>
                    <a:pt x="127" y="104"/>
                    <a:pt x="118" y="110"/>
                    <a:pt x="106" y="114"/>
                  </a:cubicBezTo>
                  <a:cubicBezTo>
                    <a:pt x="95" y="118"/>
                    <a:pt x="82" y="119"/>
                    <a:pt x="68" y="118"/>
                  </a:cubicBezTo>
                  <a:cubicBezTo>
                    <a:pt x="45" y="117"/>
                    <a:pt x="29" y="110"/>
                    <a:pt x="17" y="99"/>
                  </a:cubicBezTo>
                  <a:cubicBezTo>
                    <a:pt x="5" y="88"/>
                    <a:pt x="0" y="73"/>
                    <a:pt x="1" y="55"/>
                  </a:cubicBezTo>
                  <a:cubicBezTo>
                    <a:pt x="3" y="37"/>
                    <a:pt x="10" y="23"/>
                    <a:pt x="24" y="14"/>
                  </a:cubicBezTo>
                  <a:cubicBezTo>
                    <a:pt x="37" y="4"/>
                    <a:pt x="54" y="0"/>
                    <a:pt x="76" y="2"/>
                  </a:cubicBezTo>
                  <a:close/>
                  <a:moveTo>
                    <a:pt x="69" y="98"/>
                  </a:moveTo>
                  <a:cubicBezTo>
                    <a:pt x="87" y="100"/>
                    <a:pt x="101" y="98"/>
                    <a:pt x="110" y="92"/>
                  </a:cubicBezTo>
                  <a:cubicBezTo>
                    <a:pt x="120" y="86"/>
                    <a:pt x="126" y="77"/>
                    <a:pt x="127" y="64"/>
                  </a:cubicBezTo>
                  <a:cubicBezTo>
                    <a:pt x="128" y="52"/>
                    <a:pt x="124" y="42"/>
                    <a:pt x="115" y="35"/>
                  </a:cubicBezTo>
                  <a:cubicBezTo>
                    <a:pt x="106" y="27"/>
                    <a:pt x="93" y="23"/>
                    <a:pt x="75" y="22"/>
                  </a:cubicBezTo>
                  <a:cubicBezTo>
                    <a:pt x="57" y="20"/>
                    <a:pt x="44" y="23"/>
                    <a:pt x="35" y="29"/>
                  </a:cubicBezTo>
                  <a:cubicBezTo>
                    <a:pt x="25" y="34"/>
                    <a:pt x="20" y="44"/>
                    <a:pt x="19" y="56"/>
                  </a:cubicBezTo>
                  <a:cubicBezTo>
                    <a:pt x="18" y="69"/>
                    <a:pt x="22" y="79"/>
                    <a:pt x="31" y="86"/>
                  </a:cubicBezTo>
                  <a:cubicBezTo>
                    <a:pt x="38" y="93"/>
                    <a:pt x="51" y="97"/>
                    <a:pt x="69" y="98"/>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p:cNvSpPr>
            <p:nvPr/>
          </p:nvSpPr>
          <p:spPr bwMode="auto">
            <a:xfrm>
              <a:off x="1846759" y="3933782"/>
              <a:ext cx="63606" cy="34888"/>
            </a:xfrm>
            <a:custGeom>
              <a:avLst/>
              <a:gdLst>
                <a:gd name="T0" fmla="*/ 3 w 139"/>
                <a:gd name="T1" fmla="*/ 15 h 87"/>
                <a:gd name="T2" fmla="*/ 6 w 139"/>
                <a:gd name="T3" fmla="*/ 0 h 87"/>
                <a:gd name="T4" fmla="*/ 25 w 139"/>
                <a:gd name="T5" fmla="*/ 5 h 87"/>
                <a:gd name="T6" fmla="*/ 22 w 139"/>
                <a:gd name="T7" fmla="*/ 19 h 87"/>
                <a:gd name="T8" fmla="*/ 33 w 139"/>
                <a:gd name="T9" fmla="*/ 46 h 87"/>
                <a:gd name="T10" fmla="*/ 65 w 139"/>
                <a:gd name="T11" fmla="*/ 60 h 87"/>
                <a:gd name="T12" fmla="*/ 139 w 139"/>
                <a:gd name="T13" fmla="*/ 68 h 87"/>
                <a:gd name="T14" fmla="*/ 137 w 139"/>
                <a:gd name="T15" fmla="*/ 87 h 87"/>
                <a:gd name="T16" fmla="*/ 0 w 139"/>
                <a:gd name="T17" fmla="*/ 73 h 87"/>
                <a:gd name="T18" fmla="*/ 1 w 139"/>
                <a:gd name="T19" fmla="*/ 58 h 87"/>
                <a:gd name="T20" fmla="*/ 27 w 139"/>
                <a:gd name="T21" fmla="*/ 58 h 87"/>
                <a:gd name="T22" fmla="*/ 27 w 139"/>
                <a:gd name="T23" fmla="*/ 57 h 87"/>
                <a:gd name="T24" fmla="*/ 8 w 139"/>
                <a:gd name="T25" fmla="*/ 38 h 87"/>
                <a:gd name="T26" fmla="*/ 3 w 139"/>
                <a:gd name="T27"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87">
                  <a:moveTo>
                    <a:pt x="3" y="15"/>
                  </a:moveTo>
                  <a:cubicBezTo>
                    <a:pt x="3" y="10"/>
                    <a:pt x="4" y="5"/>
                    <a:pt x="6" y="0"/>
                  </a:cubicBezTo>
                  <a:lnTo>
                    <a:pt x="25" y="5"/>
                  </a:lnTo>
                  <a:cubicBezTo>
                    <a:pt x="23" y="10"/>
                    <a:pt x="22" y="15"/>
                    <a:pt x="22" y="19"/>
                  </a:cubicBezTo>
                  <a:cubicBezTo>
                    <a:pt x="21" y="29"/>
                    <a:pt x="24" y="38"/>
                    <a:pt x="33" y="46"/>
                  </a:cubicBezTo>
                  <a:cubicBezTo>
                    <a:pt x="40" y="54"/>
                    <a:pt x="51" y="59"/>
                    <a:pt x="65" y="60"/>
                  </a:cubicBezTo>
                  <a:lnTo>
                    <a:pt x="139" y="68"/>
                  </a:lnTo>
                  <a:lnTo>
                    <a:pt x="137" y="87"/>
                  </a:lnTo>
                  <a:lnTo>
                    <a:pt x="0" y="73"/>
                  </a:lnTo>
                  <a:lnTo>
                    <a:pt x="1" y="58"/>
                  </a:lnTo>
                  <a:lnTo>
                    <a:pt x="27" y="58"/>
                  </a:lnTo>
                  <a:lnTo>
                    <a:pt x="27" y="57"/>
                  </a:lnTo>
                  <a:cubicBezTo>
                    <a:pt x="19" y="51"/>
                    <a:pt x="12" y="45"/>
                    <a:pt x="8" y="38"/>
                  </a:cubicBezTo>
                  <a:cubicBezTo>
                    <a:pt x="4" y="31"/>
                    <a:pt x="2" y="23"/>
                    <a:pt x="3" y="15"/>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noEditPoints="1"/>
            </p:cNvSpPr>
            <p:nvPr/>
          </p:nvSpPr>
          <p:spPr bwMode="auto">
            <a:xfrm>
              <a:off x="1827188" y="3916339"/>
              <a:ext cx="88070" cy="17444"/>
            </a:xfrm>
            <a:custGeom>
              <a:avLst/>
              <a:gdLst>
                <a:gd name="T0" fmla="*/ 190 w 190"/>
                <a:gd name="T1" fmla="*/ 22 h 42"/>
                <a:gd name="T2" fmla="*/ 188 w 190"/>
                <a:gd name="T3" fmla="*/ 42 h 42"/>
                <a:gd name="T4" fmla="*/ 51 w 190"/>
                <a:gd name="T5" fmla="*/ 26 h 42"/>
                <a:gd name="T6" fmla="*/ 53 w 190"/>
                <a:gd name="T7" fmla="*/ 7 h 42"/>
                <a:gd name="T8" fmla="*/ 190 w 190"/>
                <a:gd name="T9" fmla="*/ 22 h 42"/>
                <a:gd name="T10" fmla="*/ 13 w 190"/>
                <a:gd name="T11" fmla="*/ 23 h 42"/>
                <a:gd name="T12" fmla="*/ 3 w 190"/>
                <a:gd name="T13" fmla="*/ 18 h 42"/>
                <a:gd name="T14" fmla="*/ 1 w 190"/>
                <a:gd name="T15" fmla="*/ 10 h 42"/>
                <a:gd name="T16" fmla="*/ 5 w 190"/>
                <a:gd name="T17" fmla="*/ 3 h 42"/>
                <a:gd name="T18" fmla="*/ 16 w 190"/>
                <a:gd name="T19" fmla="*/ 1 h 42"/>
                <a:gd name="T20" fmla="*/ 26 w 190"/>
                <a:gd name="T21" fmla="*/ 5 h 42"/>
                <a:gd name="T22" fmla="*/ 29 w 190"/>
                <a:gd name="T23" fmla="*/ 13 h 42"/>
                <a:gd name="T24" fmla="*/ 24 w 190"/>
                <a:gd name="T25" fmla="*/ 21 h 42"/>
                <a:gd name="T26" fmla="*/ 13 w 190"/>
                <a:gd name="T2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42">
                  <a:moveTo>
                    <a:pt x="190" y="22"/>
                  </a:moveTo>
                  <a:lnTo>
                    <a:pt x="188" y="42"/>
                  </a:lnTo>
                  <a:lnTo>
                    <a:pt x="51" y="26"/>
                  </a:lnTo>
                  <a:lnTo>
                    <a:pt x="53" y="7"/>
                  </a:lnTo>
                  <a:lnTo>
                    <a:pt x="190" y="22"/>
                  </a:lnTo>
                  <a:close/>
                  <a:moveTo>
                    <a:pt x="13" y="23"/>
                  </a:moveTo>
                  <a:cubicBezTo>
                    <a:pt x="9" y="22"/>
                    <a:pt x="5" y="21"/>
                    <a:pt x="3" y="18"/>
                  </a:cubicBezTo>
                  <a:cubicBezTo>
                    <a:pt x="1" y="16"/>
                    <a:pt x="0" y="13"/>
                    <a:pt x="1" y="10"/>
                  </a:cubicBezTo>
                  <a:cubicBezTo>
                    <a:pt x="1" y="7"/>
                    <a:pt x="2" y="5"/>
                    <a:pt x="5" y="3"/>
                  </a:cubicBezTo>
                  <a:cubicBezTo>
                    <a:pt x="7" y="1"/>
                    <a:pt x="11" y="0"/>
                    <a:pt x="16" y="1"/>
                  </a:cubicBezTo>
                  <a:cubicBezTo>
                    <a:pt x="21" y="1"/>
                    <a:pt x="24" y="3"/>
                    <a:pt x="26" y="5"/>
                  </a:cubicBezTo>
                  <a:cubicBezTo>
                    <a:pt x="28" y="7"/>
                    <a:pt x="29" y="10"/>
                    <a:pt x="29" y="13"/>
                  </a:cubicBezTo>
                  <a:cubicBezTo>
                    <a:pt x="28" y="16"/>
                    <a:pt x="27" y="19"/>
                    <a:pt x="24" y="21"/>
                  </a:cubicBezTo>
                  <a:cubicBezTo>
                    <a:pt x="22" y="23"/>
                    <a:pt x="18" y="24"/>
                    <a:pt x="13" y="23"/>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7"/>
            <p:cNvSpPr>
              <a:spLocks noEditPoints="1"/>
            </p:cNvSpPr>
            <p:nvPr/>
          </p:nvSpPr>
          <p:spPr bwMode="auto">
            <a:xfrm>
              <a:off x="1854099" y="3864007"/>
              <a:ext cx="95410" cy="55820"/>
            </a:xfrm>
            <a:custGeom>
              <a:avLst/>
              <a:gdLst>
                <a:gd name="T0" fmla="*/ 12 w 205"/>
                <a:gd name="T1" fmla="*/ 0 h 140"/>
                <a:gd name="T2" fmla="*/ 25 w 205"/>
                <a:gd name="T3" fmla="*/ 2 h 140"/>
                <a:gd name="T4" fmla="*/ 25 w 205"/>
                <a:gd name="T5" fmla="*/ 26 h 140"/>
                <a:gd name="T6" fmla="*/ 37 w 205"/>
                <a:gd name="T7" fmla="*/ 21 h 140"/>
                <a:gd name="T8" fmla="*/ 53 w 205"/>
                <a:gd name="T9" fmla="*/ 21 h 140"/>
                <a:gd name="T10" fmla="*/ 84 w 205"/>
                <a:gd name="T11" fmla="*/ 37 h 140"/>
                <a:gd name="T12" fmla="*/ 92 w 205"/>
                <a:gd name="T13" fmla="*/ 74 h 140"/>
                <a:gd name="T14" fmla="*/ 89 w 205"/>
                <a:gd name="T15" fmla="*/ 84 h 140"/>
                <a:gd name="T16" fmla="*/ 106 w 205"/>
                <a:gd name="T17" fmla="*/ 98 h 140"/>
                <a:gd name="T18" fmla="*/ 114 w 205"/>
                <a:gd name="T19" fmla="*/ 95 h 140"/>
                <a:gd name="T20" fmla="*/ 119 w 205"/>
                <a:gd name="T21" fmla="*/ 81 h 140"/>
                <a:gd name="T22" fmla="*/ 122 w 205"/>
                <a:gd name="T23" fmla="*/ 59 h 140"/>
                <a:gd name="T24" fmla="*/ 135 w 205"/>
                <a:gd name="T25" fmla="*/ 28 h 140"/>
                <a:gd name="T26" fmla="*/ 164 w 205"/>
                <a:gd name="T27" fmla="*/ 21 h 140"/>
                <a:gd name="T28" fmla="*/ 197 w 205"/>
                <a:gd name="T29" fmla="*/ 42 h 140"/>
                <a:gd name="T30" fmla="*/ 203 w 205"/>
                <a:gd name="T31" fmla="*/ 92 h 140"/>
                <a:gd name="T32" fmla="*/ 188 w 205"/>
                <a:gd name="T33" fmla="*/ 128 h 140"/>
                <a:gd name="T34" fmla="*/ 158 w 205"/>
                <a:gd name="T35" fmla="*/ 138 h 140"/>
                <a:gd name="T36" fmla="*/ 137 w 205"/>
                <a:gd name="T37" fmla="*/ 128 h 140"/>
                <a:gd name="T38" fmla="*/ 127 w 205"/>
                <a:gd name="T39" fmla="*/ 107 h 140"/>
                <a:gd name="T40" fmla="*/ 118 w 205"/>
                <a:gd name="T41" fmla="*/ 114 h 140"/>
                <a:gd name="T42" fmla="*/ 106 w 205"/>
                <a:gd name="T43" fmla="*/ 116 h 140"/>
                <a:gd name="T44" fmla="*/ 94 w 205"/>
                <a:gd name="T45" fmla="*/ 111 h 140"/>
                <a:gd name="T46" fmla="*/ 84 w 205"/>
                <a:gd name="T47" fmla="*/ 98 h 140"/>
                <a:gd name="T48" fmla="*/ 67 w 205"/>
                <a:gd name="T49" fmla="*/ 112 h 140"/>
                <a:gd name="T50" fmla="*/ 42 w 205"/>
                <a:gd name="T51" fmla="*/ 115 h 140"/>
                <a:gd name="T52" fmla="*/ 10 w 205"/>
                <a:gd name="T53" fmla="*/ 98 h 140"/>
                <a:gd name="T54" fmla="*/ 2 w 205"/>
                <a:gd name="T55" fmla="*/ 61 h 140"/>
                <a:gd name="T56" fmla="*/ 7 w 205"/>
                <a:gd name="T57" fmla="*/ 44 h 140"/>
                <a:gd name="T58" fmla="*/ 12 w 205"/>
                <a:gd name="T59" fmla="*/ 0 h 140"/>
                <a:gd name="T60" fmla="*/ 160 w 205"/>
                <a:gd name="T61" fmla="*/ 121 h 140"/>
                <a:gd name="T62" fmla="*/ 178 w 205"/>
                <a:gd name="T63" fmla="*/ 114 h 140"/>
                <a:gd name="T64" fmla="*/ 187 w 205"/>
                <a:gd name="T65" fmla="*/ 90 h 140"/>
                <a:gd name="T66" fmla="*/ 183 w 205"/>
                <a:gd name="T67" fmla="*/ 54 h 140"/>
                <a:gd name="T68" fmla="*/ 163 w 205"/>
                <a:gd name="T69" fmla="*/ 39 h 140"/>
                <a:gd name="T70" fmla="*/ 147 w 205"/>
                <a:gd name="T71" fmla="*/ 44 h 140"/>
                <a:gd name="T72" fmla="*/ 140 w 205"/>
                <a:gd name="T73" fmla="*/ 67 h 140"/>
                <a:gd name="T74" fmla="*/ 137 w 205"/>
                <a:gd name="T75" fmla="*/ 90 h 140"/>
                <a:gd name="T76" fmla="*/ 141 w 205"/>
                <a:gd name="T77" fmla="*/ 111 h 140"/>
                <a:gd name="T78" fmla="*/ 160 w 205"/>
                <a:gd name="T79" fmla="*/ 121 h 140"/>
                <a:gd name="T80" fmla="*/ 44 w 205"/>
                <a:gd name="T81" fmla="*/ 96 h 140"/>
                <a:gd name="T82" fmla="*/ 67 w 205"/>
                <a:gd name="T83" fmla="*/ 91 h 140"/>
                <a:gd name="T84" fmla="*/ 77 w 205"/>
                <a:gd name="T85" fmla="*/ 71 h 140"/>
                <a:gd name="T86" fmla="*/ 51 w 205"/>
                <a:gd name="T87" fmla="*/ 40 h 140"/>
                <a:gd name="T88" fmla="*/ 17 w 205"/>
                <a:gd name="T89" fmla="*/ 64 h 140"/>
                <a:gd name="T90" fmla="*/ 22 w 205"/>
                <a:gd name="T91" fmla="*/ 86 h 140"/>
                <a:gd name="T92" fmla="*/ 44 w 205"/>
                <a:gd name="T93" fmla="*/ 9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140">
                  <a:moveTo>
                    <a:pt x="12" y="0"/>
                  </a:moveTo>
                  <a:lnTo>
                    <a:pt x="25" y="2"/>
                  </a:lnTo>
                  <a:lnTo>
                    <a:pt x="25" y="26"/>
                  </a:lnTo>
                  <a:cubicBezTo>
                    <a:pt x="29" y="24"/>
                    <a:pt x="33" y="22"/>
                    <a:pt x="37" y="21"/>
                  </a:cubicBezTo>
                  <a:cubicBezTo>
                    <a:pt x="42" y="20"/>
                    <a:pt x="47" y="20"/>
                    <a:pt x="53" y="21"/>
                  </a:cubicBezTo>
                  <a:cubicBezTo>
                    <a:pt x="67" y="22"/>
                    <a:pt x="77" y="28"/>
                    <a:pt x="84" y="37"/>
                  </a:cubicBezTo>
                  <a:cubicBezTo>
                    <a:pt x="91" y="47"/>
                    <a:pt x="94" y="59"/>
                    <a:pt x="92" y="74"/>
                  </a:cubicBezTo>
                  <a:cubicBezTo>
                    <a:pt x="91" y="77"/>
                    <a:pt x="90" y="81"/>
                    <a:pt x="89" y="84"/>
                  </a:cubicBezTo>
                  <a:cubicBezTo>
                    <a:pt x="93" y="93"/>
                    <a:pt x="98" y="98"/>
                    <a:pt x="106" y="98"/>
                  </a:cubicBezTo>
                  <a:cubicBezTo>
                    <a:pt x="109" y="99"/>
                    <a:pt x="112" y="98"/>
                    <a:pt x="114" y="95"/>
                  </a:cubicBezTo>
                  <a:cubicBezTo>
                    <a:pt x="116" y="93"/>
                    <a:pt x="118" y="88"/>
                    <a:pt x="119" y="81"/>
                  </a:cubicBezTo>
                  <a:lnTo>
                    <a:pt x="122" y="59"/>
                  </a:lnTo>
                  <a:cubicBezTo>
                    <a:pt x="123" y="45"/>
                    <a:pt x="128" y="35"/>
                    <a:pt x="135" y="28"/>
                  </a:cubicBezTo>
                  <a:cubicBezTo>
                    <a:pt x="142" y="22"/>
                    <a:pt x="152" y="19"/>
                    <a:pt x="164" y="21"/>
                  </a:cubicBezTo>
                  <a:cubicBezTo>
                    <a:pt x="179" y="23"/>
                    <a:pt x="190" y="30"/>
                    <a:pt x="197" y="42"/>
                  </a:cubicBezTo>
                  <a:cubicBezTo>
                    <a:pt x="203" y="54"/>
                    <a:pt x="205" y="71"/>
                    <a:pt x="203" y="92"/>
                  </a:cubicBezTo>
                  <a:cubicBezTo>
                    <a:pt x="201" y="109"/>
                    <a:pt x="196" y="121"/>
                    <a:pt x="188" y="128"/>
                  </a:cubicBezTo>
                  <a:cubicBezTo>
                    <a:pt x="180" y="136"/>
                    <a:pt x="170" y="140"/>
                    <a:pt x="158" y="138"/>
                  </a:cubicBezTo>
                  <a:cubicBezTo>
                    <a:pt x="149" y="137"/>
                    <a:pt x="142" y="134"/>
                    <a:pt x="137" y="128"/>
                  </a:cubicBezTo>
                  <a:cubicBezTo>
                    <a:pt x="131" y="123"/>
                    <a:pt x="128" y="116"/>
                    <a:pt x="127" y="107"/>
                  </a:cubicBezTo>
                  <a:cubicBezTo>
                    <a:pt x="125" y="110"/>
                    <a:pt x="122" y="112"/>
                    <a:pt x="118" y="114"/>
                  </a:cubicBezTo>
                  <a:cubicBezTo>
                    <a:pt x="115" y="116"/>
                    <a:pt x="111" y="116"/>
                    <a:pt x="106" y="116"/>
                  </a:cubicBezTo>
                  <a:cubicBezTo>
                    <a:pt x="101" y="115"/>
                    <a:pt x="97" y="113"/>
                    <a:pt x="94" y="111"/>
                  </a:cubicBezTo>
                  <a:cubicBezTo>
                    <a:pt x="90" y="108"/>
                    <a:pt x="87" y="103"/>
                    <a:pt x="84" y="98"/>
                  </a:cubicBezTo>
                  <a:cubicBezTo>
                    <a:pt x="80" y="104"/>
                    <a:pt x="75" y="109"/>
                    <a:pt x="67" y="112"/>
                  </a:cubicBezTo>
                  <a:cubicBezTo>
                    <a:pt x="60" y="115"/>
                    <a:pt x="51" y="116"/>
                    <a:pt x="42" y="115"/>
                  </a:cubicBezTo>
                  <a:cubicBezTo>
                    <a:pt x="28" y="113"/>
                    <a:pt x="17" y="107"/>
                    <a:pt x="10" y="98"/>
                  </a:cubicBezTo>
                  <a:cubicBezTo>
                    <a:pt x="3" y="89"/>
                    <a:pt x="0" y="76"/>
                    <a:pt x="2" y="61"/>
                  </a:cubicBezTo>
                  <a:cubicBezTo>
                    <a:pt x="3" y="55"/>
                    <a:pt x="4" y="49"/>
                    <a:pt x="7" y="44"/>
                  </a:cubicBezTo>
                  <a:lnTo>
                    <a:pt x="12" y="0"/>
                  </a:lnTo>
                  <a:close/>
                  <a:moveTo>
                    <a:pt x="160" y="121"/>
                  </a:moveTo>
                  <a:cubicBezTo>
                    <a:pt x="167" y="122"/>
                    <a:pt x="173" y="120"/>
                    <a:pt x="178" y="114"/>
                  </a:cubicBezTo>
                  <a:cubicBezTo>
                    <a:pt x="182" y="109"/>
                    <a:pt x="185" y="101"/>
                    <a:pt x="187" y="90"/>
                  </a:cubicBezTo>
                  <a:cubicBezTo>
                    <a:pt x="189" y="74"/>
                    <a:pt x="188" y="62"/>
                    <a:pt x="183" y="54"/>
                  </a:cubicBezTo>
                  <a:cubicBezTo>
                    <a:pt x="179" y="45"/>
                    <a:pt x="172" y="41"/>
                    <a:pt x="163" y="39"/>
                  </a:cubicBezTo>
                  <a:cubicBezTo>
                    <a:pt x="156" y="39"/>
                    <a:pt x="150" y="40"/>
                    <a:pt x="147" y="44"/>
                  </a:cubicBezTo>
                  <a:cubicBezTo>
                    <a:pt x="144" y="48"/>
                    <a:pt x="141" y="55"/>
                    <a:pt x="140" y="67"/>
                  </a:cubicBezTo>
                  <a:lnTo>
                    <a:pt x="137" y="90"/>
                  </a:lnTo>
                  <a:cubicBezTo>
                    <a:pt x="136" y="99"/>
                    <a:pt x="137" y="106"/>
                    <a:pt x="141" y="111"/>
                  </a:cubicBezTo>
                  <a:cubicBezTo>
                    <a:pt x="145" y="117"/>
                    <a:pt x="151" y="120"/>
                    <a:pt x="160" y="121"/>
                  </a:cubicBezTo>
                  <a:close/>
                  <a:moveTo>
                    <a:pt x="44" y="96"/>
                  </a:moveTo>
                  <a:cubicBezTo>
                    <a:pt x="54" y="97"/>
                    <a:pt x="61" y="96"/>
                    <a:pt x="67" y="91"/>
                  </a:cubicBezTo>
                  <a:cubicBezTo>
                    <a:pt x="72" y="87"/>
                    <a:pt x="76" y="80"/>
                    <a:pt x="77" y="71"/>
                  </a:cubicBezTo>
                  <a:cubicBezTo>
                    <a:pt x="79" y="53"/>
                    <a:pt x="70" y="42"/>
                    <a:pt x="51" y="40"/>
                  </a:cubicBezTo>
                  <a:cubicBezTo>
                    <a:pt x="31" y="37"/>
                    <a:pt x="19" y="45"/>
                    <a:pt x="17" y="64"/>
                  </a:cubicBezTo>
                  <a:cubicBezTo>
                    <a:pt x="16" y="73"/>
                    <a:pt x="18" y="80"/>
                    <a:pt x="22" y="86"/>
                  </a:cubicBezTo>
                  <a:cubicBezTo>
                    <a:pt x="27" y="91"/>
                    <a:pt x="35" y="95"/>
                    <a:pt x="44" y="96"/>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8"/>
            <p:cNvSpPr>
              <a:spLocks noEditPoints="1"/>
            </p:cNvSpPr>
            <p:nvPr/>
          </p:nvSpPr>
          <p:spPr bwMode="auto">
            <a:xfrm>
              <a:off x="1839420" y="3843075"/>
              <a:ext cx="88070" cy="19189"/>
            </a:xfrm>
            <a:custGeom>
              <a:avLst/>
              <a:gdLst>
                <a:gd name="T0" fmla="*/ 190 w 190"/>
                <a:gd name="T1" fmla="*/ 28 h 47"/>
                <a:gd name="T2" fmla="*/ 187 w 190"/>
                <a:gd name="T3" fmla="*/ 47 h 47"/>
                <a:gd name="T4" fmla="*/ 51 w 190"/>
                <a:gd name="T5" fmla="*/ 26 h 47"/>
                <a:gd name="T6" fmla="*/ 54 w 190"/>
                <a:gd name="T7" fmla="*/ 8 h 47"/>
                <a:gd name="T8" fmla="*/ 190 w 190"/>
                <a:gd name="T9" fmla="*/ 28 h 47"/>
                <a:gd name="T10" fmla="*/ 13 w 190"/>
                <a:gd name="T11" fmla="*/ 23 h 47"/>
                <a:gd name="T12" fmla="*/ 3 w 190"/>
                <a:gd name="T13" fmla="*/ 18 h 47"/>
                <a:gd name="T14" fmla="*/ 1 w 190"/>
                <a:gd name="T15" fmla="*/ 9 h 47"/>
                <a:gd name="T16" fmla="*/ 5 w 190"/>
                <a:gd name="T17" fmla="*/ 2 h 47"/>
                <a:gd name="T18" fmla="*/ 16 w 190"/>
                <a:gd name="T19" fmla="*/ 0 h 47"/>
                <a:gd name="T20" fmla="*/ 26 w 190"/>
                <a:gd name="T21" fmla="*/ 5 h 47"/>
                <a:gd name="T22" fmla="*/ 29 w 190"/>
                <a:gd name="T23" fmla="*/ 13 h 47"/>
                <a:gd name="T24" fmla="*/ 24 w 190"/>
                <a:gd name="T25" fmla="*/ 21 h 47"/>
                <a:gd name="T26" fmla="*/ 13 w 190"/>
                <a:gd name="T27"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47">
                  <a:moveTo>
                    <a:pt x="190" y="28"/>
                  </a:moveTo>
                  <a:lnTo>
                    <a:pt x="187" y="47"/>
                  </a:lnTo>
                  <a:lnTo>
                    <a:pt x="51" y="26"/>
                  </a:lnTo>
                  <a:lnTo>
                    <a:pt x="54" y="8"/>
                  </a:lnTo>
                  <a:lnTo>
                    <a:pt x="190" y="28"/>
                  </a:lnTo>
                  <a:close/>
                  <a:moveTo>
                    <a:pt x="13" y="23"/>
                  </a:moveTo>
                  <a:cubicBezTo>
                    <a:pt x="8" y="22"/>
                    <a:pt x="5" y="20"/>
                    <a:pt x="3" y="18"/>
                  </a:cubicBezTo>
                  <a:cubicBezTo>
                    <a:pt x="1" y="15"/>
                    <a:pt x="0" y="13"/>
                    <a:pt x="1" y="9"/>
                  </a:cubicBezTo>
                  <a:cubicBezTo>
                    <a:pt x="1" y="6"/>
                    <a:pt x="3" y="4"/>
                    <a:pt x="5" y="2"/>
                  </a:cubicBezTo>
                  <a:cubicBezTo>
                    <a:pt x="8" y="0"/>
                    <a:pt x="12" y="0"/>
                    <a:pt x="16" y="0"/>
                  </a:cubicBezTo>
                  <a:cubicBezTo>
                    <a:pt x="21" y="1"/>
                    <a:pt x="25" y="3"/>
                    <a:pt x="26" y="5"/>
                  </a:cubicBezTo>
                  <a:cubicBezTo>
                    <a:pt x="28" y="8"/>
                    <a:pt x="29" y="10"/>
                    <a:pt x="29" y="13"/>
                  </a:cubicBezTo>
                  <a:cubicBezTo>
                    <a:pt x="28" y="17"/>
                    <a:pt x="27" y="19"/>
                    <a:pt x="24" y="21"/>
                  </a:cubicBezTo>
                  <a:cubicBezTo>
                    <a:pt x="22" y="23"/>
                    <a:pt x="18" y="23"/>
                    <a:pt x="13" y="23"/>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9"/>
            <p:cNvSpPr>
              <a:spLocks/>
            </p:cNvSpPr>
            <p:nvPr/>
          </p:nvSpPr>
          <p:spPr bwMode="auto">
            <a:xfrm>
              <a:off x="1866329" y="3792486"/>
              <a:ext cx="70946" cy="48843"/>
            </a:xfrm>
            <a:custGeom>
              <a:avLst/>
              <a:gdLst>
                <a:gd name="T0" fmla="*/ 150 w 153"/>
                <a:gd name="T1" fmla="*/ 36 h 122"/>
                <a:gd name="T2" fmla="*/ 61 w 153"/>
                <a:gd name="T3" fmla="*/ 22 h 122"/>
                <a:gd name="T4" fmla="*/ 35 w 153"/>
                <a:gd name="T5" fmla="*/ 25 h 122"/>
                <a:gd name="T6" fmla="*/ 24 w 153"/>
                <a:gd name="T7" fmla="*/ 45 h 122"/>
                <a:gd name="T8" fmla="*/ 31 w 153"/>
                <a:gd name="T9" fmla="*/ 76 h 122"/>
                <a:gd name="T10" fmla="*/ 67 w 153"/>
                <a:gd name="T11" fmla="*/ 91 h 122"/>
                <a:gd name="T12" fmla="*/ 139 w 153"/>
                <a:gd name="T13" fmla="*/ 103 h 122"/>
                <a:gd name="T14" fmla="*/ 136 w 153"/>
                <a:gd name="T15" fmla="*/ 122 h 122"/>
                <a:gd name="T16" fmla="*/ 0 w 153"/>
                <a:gd name="T17" fmla="*/ 100 h 122"/>
                <a:gd name="T18" fmla="*/ 2 w 153"/>
                <a:gd name="T19" fmla="*/ 85 h 122"/>
                <a:gd name="T20" fmla="*/ 22 w 153"/>
                <a:gd name="T21" fmla="*/ 85 h 122"/>
                <a:gd name="T22" fmla="*/ 22 w 153"/>
                <a:gd name="T23" fmla="*/ 84 h 122"/>
                <a:gd name="T24" fmla="*/ 9 w 153"/>
                <a:gd name="T25" fmla="*/ 65 h 122"/>
                <a:gd name="T26" fmla="*/ 7 w 153"/>
                <a:gd name="T27" fmla="*/ 40 h 122"/>
                <a:gd name="T28" fmla="*/ 24 w 153"/>
                <a:gd name="T29" fmla="*/ 8 h 122"/>
                <a:gd name="T30" fmla="*/ 63 w 153"/>
                <a:gd name="T31" fmla="*/ 3 h 122"/>
                <a:gd name="T32" fmla="*/ 153 w 153"/>
                <a:gd name="T33" fmla="*/ 17 h 122"/>
                <a:gd name="T34" fmla="*/ 150 w 153"/>
                <a:gd name="T35" fmla="*/ 3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122">
                  <a:moveTo>
                    <a:pt x="150" y="36"/>
                  </a:moveTo>
                  <a:lnTo>
                    <a:pt x="61" y="22"/>
                  </a:lnTo>
                  <a:cubicBezTo>
                    <a:pt x="50" y="20"/>
                    <a:pt x="41" y="21"/>
                    <a:pt x="35" y="25"/>
                  </a:cubicBezTo>
                  <a:cubicBezTo>
                    <a:pt x="30" y="29"/>
                    <a:pt x="26" y="36"/>
                    <a:pt x="24" y="45"/>
                  </a:cubicBezTo>
                  <a:cubicBezTo>
                    <a:pt x="22" y="59"/>
                    <a:pt x="24" y="69"/>
                    <a:pt x="31" y="76"/>
                  </a:cubicBezTo>
                  <a:cubicBezTo>
                    <a:pt x="37" y="84"/>
                    <a:pt x="49" y="89"/>
                    <a:pt x="67" y="91"/>
                  </a:cubicBezTo>
                  <a:lnTo>
                    <a:pt x="139" y="103"/>
                  </a:lnTo>
                  <a:lnTo>
                    <a:pt x="136" y="122"/>
                  </a:lnTo>
                  <a:lnTo>
                    <a:pt x="0" y="100"/>
                  </a:lnTo>
                  <a:lnTo>
                    <a:pt x="2" y="85"/>
                  </a:lnTo>
                  <a:lnTo>
                    <a:pt x="22" y="85"/>
                  </a:lnTo>
                  <a:lnTo>
                    <a:pt x="22" y="84"/>
                  </a:lnTo>
                  <a:cubicBezTo>
                    <a:pt x="16" y="79"/>
                    <a:pt x="11" y="73"/>
                    <a:pt x="9" y="65"/>
                  </a:cubicBezTo>
                  <a:cubicBezTo>
                    <a:pt x="6" y="57"/>
                    <a:pt x="5" y="49"/>
                    <a:pt x="7" y="40"/>
                  </a:cubicBezTo>
                  <a:cubicBezTo>
                    <a:pt x="9" y="25"/>
                    <a:pt x="15" y="15"/>
                    <a:pt x="24" y="8"/>
                  </a:cubicBezTo>
                  <a:cubicBezTo>
                    <a:pt x="33" y="2"/>
                    <a:pt x="46" y="0"/>
                    <a:pt x="63" y="3"/>
                  </a:cubicBezTo>
                  <a:lnTo>
                    <a:pt x="153" y="17"/>
                  </a:lnTo>
                  <a:lnTo>
                    <a:pt x="150" y="36"/>
                  </a:ln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auto">
            <a:xfrm>
              <a:off x="3931277" y="5754043"/>
              <a:ext cx="2835368" cy="1090237"/>
            </a:xfrm>
            <a:custGeom>
              <a:avLst/>
              <a:gdLst>
                <a:gd name="T0" fmla="*/ 6124 w 6127"/>
                <a:gd name="T1" fmla="*/ 339 h 2751"/>
                <a:gd name="T2" fmla="*/ 6124 w 6127"/>
                <a:gd name="T3" fmla="*/ 339 h 2751"/>
                <a:gd name="T4" fmla="*/ 6127 w 6127"/>
                <a:gd name="T5" fmla="*/ 394 h 2751"/>
                <a:gd name="T6" fmla="*/ 6127 w 6127"/>
                <a:gd name="T7" fmla="*/ 394 h 2751"/>
                <a:gd name="T8" fmla="*/ 97 w 6127"/>
                <a:gd name="T9" fmla="*/ 2238 h 2751"/>
                <a:gd name="T10" fmla="*/ 119 w 6127"/>
                <a:gd name="T11" fmla="*/ 2141 h 2751"/>
                <a:gd name="T12" fmla="*/ 0 w 6127"/>
                <a:gd name="T13" fmla="*/ 1926 h 2751"/>
                <a:gd name="T14" fmla="*/ 201 w 6127"/>
                <a:gd name="T15" fmla="*/ 1790 h 2751"/>
                <a:gd name="T16" fmla="*/ 229 w 6127"/>
                <a:gd name="T17" fmla="*/ 1673 h 2751"/>
                <a:gd name="T18" fmla="*/ 229 w 6127"/>
                <a:gd name="T19" fmla="*/ 1673 h 2751"/>
                <a:gd name="T20" fmla="*/ 5702 w 6127"/>
                <a:gd name="T21" fmla="*/ 0 h 2751"/>
                <a:gd name="T22" fmla="*/ 5755 w 6127"/>
                <a:gd name="T23" fmla="*/ 1 h 2751"/>
                <a:gd name="T24" fmla="*/ 6124 w 6127"/>
                <a:gd name="T25" fmla="*/ 339 h 2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7" h="2751">
                  <a:moveTo>
                    <a:pt x="6124" y="339"/>
                  </a:moveTo>
                  <a:lnTo>
                    <a:pt x="6124" y="339"/>
                  </a:lnTo>
                  <a:lnTo>
                    <a:pt x="6127" y="394"/>
                  </a:lnTo>
                  <a:lnTo>
                    <a:pt x="6127" y="394"/>
                  </a:lnTo>
                  <a:cubicBezTo>
                    <a:pt x="4594" y="2047"/>
                    <a:pt x="2292" y="2751"/>
                    <a:pt x="97" y="2238"/>
                  </a:cubicBezTo>
                  <a:lnTo>
                    <a:pt x="119" y="2141"/>
                  </a:lnTo>
                  <a:lnTo>
                    <a:pt x="0" y="1926"/>
                  </a:lnTo>
                  <a:lnTo>
                    <a:pt x="201" y="1790"/>
                  </a:lnTo>
                  <a:lnTo>
                    <a:pt x="229" y="1673"/>
                  </a:lnTo>
                  <a:lnTo>
                    <a:pt x="229" y="1673"/>
                  </a:lnTo>
                  <a:cubicBezTo>
                    <a:pt x="2221" y="2139"/>
                    <a:pt x="4310" y="1500"/>
                    <a:pt x="5702" y="0"/>
                  </a:cubicBezTo>
                  <a:lnTo>
                    <a:pt x="5755" y="1"/>
                  </a:lnTo>
                  <a:lnTo>
                    <a:pt x="6124" y="339"/>
                  </a:lnTo>
                  <a:close/>
                </a:path>
              </a:pathLst>
            </a:custGeom>
            <a:solidFill>
              <a:srgbClr val="00FFFF">
                <a:alpha val="50000"/>
              </a:srgbClr>
            </a:solidFill>
            <a:ln w="47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55" name="Freeform 53"/>
            <p:cNvSpPr>
              <a:spLocks noEditPoints="1"/>
            </p:cNvSpPr>
            <p:nvPr/>
          </p:nvSpPr>
          <p:spPr bwMode="auto">
            <a:xfrm>
              <a:off x="4625858" y="6541628"/>
              <a:ext cx="53821" cy="73264"/>
            </a:xfrm>
            <a:custGeom>
              <a:avLst/>
              <a:gdLst>
                <a:gd name="T0" fmla="*/ 0 w 117"/>
                <a:gd name="T1" fmla="*/ 0 h 185"/>
                <a:gd name="T2" fmla="*/ 48 w 117"/>
                <a:gd name="T3" fmla="*/ 0 h 185"/>
                <a:gd name="T4" fmla="*/ 97 w 117"/>
                <a:gd name="T5" fmla="*/ 11 h 185"/>
                <a:gd name="T6" fmla="*/ 112 w 117"/>
                <a:gd name="T7" fmla="*/ 46 h 185"/>
                <a:gd name="T8" fmla="*/ 103 w 117"/>
                <a:gd name="T9" fmla="*/ 73 h 185"/>
                <a:gd name="T10" fmla="*/ 79 w 117"/>
                <a:gd name="T11" fmla="*/ 86 h 185"/>
                <a:gd name="T12" fmla="*/ 79 w 117"/>
                <a:gd name="T13" fmla="*/ 87 h 185"/>
                <a:gd name="T14" fmla="*/ 117 w 117"/>
                <a:gd name="T15" fmla="*/ 132 h 185"/>
                <a:gd name="T16" fmla="*/ 102 w 117"/>
                <a:gd name="T17" fmla="*/ 171 h 185"/>
                <a:gd name="T18" fmla="*/ 59 w 117"/>
                <a:gd name="T19" fmla="*/ 185 h 185"/>
                <a:gd name="T20" fmla="*/ 0 w 117"/>
                <a:gd name="T21" fmla="*/ 185 h 185"/>
                <a:gd name="T22" fmla="*/ 0 w 117"/>
                <a:gd name="T23" fmla="*/ 0 h 185"/>
                <a:gd name="T24" fmla="*/ 20 w 117"/>
                <a:gd name="T25" fmla="*/ 79 h 185"/>
                <a:gd name="T26" fmla="*/ 52 w 117"/>
                <a:gd name="T27" fmla="*/ 79 h 185"/>
                <a:gd name="T28" fmla="*/ 82 w 117"/>
                <a:gd name="T29" fmla="*/ 72 h 185"/>
                <a:gd name="T30" fmla="*/ 91 w 117"/>
                <a:gd name="T31" fmla="*/ 48 h 185"/>
                <a:gd name="T32" fmla="*/ 81 w 117"/>
                <a:gd name="T33" fmla="*/ 25 h 185"/>
                <a:gd name="T34" fmla="*/ 49 w 117"/>
                <a:gd name="T35" fmla="*/ 19 h 185"/>
                <a:gd name="T36" fmla="*/ 20 w 117"/>
                <a:gd name="T37" fmla="*/ 19 h 185"/>
                <a:gd name="T38" fmla="*/ 20 w 117"/>
                <a:gd name="T39" fmla="*/ 79 h 185"/>
                <a:gd name="T40" fmla="*/ 20 w 117"/>
                <a:gd name="T41" fmla="*/ 97 h 185"/>
                <a:gd name="T42" fmla="*/ 20 w 117"/>
                <a:gd name="T43" fmla="*/ 166 h 185"/>
                <a:gd name="T44" fmla="*/ 55 w 117"/>
                <a:gd name="T45" fmla="*/ 166 h 185"/>
                <a:gd name="T46" fmla="*/ 86 w 117"/>
                <a:gd name="T47" fmla="*/ 157 h 185"/>
                <a:gd name="T48" fmla="*/ 96 w 117"/>
                <a:gd name="T49" fmla="*/ 130 h 185"/>
                <a:gd name="T50" fmla="*/ 86 w 117"/>
                <a:gd name="T51" fmla="*/ 105 h 185"/>
                <a:gd name="T52" fmla="*/ 53 w 117"/>
                <a:gd name="T53" fmla="*/ 97 h 185"/>
                <a:gd name="T54" fmla="*/ 20 w 117"/>
                <a:gd name="T55" fmla="*/ 9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7" h="185">
                  <a:moveTo>
                    <a:pt x="0" y="0"/>
                  </a:moveTo>
                  <a:lnTo>
                    <a:pt x="48" y="0"/>
                  </a:lnTo>
                  <a:cubicBezTo>
                    <a:pt x="70" y="0"/>
                    <a:pt x="87" y="4"/>
                    <a:pt x="97" y="11"/>
                  </a:cubicBezTo>
                  <a:cubicBezTo>
                    <a:pt x="107" y="18"/>
                    <a:pt x="112" y="30"/>
                    <a:pt x="112" y="46"/>
                  </a:cubicBezTo>
                  <a:cubicBezTo>
                    <a:pt x="112" y="57"/>
                    <a:pt x="109" y="66"/>
                    <a:pt x="103" y="73"/>
                  </a:cubicBezTo>
                  <a:cubicBezTo>
                    <a:pt x="98" y="80"/>
                    <a:pt x="89" y="85"/>
                    <a:pt x="79" y="86"/>
                  </a:cubicBezTo>
                  <a:lnTo>
                    <a:pt x="79" y="87"/>
                  </a:lnTo>
                  <a:cubicBezTo>
                    <a:pt x="105" y="92"/>
                    <a:pt x="117" y="107"/>
                    <a:pt x="117" y="132"/>
                  </a:cubicBezTo>
                  <a:cubicBezTo>
                    <a:pt x="117" y="148"/>
                    <a:pt x="112" y="161"/>
                    <a:pt x="102" y="171"/>
                  </a:cubicBezTo>
                  <a:cubicBezTo>
                    <a:pt x="92" y="180"/>
                    <a:pt x="78" y="185"/>
                    <a:pt x="59" y="185"/>
                  </a:cubicBezTo>
                  <a:lnTo>
                    <a:pt x="0" y="185"/>
                  </a:lnTo>
                  <a:lnTo>
                    <a:pt x="0" y="0"/>
                  </a:lnTo>
                  <a:close/>
                  <a:moveTo>
                    <a:pt x="20" y="79"/>
                  </a:moveTo>
                  <a:lnTo>
                    <a:pt x="52" y="79"/>
                  </a:lnTo>
                  <a:cubicBezTo>
                    <a:pt x="66" y="79"/>
                    <a:pt x="76" y="77"/>
                    <a:pt x="82" y="72"/>
                  </a:cubicBezTo>
                  <a:cubicBezTo>
                    <a:pt x="88" y="67"/>
                    <a:pt x="91" y="59"/>
                    <a:pt x="91" y="48"/>
                  </a:cubicBezTo>
                  <a:cubicBezTo>
                    <a:pt x="91" y="38"/>
                    <a:pt x="88" y="30"/>
                    <a:pt x="81" y="25"/>
                  </a:cubicBezTo>
                  <a:cubicBezTo>
                    <a:pt x="74" y="21"/>
                    <a:pt x="63" y="19"/>
                    <a:pt x="49" y="19"/>
                  </a:cubicBezTo>
                  <a:lnTo>
                    <a:pt x="20" y="19"/>
                  </a:lnTo>
                  <a:lnTo>
                    <a:pt x="20" y="79"/>
                  </a:lnTo>
                  <a:close/>
                  <a:moveTo>
                    <a:pt x="20" y="97"/>
                  </a:moveTo>
                  <a:lnTo>
                    <a:pt x="20" y="166"/>
                  </a:lnTo>
                  <a:lnTo>
                    <a:pt x="55" y="166"/>
                  </a:lnTo>
                  <a:cubicBezTo>
                    <a:pt x="69" y="166"/>
                    <a:pt x="79" y="163"/>
                    <a:pt x="86" y="157"/>
                  </a:cubicBezTo>
                  <a:cubicBezTo>
                    <a:pt x="93" y="151"/>
                    <a:pt x="96" y="142"/>
                    <a:pt x="96" y="130"/>
                  </a:cubicBezTo>
                  <a:cubicBezTo>
                    <a:pt x="96" y="119"/>
                    <a:pt x="93" y="110"/>
                    <a:pt x="86" y="105"/>
                  </a:cubicBezTo>
                  <a:cubicBezTo>
                    <a:pt x="79" y="99"/>
                    <a:pt x="68" y="97"/>
                    <a:pt x="53" y="97"/>
                  </a:cubicBezTo>
                  <a:lnTo>
                    <a:pt x="20" y="97"/>
                  </a:ln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auto">
            <a:xfrm>
              <a:off x="4569592" y="6560817"/>
              <a:ext cx="44035" cy="55820"/>
            </a:xfrm>
            <a:custGeom>
              <a:avLst/>
              <a:gdLst>
                <a:gd name="T0" fmla="*/ 57 w 93"/>
                <a:gd name="T1" fmla="*/ 143 h 144"/>
                <a:gd name="T2" fmla="*/ 15 w 93"/>
                <a:gd name="T3" fmla="*/ 124 h 144"/>
                <a:gd name="T4" fmla="*/ 0 w 93"/>
                <a:gd name="T5" fmla="*/ 71 h 144"/>
                <a:gd name="T6" fmla="*/ 17 w 93"/>
                <a:gd name="T7" fmla="*/ 18 h 144"/>
                <a:gd name="T8" fmla="*/ 61 w 93"/>
                <a:gd name="T9" fmla="*/ 0 h 144"/>
                <a:gd name="T10" fmla="*/ 79 w 93"/>
                <a:gd name="T11" fmla="*/ 3 h 144"/>
                <a:gd name="T12" fmla="*/ 93 w 93"/>
                <a:gd name="T13" fmla="*/ 8 h 144"/>
                <a:gd name="T14" fmla="*/ 87 w 93"/>
                <a:gd name="T15" fmla="*/ 26 h 144"/>
                <a:gd name="T16" fmla="*/ 73 w 93"/>
                <a:gd name="T17" fmla="*/ 21 h 144"/>
                <a:gd name="T18" fmla="*/ 60 w 93"/>
                <a:gd name="T19" fmla="*/ 19 h 144"/>
                <a:gd name="T20" fmla="*/ 20 w 93"/>
                <a:gd name="T21" fmla="*/ 71 h 144"/>
                <a:gd name="T22" fmla="*/ 29 w 93"/>
                <a:gd name="T23" fmla="*/ 111 h 144"/>
                <a:gd name="T24" fmla="*/ 57 w 93"/>
                <a:gd name="T25" fmla="*/ 125 h 144"/>
                <a:gd name="T26" fmla="*/ 90 w 93"/>
                <a:gd name="T27" fmla="*/ 118 h 144"/>
                <a:gd name="T28" fmla="*/ 89 w 93"/>
                <a:gd name="T29" fmla="*/ 137 h 144"/>
                <a:gd name="T30" fmla="*/ 57 w 93"/>
                <a:gd name="T31"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44">
                  <a:moveTo>
                    <a:pt x="57" y="143"/>
                  </a:moveTo>
                  <a:cubicBezTo>
                    <a:pt x="38" y="143"/>
                    <a:pt x="24" y="136"/>
                    <a:pt x="15" y="124"/>
                  </a:cubicBezTo>
                  <a:cubicBezTo>
                    <a:pt x="5" y="111"/>
                    <a:pt x="0" y="94"/>
                    <a:pt x="0" y="71"/>
                  </a:cubicBezTo>
                  <a:cubicBezTo>
                    <a:pt x="1" y="48"/>
                    <a:pt x="6" y="31"/>
                    <a:pt x="17" y="18"/>
                  </a:cubicBezTo>
                  <a:cubicBezTo>
                    <a:pt x="27" y="6"/>
                    <a:pt x="42" y="0"/>
                    <a:pt x="61" y="0"/>
                  </a:cubicBezTo>
                  <a:cubicBezTo>
                    <a:pt x="67" y="0"/>
                    <a:pt x="73" y="1"/>
                    <a:pt x="79" y="3"/>
                  </a:cubicBezTo>
                  <a:cubicBezTo>
                    <a:pt x="85" y="4"/>
                    <a:pt x="90" y="6"/>
                    <a:pt x="93" y="8"/>
                  </a:cubicBezTo>
                  <a:lnTo>
                    <a:pt x="87" y="26"/>
                  </a:lnTo>
                  <a:cubicBezTo>
                    <a:pt x="83" y="24"/>
                    <a:pt x="78" y="22"/>
                    <a:pt x="73" y="21"/>
                  </a:cubicBezTo>
                  <a:cubicBezTo>
                    <a:pt x="68" y="19"/>
                    <a:pt x="64" y="19"/>
                    <a:pt x="60" y="19"/>
                  </a:cubicBezTo>
                  <a:cubicBezTo>
                    <a:pt x="34" y="18"/>
                    <a:pt x="21" y="36"/>
                    <a:pt x="20" y="71"/>
                  </a:cubicBezTo>
                  <a:cubicBezTo>
                    <a:pt x="20" y="88"/>
                    <a:pt x="23" y="101"/>
                    <a:pt x="29" y="111"/>
                  </a:cubicBezTo>
                  <a:cubicBezTo>
                    <a:pt x="35" y="120"/>
                    <a:pt x="44" y="125"/>
                    <a:pt x="57" y="125"/>
                  </a:cubicBezTo>
                  <a:cubicBezTo>
                    <a:pt x="67" y="125"/>
                    <a:pt x="78" y="123"/>
                    <a:pt x="90" y="118"/>
                  </a:cubicBezTo>
                  <a:lnTo>
                    <a:pt x="89" y="137"/>
                  </a:lnTo>
                  <a:cubicBezTo>
                    <a:pt x="81" y="141"/>
                    <a:pt x="70" y="144"/>
                    <a:pt x="57" y="143"/>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5"/>
            <p:cNvSpPr>
              <a:spLocks noEditPoints="1"/>
            </p:cNvSpPr>
            <p:nvPr/>
          </p:nvSpPr>
          <p:spPr bwMode="auto">
            <a:xfrm>
              <a:off x="4508431" y="6559072"/>
              <a:ext cx="48928" cy="55820"/>
            </a:xfrm>
            <a:custGeom>
              <a:avLst/>
              <a:gdLst>
                <a:gd name="T0" fmla="*/ 87 w 106"/>
                <a:gd name="T1" fmla="*/ 142 h 143"/>
                <a:gd name="T2" fmla="*/ 84 w 106"/>
                <a:gd name="T3" fmla="*/ 123 h 143"/>
                <a:gd name="T4" fmla="*/ 83 w 106"/>
                <a:gd name="T5" fmla="*/ 122 h 143"/>
                <a:gd name="T6" fmla="*/ 63 w 106"/>
                <a:gd name="T7" fmla="*/ 139 h 143"/>
                <a:gd name="T8" fmla="*/ 40 w 106"/>
                <a:gd name="T9" fmla="*/ 143 h 143"/>
                <a:gd name="T10" fmla="*/ 10 w 106"/>
                <a:gd name="T11" fmla="*/ 131 h 143"/>
                <a:gd name="T12" fmla="*/ 1 w 106"/>
                <a:gd name="T13" fmla="*/ 100 h 143"/>
                <a:gd name="T14" fmla="*/ 64 w 106"/>
                <a:gd name="T15" fmla="*/ 59 h 143"/>
                <a:gd name="T16" fmla="*/ 86 w 106"/>
                <a:gd name="T17" fmla="*/ 59 h 143"/>
                <a:gd name="T18" fmla="*/ 86 w 106"/>
                <a:gd name="T19" fmla="*/ 50 h 143"/>
                <a:gd name="T20" fmla="*/ 81 w 106"/>
                <a:gd name="T21" fmla="*/ 27 h 143"/>
                <a:gd name="T22" fmla="*/ 61 w 106"/>
                <a:gd name="T23" fmla="*/ 18 h 143"/>
                <a:gd name="T24" fmla="*/ 24 w 106"/>
                <a:gd name="T25" fmla="*/ 27 h 143"/>
                <a:gd name="T26" fmla="*/ 19 w 106"/>
                <a:gd name="T27" fmla="*/ 11 h 143"/>
                <a:gd name="T28" fmla="*/ 40 w 106"/>
                <a:gd name="T29" fmla="*/ 3 h 143"/>
                <a:gd name="T30" fmla="*/ 62 w 106"/>
                <a:gd name="T31" fmla="*/ 1 h 143"/>
                <a:gd name="T32" fmla="*/ 96 w 106"/>
                <a:gd name="T33" fmla="*/ 13 h 143"/>
                <a:gd name="T34" fmla="*/ 105 w 106"/>
                <a:gd name="T35" fmla="*/ 48 h 143"/>
                <a:gd name="T36" fmla="*/ 101 w 106"/>
                <a:gd name="T37" fmla="*/ 143 h 143"/>
                <a:gd name="T38" fmla="*/ 87 w 106"/>
                <a:gd name="T39" fmla="*/ 142 h 143"/>
                <a:gd name="T40" fmla="*/ 44 w 106"/>
                <a:gd name="T41" fmla="*/ 126 h 143"/>
                <a:gd name="T42" fmla="*/ 73 w 106"/>
                <a:gd name="T43" fmla="*/ 116 h 143"/>
                <a:gd name="T44" fmla="*/ 84 w 106"/>
                <a:gd name="T45" fmla="*/ 86 h 143"/>
                <a:gd name="T46" fmla="*/ 85 w 106"/>
                <a:gd name="T47" fmla="*/ 74 h 143"/>
                <a:gd name="T48" fmla="*/ 65 w 106"/>
                <a:gd name="T49" fmla="*/ 74 h 143"/>
                <a:gd name="T50" fmla="*/ 32 w 106"/>
                <a:gd name="T51" fmla="*/ 80 h 143"/>
                <a:gd name="T52" fmla="*/ 21 w 106"/>
                <a:gd name="T53" fmla="*/ 102 h 143"/>
                <a:gd name="T54" fmla="*/ 27 w 106"/>
                <a:gd name="T55" fmla="*/ 119 h 143"/>
                <a:gd name="T56" fmla="*/ 44 w 106"/>
                <a:gd name="T57"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143">
                  <a:moveTo>
                    <a:pt x="87" y="142"/>
                  </a:moveTo>
                  <a:lnTo>
                    <a:pt x="84" y="123"/>
                  </a:lnTo>
                  <a:lnTo>
                    <a:pt x="83" y="122"/>
                  </a:lnTo>
                  <a:cubicBezTo>
                    <a:pt x="76" y="131"/>
                    <a:pt x="70" y="136"/>
                    <a:pt x="63" y="139"/>
                  </a:cubicBezTo>
                  <a:cubicBezTo>
                    <a:pt x="57" y="142"/>
                    <a:pt x="49" y="143"/>
                    <a:pt x="40" y="143"/>
                  </a:cubicBezTo>
                  <a:cubicBezTo>
                    <a:pt x="27" y="142"/>
                    <a:pt x="17" y="139"/>
                    <a:pt x="10" y="131"/>
                  </a:cubicBezTo>
                  <a:cubicBezTo>
                    <a:pt x="4" y="124"/>
                    <a:pt x="0" y="114"/>
                    <a:pt x="1" y="100"/>
                  </a:cubicBezTo>
                  <a:cubicBezTo>
                    <a:pt x="2" y="72"/>
                    <a:pt x="23" y="58"/>
                    <a:pt x="64" y="59"/>
                  </a:cubicBezTo>
                  <a:lnTo>
                    <a:pt x="86" y="59"/>
                  </a:lnTo>
                  <a:lnTo>
                    <a:pt x="86" y="50"/>
                  </a:lnTo>
                  <a:cubicBezTo>
                    <a:pt x="87" y="39"/>
                    <a:pt x="85" y="32"/>
                    <a:pt x="81" y="27"/>
                  </a:cubicBezTo>
                  <a:cubicBezTo>
                    <a:pt x="77" y="21"/>
                    <a:pt x="70" y="18"/>
                    <a:pt x="61" y="18"/>
                  </a:cubicBezTo>
                  <a:cubicBezTo>
                    <a:pt x="50" y="18"/>
                    <a:pt x="38" y="21"/>
                    <a:pt x="24" y="27"/>
                  </a:cubicBezTo>
                  <a:lnTo>
                    <a:pt x="19" y="11"/>
                  </a:lnTo>
                  <a:cubicBezTo>
                    <a:pt x="25" y="8"/>
                    <a:pt x="32" y="5"/>
                    <a:pt x="40" y="3"/>
                  </a:cubicBezTo>
                  <a:cubicBezTo>
                    <a:pt x="47" y="1"/>
                    <a:pt x="55" y="0"/>
                    <a:pt x="62" y="1"/>
                  </a:cubicBezTo>
                  <a:cubicBezTo>
                    <a:pt x="78" y="1"/>
                    <a:pt x="89" y="5"/>
                    <a:pt x="96" y="13"/>
                  </a:cubicBezTo>
                  <a:cubicBezTo>
                    <a:pt x="103" y="21"/>
                    <a:pt x="106" y="33"/>
                    <a:pt x="105" y="48"/>
                  </a:cubicBezTo>
                  <a:lnTo>
                    <a:pt x="101" y="143"/>
                  </a:lnTo>
                  <a:lnTo>
                    <a:pt x="87" y="142"/>
                  </a:lnTo>
                  <a:close/>
                  <a:moveTo>
                    <a:pt x="44" y="126"/>
                  </a:moveTo>
                  <a:cubicBezTo>
                    <a:pt x="56" y="126"/>
                    <a:pt x="66" y="123"/>
                    <a:pt x="73" y="116"/>
                  </a:cubicBezTo>
                  <a:cubicBezTo>
                    <a:pt x="80" y="109"/>
                    <a:pt x="84" y="99"/>
                    <a:pt x="84" y="86"/>
                  </a:cubicBezTo>
                  <a:lnTo>
                    <a:pt x="85" y="74"/>
                  </a:lnTo>
                  <a:lnTo>
                    <a:pt x="65" y="74"/>
                  </a:lnTo>
                  <a:cubicBezTo>
                    <a:pt x="50" y="74"/>
                    <a:pt x="39" y="76"/>
                    <a:pt x="32" y="80"/>
                  </a:cubicBezTo>
                  <a:cubicBezTo>
                    <a:pt x="25" y="85"/>
                    <a:pt x="22" y="92"/>
                    <a:pt x="21" y="102"/>
                  </a:cubicBezTo>
                  <a:cubicBezTo>
                    <a:pt x="21" y="109"/>
                    <a:pt x="23" y="115"/>
                    <a:pt x="27" y="119"/>
                  </a:cubicBezTo>
                  <a:cubicBezTo>
                    <a:pt x="31" y="123"/>
                    <a:pt x="37" y="125"/>
                    <a:pt x="44" y="126"/>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auto">
            <a:xfrm>
              <a:off x="4457058" y="6557328"/>
              <a:ext cx="44035" cy="57565"/>
            </a:xfrm>
            <a:custGeom>
              <a:avLst/>
              <a:gdLst>
                <a:gd name="T0" fmla="*/ 91 w 94"/>
                <a:gd name="T1" fmla="*/ 106 h 144"/>
                <a:gd name="T2" fmla="*/ 76 w 94"/>
                <a:gd name="T3" fmla="*/ 135 h 144"/>
                <a:gd name="T4" fmla="*/ 38 w 94"/>
                <a:gd name="T5" fmla="*/ 143 h 144"/>
                <a:gd name="T6" fmla="*/ 0 w 94"/>
                <a:gd name="T7" fmla="*/ 132 h 144"/>
                <a:gd name="T8" fmla="*/ 1 w 94"/>
                <a:gd name="T9" fmla="*/ 112 h 144"/>
                <a:gd name="T10" fmla="*/ 20 w 94"/>
                <a:gd name="T11" fmla="*/ 121 h 144"/>
                <a:gd name="T12" fmla="*/ 40 w 94"/>
                <a:gd name="T13" fmla="*/ 125 h 144"/>
                <a:gd name="T14" fmla="*/ 64 w 94"/>
                <a:gd name="T15" fmla="*/ 122 h 144"/>
                <a:gd name="T16" fmla="*/ 73 w 94"/>
                <a:gd name="T17" fmla="*/ 106 h 144"/>
                <a:gd name="T18" fmla="*/ 67 w 94"/>
                <a:gd name="T19" fmla="*/ 92 h 144"/>
                <a:gd name="T20" fmla="*/ 43 w 94"/>
                <a:gd name="T21" fmla="*/ 77 h 144"/>
                <a:gd name="T22" fmla="*/ 18 w 94"/>
                <a:gd name="T23" fmla="*/ 63 h 144"/>
                <a:gd name="T24" fmla="*/ 8 w 94"/>
                <a:gd name="T25" fmla="*/ 50 h 144"/>
                <a:gd name="T26" fmla="*/ 5 w 94"/>
                <a:gd name="T27" fmla="*/ 34 h 144"/>
                <a:gd name="T28" fmla="*/ 19 w 94"/>
                <a:gd name="T29" fmla="*/ 8 h 144"/>
                <a:gd name="T30" fmla="*/ 55 w 94"/>
                <a:gd name="T31" fmla="*/ 0 h 144"/>
                <a:gd name="T32" fmla="*/ 94 w 94"/>
                <a:gd name="T33" fmla="*/ 12 h 144"/>
                <a:gd name="T34" fmla="*/ 86 w 94"/>
                <a:gd name="T35" fmla="*/ 29 h 144"/>
                <a:gd name="T36" fmla="*/ 52 w 94"/>
                <a:gd name="T37" fmla="*/ 18 h 144"/>
                <a:gd name="T38" fmla="*/ 31 w 94"/>
                <a:gd name="T39" fmla="*/ 21 h 144"/>
                <a:gd name="T40" fmla="*/ 23 w 94"/>
                <a:gd name="T41" fmla="*/ 34 h 144"/>
                <a:gd name="T42" fmla="*/ 26 w 94"/>
                <a:gd name="T43" fmla="*/ 43 h 144"/>
                <a:gd name="T44" fmla="*/ 34 w 94"/>
                <a:gd name="T45" fmla="*/ 51 h 144"/>
                <a:gd name="T46" fmla="*/ 55 w 94"/>
                <a:gd name="T47" fmla="*/ 62 h 144"/>
                <a:gd name="T48" fmla="*/ 85 w 94"/>
                <a:gd name="T49" fmla="*/ 82 h 144"/>
                <a:gd name="T50" fmla="*/ 91 w 94"/>
                <a:gd name="T51" fmla="*/ 10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44">
                  <a:moveTo>
                    <a:pt x="91" y="106"/>
                  </a:moveTo>
                  <a:cubicBezTo>
                    <a:pt x="91" y="118"/>
                    <a:pt x="86" y="128"/>
                    <a:pt x="76" y="135"/>
                  </a:cubicBezTo>
                  <a:cubicBezTo>
                    <a:pt x="67" y="141"/>
                    <a:pt x="54" y="144"/>
                    <a:pt x="38" y="143"/>
                  </a:cubicBezTo>
                  <a:cubicBezTo>
                    <a:pt x="22" y="142"/>
                    <a:pt x="9" y="138"/>
                    <a:pt x="0" y="132"/>
                  </a:cubicBezTo>
                  <a:lnTo>
                    <a:pt x="1" y="112"/>
                  </a:lnTo>
                  <a:cubicBezTo>
                    <a:pt x="7" y="116"/>
                    <a:pt x="13" y="119"/>
                    <a:pt x="20" y="121"/>
                  </a:cubicBezTo>
                  <a:cubicBezTo>
                    <a:pt x="27" y="124"/>
                    <a:pt x="34" y="125"/>
                    <a:pt x="40" y="125"/>
                  </a:cubicBezTo>
                  <a:cubicBezTo>
                    <a:pt x="50" y="126"/>
                    <a:pt x="58" y="125"/>
                    <a:pt x="64" y="122"/>
                  </a:cubicBezTo>
                  <a:cubicBezTo>
                    <a:pt x="69" y="118"/>
                    <a:pt x="72" y="113"/>
                    <a:pt x="73" y="106"/>
                  </a:cubicBezTo>
                  <a:cubicBezTo>
                    <a:pt x="73" y="101"/>
                    <a:pt x="71" y="96"/>
                    <a:pt x="67" y="92"/>
                  </a:cubicBezTo>
                  <a:cubicBezTo>
                    <a:pt x="63" y="88"/>
                    <a:pt x="55" y="83"/>
                    <a:pt x="43" y="77"/>
                  </a:cubicBezTo>
                  <a:cubicBezTo>
                    <a:pt x="31" y="71"/>
                    <a:pt x="23" y="67"/>
                    <a:pt x="18" y="63"/>
                  </a:cubicBezTo>
                  <a:cubicBezTo>
                    <a:pt x="13" y="59"/>
                    <a:pt x="10" y="54"/>
                    <a:pt x="8" y="50"/>
                  </a:cubicBezTo>
                  <a:cubicBezTo>
                    <a:pt x="6" y="45"/>
                    <a:pt x="5" y="39"/>
                    <a:pt x="5" y="34"/>
                  </a:cubicBezTo>
                  <a:cubicBezTo>
                    <a:pt x="6" y="23"/>
                    <a:pt x="10" y="14"/>
                    <a:pt x="19" y="8"/>
                  </a:cubicBezTo>
                  <a:cubicBezTo>
                    <a:pt x="28" y="2"/>
                    <a:pt x="40" y="0"/>
                    <a:pt x="55" y="0"/>
                  </a:cubicBezTo>
                  <a:cubicBezTo>
                    <a:pt x="68" y="1"/>
                    <a:pt x="81" y="5"/>
                    <a:pt x="94" y="12"/>
                  </a:cubicBezTo>
                  <a:lnTo>
                    <a:pt x="86" y="29"/>
                  </a:lnTo>
                  <a:cubicBezTo>
                    <a:pt x="74" y="22"/>
                    <a:pt x="62" y="18"/>
                    <a:pt x="52" y="18"/>
                  </a:cubicBezTo>
                  <a:cubicBezTo>
                    <a:pt x="43" y="17"/>
                    <a:pt x="36" y="18"/>
                    <a:pt x="31" y="21"/>
                  </a:cubicBezTo>
                  <a:cubicBezTo>
                    <a:pt x="26" y="24"/>
                    <a:pt x="24" y="28"/>
                    <a:pt x="23" y="34"/>
                  </a:cubicBezTo>
                  <a:cubicBezTo>
                    <a:pt x="23" y="38"/>
                    <a:pt x="24" y="40"/>
                    <a:pt x="26" y="43"/>
                  </a:cubicBezTo>
                  <a:cubicBezTo>
                    <a:pt x="27" y="45"/>
                    <a:pt x="30" y="48"/>
                    <a:pt x="34" y="51"/>
                  </a:cubicBezTo>
                  <a:cubicBezTo>
                    <a:pt x="37" y="53"/>
                    <a:pt x="44" y="57"/>
                    <a:pt x="55" y="62"/>
                  </a:cubicBezTo>
                  <a:cubicBezTo>
                    <a:pt x="70" y="69"/>
                    <a:pt x="80" y="76"/>
                    <a:pt x="85" y="82"/>
                  </a:cubicBezTo>
                  <a:cubicBezTo>
                    <a:pt x="90" y="88"/>
                    <a:pt x="92" y="96"/>
                    <a:pt x="91" y="106"/>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auto">
            <a:xfrm>
              <a:off x="7072248" y="3652937"/>
              <a:ext cx="459921" cy="1432136"/>
            </a:xfrm>
            <a:custGeom>
              <a:avLst/>
              <a:gdLst>
                <a:gd name="T0" fmla="*/ 667 w 997"/>
                <a:gd name="T1" fmla="*/ 0 h 3612"/>
                <a:gd name="T2" fmla="*/ 667 w 997"/>
                <a:gd name="T3" fmla="*/ 0 h 3612"/>
                <a:gd name="T4" fmla="*/ 715 w 997"/>
                <a:gd name="T5" fmla="*/ 28 h 3612"/>
                <a:gd name="T6" fmla="*/ 715 w 997"/>
                <a:gd name="T7" fmla="*/ 28 h 3612"/>
                <a:gd name="T8" fmla="*/ 548 w 997"/>
                <a:gd name="T9" fmla="*/ 3548 h 3612"/>
                <a:gd name="T10" fmla="*/ 453 w 997"/>
                <a:gd name="T11" fmla="*/ 3516 h 3612"/>
                <a:gd name="T12" fmla="*/ 227 w 997"/>
                <a:gd name="T13" fmla="*/ 3612 h 3612"/>
                <a:gd name="T14" fmla="*/ 113 w 997"/>
                <a:gd name="T15" fmla="*/ 3398 h 3612"/>
                <a:gd name="T16" fmla="*/ 0 w 997"/>
                <a:gd name="T17" fmla="*/ 3359 h 3612"/>
                <a:gd name="T18" fmla="*/ 0 w 997"/>
                <a:gd name="T19" fmla="*/ 3359 h 3612"/>
                <a:gd name="T20" fmla="*/ 151 w 997"/>
                <a:gd name="T21" fmla="*/ 164 h 3612"/>
                <a:gd name="T22" fmla="*/ 182 w 997"/>
                <a:gd name="T23" fmla="*/ 121 h 3612"/>
                <a:gd name="T24" fmla="*/ 667 w 997"/>
                <a:gd name="T25"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7" h="3612">
                  <a:moveTo>
                    <a:pt x="667" y="0"/>
                  </a:moveTo>
                  <a:lnTo>
                    <a:pt x="667" y="0"/>
                  </a:lnTo>
                  <a:lnTo>
                    <a:pt x="715" y="28"/>
                  </a:lnTo>
                  <a:lnTo>
                    <a:pt x="715" y="28"/>
                  </a:lnTo>
                  <a:cubicBezTo>
                    <a:pt x="997" y="1193"/>
                    <a:pt x="939" y="2415"/>
                    <a:pt x="548" y="3548"/>
                  </a:cubicBezTo>
                  <a:lnTo>
                    <a:pt x="453" y="3516"/>
                  </a:lnTo>
                  <a:lnTo>
                    <a:pt x="227" y="3612"/>
                  </a:lnTo>
                  <a:lnTo>
                    <a:pt x="113" y="3398"/>
                  </a:lnTo>
                  <a:lnTo>
                    <a:pt x="0" y="3359"/>
                  </a:lnTo>
                  <a:lnTo>
                    <a:pt x="0" y="3359"/>
                  </a:lnTo>
                  <a:cubicBezTo>
                    <a:pt x="354" y="2331"/>
                    <a:pt x="407" y="1222"/>
                    <a:pt x="151" y="164"/>
                  </a:cubicBezTo>
                  <a:lnTo>
                    <a:pt x="182" y="121"/>
                  </a:lnTo>
                  <a:lnTo>
                    <a:pt x="667" y="0"/>
                  </a:lnTo>
                  <a:close/>
                </a:path>
              </a:pathLst>
            </a:custGeom>
            <a:solidFill>
              <a:srgbClr val="00FFFF">
                <a:alpha val="52000"/>
              </a:srgbClr>
            </a:solidFill>
            <a:ln w="635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auto">
            <a:xfrm>
              <a:off x="7272853" y="4725730"/>
              <a:ext cx="85624" cy="24421"/>
            </a:xfrm>
            <a:custGeom>
              <a:avLst/>
              <a:gdLst>
                <a:gd name="T0" fmla="*/ 179 w 184"/>
                <a:gd name="T1" fmla="*/ 61 h 61"/>
                <a:gd name="T2" fmla="*/ 0 w 184"/>
                <a:gd name="T3" fmla="*/ 19 h 61"/>
                <a:gd name="T4" fmla="*/ 4 w 184"/>
                <a:gd name="T5" fmla="*/ 0 h 61"/>
                <a:gd name="T6" fmla="*/ 184 w 184"/>
                <a:gd name="T7" fmla="*/ 42 h 61"/>
                <a:gd name="T8" fmla="*/ 179 w 184"/>
                <a:gd name="T9" fmla="*/ 61 h 61"/>
              </a:gdLst>
              <a:ahLst/>
              <a:cxnLst>
                <a:cxn ang="0">
                  <a:pos x="T0" y="T1"/>
                </a:cxn>
                <a:cxn ang="0">
                  <a:pos x="T2" y="T3"/>
                </a:cxn>
                <a:cxn ang="0">
                  <a:pos x="T4" y="T5"/>
                </a:cxn>
                <a:cxn ang="0">
                  <a:pos x="T6" y="T7"/>
                </a:cxn>
                <a:cxn ang="0">
                  <a:pos x="T8" y="T9"/>
                </a:cxn>
              </a:cxnLst>
              <a:rect l="0" t="0" r="r" b="b"/>
              <a:pathLst>
                <a:path w="184" h="61">
                  <a:moveTo>
                    <a:pt x="179" y="61"/>
                  </a:moveTo>
                  <a:lnTo>
                    <a:pt x="0" y="19"/>
                  </a:lnTo>
                  <a:lnTo>
                    <a:pt x="4" y="0"/>
                  </a:lnTo>
                  <a:lnTo>
                    <a:pt x="184" y="42"/>
                  </a:lnTo>
                  <a:lnTo>
                    <a:pt x="179" y="61"/>
                  </a:ln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ysClr val="windowText" lastClr="000000"/>
                </a:solidFill>
              </a:endParaRPr>
            </a:p>
          </p:txBody>
        </p:sp>
        <p:sp>
          <p:nvSpPr>
            <p:cNvPr id="63" name="Freeform 61"/>
            <p:cNvSpPr>
              <a:spLocks/>
            </p:cNvSpPr>
            <p:nvPr/>
          </p:nvSpPr>
          <p:spPr bwMode="auto">
            <a:xfrm>
              <a:off x="7265514" y="4753640"/>
              <a:ext cx="83177" cy="24421"/>
            </a:xfrm>
            <a:custGeom>
              <a:avLst/>
              <a:gdLst>
                <a:gd name="T0" fmla="*/ 179 w 184"/>
                <a:gd name="T1" fmla="*/ 63 h 63"/>
                <a:gd name="T2" fmla="*/ 0 w 184"/>
                <a:gd name="T3" fmla="*/ 19 h 63"/>
                <a:gd name="T4" fmla="*/ 5 w 184"/>
                <a:gd name="T5" fmla="*/ 0 h 63"/>
                <a:gd name="T6" fmla="*/ 184 w 184"/>
                <a:gd name="T7" fmla="*/ 45 h 63"/>
                <a:gd name="T8" fmla="*/ 179 w 184"/>
                <a:gd name="T9" fmla="*/ 63 h 63"/>
              </a:gdLst>
              <a:ahLst/>
              <a:cxnLst>
                <a:cxn ang="0">
                  <a:pos x="T0" y="T1"/>
                </a:cxn>
                <a:cxn ang="0">
                  <a:pos x="T2" y="T3"/>
                </a:cxn>
                <a:cxn ang="0">
                  <a:pos x="T4" y="T5"/>
                </a:cxn>
                <a:cxn ang="0">
                  <a:pos x="T6" y="T7"/>
                </a:cxn>
                <a:cxn ang="0">
                  <a:pos x="T8" y="T9"/>
                </a:cxn>
              </a:cxnLst>
              <a:rect l="0" t="0" r="r" b="b"/>
              <a:pathLst>
                <a:path w="184" h="63">
                  <a:moveTo>
                    <a:pt x="179" y="63"/>
                  </a:moveTo>
                  <a:lnTo>
                    <a:pt x="0" y="19"/>
                  </a:lnTo>
                  <a:lnTo>
                    <a:pt x="5" y="0"/>
                  </a:lnTo>
                  <a:lnTo>
                    <a:pt x="184" y="45"/>
                  </a:lnTo>
                  <a:lnTo>
                    <a:pt x="179" y="63"/>
                  </a:ln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ysClr val="windowText" lastClr="000000"/>
                </a:solidFill>
              </a:endParaRPr>
            </a:p>
          </p:txBody>
        </p:sp>
        <p:sp>
          <p:nvSpPr>
            <p:cNvPr id="64" name="Freeform 62"/>
            <p:cNvSpPr>
              <a:spLocks/>
            </p:cNvSpPr>
            <p:nvPr/>
          </p:nvSpPr>
          <p:spPr bwMode="auto">
            <a:xfrm>
              <a:off x="7260622" y="4779806"/>
              <a:ext cx="83177" cy="33144"/>
            </a:xfrm>
            <a:custGeom>
              <a:avLst/>
              <a:gdLst>
                <a:gd name="T0" fmla="*/ 158 w 177"/>
                <a:gd name="T1" fmla="*/ 48 h 86"/>
                <a:gd name="T2" fmla="*/ 160 w 177"/>
                <a:gd name="T3" fmla="*/ 38 h 86"/>
                <a:gd name="T4" fmla="*/ 160 w 177"/>
                <a:gd name="T5" fmla="*/ 30 h 86"/>
                <a:gd name="T6" fmla="*/ 176 w 177"/>
                <a:gd name="T7" fmla="*/ 35 h 86"/>
                <a:gd name="T8" fmla="*/ 176 w 177"/>
                <a:gd name="T9" fmla="*/ 44 h 86"/>
                <a:gd name="T10" fmla="*/ 175 w 177"/>
                <a:gd name="T11" fmla="*/ 55 h 86"/>
                <a:gd name="T12" fmla="*/ 124 w 177"/>
                <a:gd name="T13" fmla="*/ 80 h 86"/>
                <a:gd name="T14" fmla="*/ 45 w 177"/>
                <a:gd name="T15" fmla="*/ 59 h 86"/>
                <a:gd name="T16" fmla="*/ 40 w 177"/>
                <a:gd name="T17" fmla="*/ 76 h 86"/>
                <a:gd name="T18" fmla="*/ 31 w 177"/>
                <a:gd name="T19" fmla="*/ 74 h 86"/>
                <a:gd name="T20" fmla="*/ 27 w 177"/>
                <a:gd name="T21" fmla="*/ 54 h 86"/>
                <a:gd name="T22" fmla="*/ 0 w 177"/>
                <a:gd name="T23" fmla="*/ 38 h 86"/>
                <a:gd name="T24" fmla="*/ 3 w 177"/>
                <a:gd name="T25" fmla="*/ 28 h 86"/>
                <a:gd name="T26" fmla="*/ 34 w 177"/>
                <a:gd name="T27" fmla="*/ 36 h 86"/>
                <a:gd name="T28" fmla="*/ 44 w 177"/>
                <a:gd name="T29" fmla="*/ 0 h 86"/>
                <a:gd name="T30" fmla="*/ 59 w 177"/>
                <a:gd name="T31" fmla="*/ 4 h 86"/>
                <a:gd name="T32" fmla="*/ 50 w 177"/>
                <a:gd name="T33" fmla="*/ 40 h 86"/>
                <a:gd name="T34" fmla="*/ 128 w 177"/>
                <a:gd name="T35" fmla="*/ 61 h 86"/>
                <a:gd name="T36" fmla="*/ 148 w 177"/>
                <a:gd name="T37" fmla="*/ 60 h 86"/>
                <a:gd name="T38" fmla="*/ 158 w 177"/>
                <a:gd name="T39" fmla="*/ 4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86">
                  <a:moveTo>
                    <a:pt x="158" y="48"/>
                  </a:moveTo>
                  <a:cubicBezTo>
                    <a:pt x="159" y="45"/>
                    <a:pt x="160" y="41"/>
                    <a:pt x="160" y="38"/>
                  </a:cubicBezTo>
                  <a:cubicBezTo>
                    <a:pt x="161" y="35"/>
                    <a:pt x="161" y="32"/>
                    <a:pt x="160" y="30"/>
                  </a:cubicBezTo>
                  <a:lnTo>
                    <a:pt x="176" y="35"/>
                  </a:lnTo>
                  <a:cubicBezTo>
                    <a:pt x="177" y="37"/>
                    <a:pt x="177" y="40"/>
                    <a:pt x="176" y="44"/>
                  </a:cubicBezTo>
                  <a:cubicBezTo>
                    <a:pt x="176" y="48"/>
                    <a:pt x="175" y="52"/>
                    <a:pt x="175" y="55"/>
                  </a:cubicBezTo>
                  <a:cubicBezTo>
                    <a:pt x="168" y="79"/>
                    <a:pt x="151" y="86"/>
                    <a:pt x="124" y="80"/>
                  </a:cubicBezTo>
                  <a:lnTo>
                    <a:pt x="45" y="59"/>
                  </a:lnTo>
                  <a:lnTo>
                    <a:pt x="40" y="76"/>
                  </a:lnTo>
                  <a:lnTo>
                    <a:pt x="31" y="74"/>
                  </a:lnTo>
                  <a:lnTo>
                    <a:pt x="27" y="54"/>
                  </a:lnTo>
                  <a:lnTo>
                    <a:pt x="0" y="38"/>
                  </a:lnTo>
                  <a:lnTo>
                    <a:pt x="3" y="28"/>
                  </a:lnTo>
                  <a:lnTo>
                    <a:pt x="34" y="36"/>
                  </a:lnTo>
                  <a:lnTo>
                    <a:pt x="44" y="0"/>
                  </a:lnTo>
                  <a:lnTo>
                    <a:pt x="59" y="4"/>
                  </a:lnTo>
                  <a:lnTo>
                    <a:pt x="50" y="40"/>
                  </a:lnTo>
                  <a:lnTo>
                    <a:pt x="128" y="61"/>
                  </a:lnTo>
                  <a:cubicBezTo>
                    <a:pt x="136" y="63"/>
                    <a:pt x="143" y="63"/>
                    <a:pt x="148" y="60"/>
                  </a:cubicBezTo>
                  <a:cubicBezTo>
                    <a:pt x="153" y="58"/>
                    <a:pt x="157" y="54"/>
                    <a:pt x="158" y="48"/>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ysClr val="windowText" lastClr="000000"/>
                </a:solidFill>
              </a:endParaRPr>
            </a:p>
          </p:txBody>
        </p:sp>
        <p:sp>
          <p:nvSpPr>
            <p:cNvPr id="65" name="Freeform 63"/>
            <p:cNvSpPr>
              <a:spLocks noEditPoints="1"/>
            </p:cNvSpPr>
            <p:nvPr/>
          </p:nvSpPr>
          <p:spPr bwMode="auto">
            <a:xfrm>
              <a:off x="7258175" y="4819927"/>
              <a:ext cx="90517" cy="59309"/>
            </a:xfrm>
            <a:custGeom>
              <a:avLst/>
              <a:gdLst>
                <a:gd name="T0" fmla="*/ 151 w 198"/>
                <a:gd name="T1" fmla="*/ 78 h 150"/>
                <a:gd name="T2" fmla="*/ 140 w 198"/>
                <a:gd name="T3" fmla="*/ 98 h 150"/>
                <a:gd name="T4" fmla="*/ 121 w 198"/>
                <a:gd name="T5" fmla="*/ 110 h 150"/>
                <a:gd name="T6" fmla="*/ 120 w 198"/>
                <a:gd name="T7" fmla="*/ 112 h 150"/>
                <a:gd name="T8" fmla="*/ 143 w 198"/>
                <a:gd name="T9" fmla="*/ 117 h 150"/>
                <a:gd name="T10" fmla="*/ 198 w 198"/>
                <a:gd name="T11" fmla="*/ 132 h 150"/>
                <a:gd name="T12" fmla="*/ 192 w 198"/>
                <a:gd name="T13" fmla="*/ 150 h 150"/>
                <a:gd name="T14" fmla="*/ 0 w 198"/>
                <a:gd name="T15" fmla="*/ 95 h 150"/>
                <a:gd name="T16" fmla="*/ 4 w 198"/>
                <a:gd name="T17" fmla="*/ 80 h 150"/>
                <a:gd name="T18" fmla="*/ 23 w 198"/>
                <a:gd name="T19" fmla="*/ 83 h 150"/>
                <a:gd name="T20" fmla="*/ 23 w 198"/>
                <a:gd name="T21" fmla="*/ 82 h 150"/>
                <a:gd name="T22" fmla="*/ 12 w 198"/>
                <a:gd name="T23" fmla="*/ 61 h 150"/>
                <a:gd name="T24" fmla="*/ 14 w 198"/>
                <a:gd name="T25" fmla="*/ 37 h 150"/>
                <a:gd name="T26" fmla="*/ 42 w 198"/>
                <a:gd name="T27" fmla="*/ 5 h 150"/>
                <a:gd name="T28" fmla="*/ 97 w 198"/>
                <a:gd name="T29" fmla="*/ 7 h 150"/>
                <a:gd name="T30" fmla="*/ 144 w 198"/>
                <a:gd name="T31" fmla="*/ 35 h 150"/>
                <a:gd name="T32" fmla="*/ 151 w 198"/>
                <a:gd name="T33" fmla="*/ 78 h 150"/>
                <a:gd name="T34" fmla="*/ 30 w 198"/>
                <a:gd name="T35" fmla="*/ 45 h 150"/>
                <a:gd name="T36" fmla="*/ 33 w 198"/>
                <a:gd name="T37" fmla="*/ 75 h 150"/>
                <a:gd name="T38" fmla="*/ 66 w 198"/>
                <a:gd name="T39" fmla="*/ 95 h 150"/>
                <a:gd name="T40" fmla="*/ 71 w 198"/>
                <a:gd name="T41" fmla="*/ 96 h 150"/>
                <a:gd name="T42" fmla="*/ 114 w 198"/>
                <a:gd name="T43" fmla="*/ 99 h 150"/>
                <a:gd name="T44" fmla="*/ 134 w 198"/>
                <a:gd name="T45" fmla="*/ 75 h 150"/>
                <a:gd name="T46" fmla="*/ 127 w 198"/>
                <a:gd name="T47" fmla="*/ 46 h 150"/>
                <a:gd name="T48" fmla="*/ 91 w 198"/>
                <a:gd name="T49" fmla="*/ 26 h 150"/>
                <a:gd name="T50" fmla="*/ 50 w 198"/>
                <a:gd name="T51" fmla="*/ 24 h 150"/>
                <a:gd name="T52" fmla="*/ 30 w 198"/>
                <a:gd name="T53" fmla="*/ 4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 h="150">
                  <a:moveTo>
                    <a:pt x="151" y="78"/>
                  </a:moveTo>
                  <a:cubicBezTo>
                    <a:pt x="149" y="86"/>
                    <a:pt x="145" y="92"/>
                    <a:pt x="140" y="98"/>
                  </a:cubicBezTo>
                  <a:cubicBezTo>
                    <a:pt x="135" y="104"/>
                    <a:pt x="128" y="108"/>
                    <a:pt x="121" y="110"/>
                  </a:cubicBezTo>
                  <a:lnTo>
                    <a:pt x="120" y="112"/>
                  </a:lnTo>
                  <a:cubicBezTo>
                    <a:pt x="128" y="113"/>
                    <a:pt x="136" y="115"/>
                    <a:pt x="143" y="117"/>
                  </a:cubicBezTo>
                  <a:lnTo>
                    <a:pt x="198" y="132"/>
                  </a:lnTo>
                  <a:lnTo>
                    <a:pt x="192" y="150"/>
                  </a:lnTo>
                  <a:lnTo>
                    <a:pt x="0" y="95"/>
                  </a:lnTo>
                  <a:lnTo>
                    <a:pt x="4" y="80"/>
                  </a:lnTo>
                  <a:lnTo>
                    <a:pt x="23" y="83"/>
                  </a:lnTo>
                  <a:lnTo>
                    <a:pt x="23" y="82"/>
                  </a:lnTo>
                  <a:cubicBezTo>
                    <a:pt x="17" y="75"/>
                    <a:pt x="14" y="68"/>
                    <a:pt x="12" y="61"/>
                  </a:cubicBezTo>
                  <a:cubicBezTo>
                    <a:pt x="11" y="53"/>
                    <a:pt x="11" y="46"/>
                    <a:pt x="14" y="37"/>
                  </a:cubicBezTo>
                  <a:cubicBezTo>
                    <a:pt x="19" y="21"/>
                    <a:pt x="28" y="11"/>
                    <a:pt x="42" y="5"/>
                  </a:cubicBezTo>
                  <a:cubicBezTo>
                    <a:pt x="57" y="0"/>
                    <a:pt x="75" y="0"/>
                    <a:pt x="97" y="7"/>
                  </a:cubicBezTo>
                  <a:cubicBezTo>
                    <a:pt x="119" y="13"/>
                    <a:pt x="134" y="22"/>
                    <a:pt x="144" y="35"/>
                  </a:cubicBezTo>
                  <a:cubicBezTo>
                    <a:pt x="153" y="47"/>
                    <a:pt x="156" y="62"/>
                    <a:pt x="151" y="78"/>
                  </a:cubicBezTo>
                  <a:close/>
                  <a:moveTo>
                    <a:pt x="30" y="45"/>
                  </a:moveTo>
                  <a:cubicBezTo>
                    <a:pt x="27" y="58"/>
                    <a:pt x="28" y="68"/>
                    <a:pt x="33" y="75"/>
                  </a:cubicBezTo>
                  <a:cubicBezTo>
                    <a:pt x="38" y="83"/>
                    <a:pt x="50" y="90"/>
                    <a:pt x="66" y="95"/>
                  </a:cubicBezTo>
                  <a:lnTo>
                    <a:pt x="71" y="96"/>
                  </a:lnTo>
                  <a:cubicBezTo>
                    <a:pt x="90" y="101"/>
                    <a:pt x="104" y="102"/>
                    <a:pt x="114" y="99"/>
                  </a:cubicBezTo>
                  <a:cubicBezTo>
                    <a:pt x="123" y="96"/>
                    <a:pt x="130" y="87"/>
                    <a:pt x="134" y="75"/>
                  </a:cubicBezTo>
                  <a:cubicBezTo>
                    <a:pt x="137" y="64"/>
                    <a:pt x="134" y="55"/>
                    <a:pt x="127" y="46"/>
                  </a:cubicBezTo>
                  <a:cubicBezTo>
                    <a:pt x="119" y="37"/>
                    <a:pt x="107" y="31"/>
                    <a:pt x="91" y="26"/>
                  </a:cubicBezTo>
                  <a:cubicBezTo>
                    <a:pt x="74" y="21"/>
                    <a:pt x="61" y="20"/>
                    <a:pt x="50" y="24"/>
                  </a:cubicBezTo>
                  <a:cubicBezTo>
                    <a:pt x="39" y="27"/>
                    <a:pt x="32" y="34"/>
                    <a:pt x="30" y="45"/>
                  </a:cubicBez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ysClr val="windowText" lastClr="000000"/>
                </a:solidFill>
              </a:endParaRPr>
            </a:p>
          </p:txBody>
        </p:sp>
        <p:sp>
          <p:nvSpPr>
            <p:cNvPr id="66" name="Freeform 64"/>
            <p:cNvSpPr>
              <a:spLocks/>
            </p:cNvSpPr>
            <p:nvPr/>
          </p:nvSpPr>
          <p:spPr bwMode="auto">
            <a:xfrm>
              <a:off x="7238603" y="4875747"/>
              <a:ext cx="75839" cy="52331"/>
            </a:xfrm>
            <a:custGeom>
              <a:avLst/>
              <a:gdLst>
                <a:gd name="T0" fmla="*/ 158 w 164"/>
                <a:gd name="T1" fmla="*/ 51 h 133"/>
                <a:gd name="T2" fmla="*/ 73 w 164"/>
                <a:gd name="T3" fmla="*/ 24 h 133"/>
                <a:gd name="T4" fmla="*/ 46 w 164"/>
                <a:gd name="T5" fmla="*/ 23 h 133"/>
                <a:gd name="T6" fmla="*/ 32 w 164"/>
                <a:gd name="T7" fmla="*/ 42 h 133"/>
                <a:gd name="T8" fmla="*/ 34 w 164"/>
                <a:gd name="T9" fmla="*/ 73 h 133"/>
                <a:gd name="T10" fmla="*/ 68 w 164"/>
                <a:gd name="T11" fmla="*/ 94 h 133"/>
                <a:gd name="T12" fmla="*/ 138 w 164"/>
                <a:gd name="T13" fmla="*/ 116 h 133"/>
                <a:gd name="T14" fmla="*/ 132 w 164"/>
                <a:gd name="T15" fmla="*/ 133 h 133"/>
                <a:gd name="T16" fmla="*/ 0 w 164"/>
                <a:gd name="T17" fmla="*/ 92 h 133"/>
                <a:gd name="T18" fmla="*/ 5 w 164"/>
                <a:gd name="T19" fmla="*/ 77 h 133"/>
                <a:gd name="T20" fmla="*/ 24 w 164"/>
                <a:gd name="T21" fmla="*/ 80 h 133"/>
                <a:gd name="T22" fmla="*/ 25 w 164"/>
                <a:gd name="T23" fmla="*/ 79 h 133"/>
                <a:gd name="T24" fmla="*/ 14 w 164"/>
                <a:gd name="T25" fmla="*/ 59 h 133"/>
                <a:gd name="T26" fmla="*/ 16 w 164"/>
                <a:gd name="T27" fmla="*/ 34 h 133"/>
                <a:gd name="T28" fmla="*/ 37 w 164"/>
                <a:gd name="T29" fmla="*/ 5 h 133"/>
                <a:gd name="T30" fmla="*/ 78 w 164"/>
                <a:gd name="T31" fmla="*/ 5 h 133"/>
                <a:gd name="T32" fmla="*/ 164 w 164"/>
                <a:gd name="T33" fmla="*/ 33 h 133"/>
                <a:gd name="T34" fmla="*/ 158 w 164"/>
                <a:gd name="T35" fmla="*/ 5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33">
                  <a:moveTo>
                    <a:pt x="158" y="51"/>
                  </a:moveTo>
                  <a:lnTo>
                    <a:pt x="73" y="24"/>
                  </a:lnTo>
                  <a:cubicBezTo>
                    <a:pt x="62" y="21"/>
                    <a:pt x="53" y="20"/>
                    <a:pt x="46" y="23"/>
                  </a:cubicBezTo>
                  <a:cubicBezTo>
                    <a:pt x="40" y="26"/>
                    <a:pt x="35" y="32"/>
                    <a:pt x="32" y="42"/>
                  </a:cubicBezTo>
                  <a:cubicBezTo>
                    <a:pt x="29" y="54"/>
                    <a:pt x="29" y="65"/>
                    <a:pt x="34" y="73"/>
                  </a:cubicBezTo>
                  <a:cubicBezTo>
                    <a:pt x="39" y="81"/>
                    <a:pt x="51" y="88"/>
                    <a:pt x="68" y="94"/>
                  </a:cubicBezTo>
                  <a:lnTo>
                    <a:pt x="138" y="116"/>
                  </a:lnTo>
                  <a:lnTo>
                    <a:pt x="132" y="133"/>
                  </a:lnTo>
                  <a:lnTo>
                    <a:pt x="0" y="92"/>
                  </a:lnTo>
                  <a:lnTo>
                    <a:pt x="5" y="77"/>
                  </a:lnTo>
                  <a:lnTo>
                    <a:pt x="24" y="80"/>
                  </a:lnTo>
                  <a:lnTo>
                    <a:pt x="25" y="79"/>
                  </a:lnTo>
                  <a:cubicBezTo>
                    <a:pt x="19" y="73"/>
                    <a:pt x="16" y="67"/>
                    <a:pt x="14" y="59"/>
                  </a:cubicBezTo>
                  <a:cubicBezTo>
                    <a:pt x="13" y="51"/>
                    <a:pt x="14" y="42"/>
                    <a:pt x="16" y="34"/>
                  </a:cubicBezTo>
                  <a:cubicBezTo>
                    <a:pt x="21" y="20"/>
                    <a:pt x="28" y="10"/>
                    <a:pt x="37" y="5"/>
                  </a:cubicBezTo>
                  <a:cubicBezTo>
                    <a:pt x="47" y="0"/>
                    <a:pt x="61" y="0"/>
                    <a:pt x="78" y="5"/>
                  </a:cubicBezTo>
                  <a:lnTo>
                    <a:pt x="164" y="33"/>
                  </a:lnTo>
                  <a:lnTo>
                    <a:pt x="158" y="51"/>
                  </a:lnTo>
                  <a:close/>
                </a:path>
              </a:pathLst>
            </a:custGeom>
            <a:solidFill>
              <a:srgbClr val="000000"/>
            </a:solid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ysClr val="windowText" lastClr="000000"/>
                </a:solidFill>
              </a:endParaRPr>
            </a:p>
          </p:txBody>
        </p:sp>
        <p:sp>
          <p:nvSpPr>
            <p:cNvPr id="68" name="Freeform 66"/>
            <p:cNvSpPr>
              <a:spLocks/>
            </p:cNvSpPr>
            <p:nvPr/>
          </p:nvSpPr>
          <p:spPr bwMode="auto">
            <a:xfrm>
              <a:off x="2431446" y="2032958"/>
              <a:ext cx="4153972" cy="1173968"/>
            </a:xfrm>
            <a:custGeom>
              <a:avLst/>
              <a:gdLst>
                <a:gd name="T0" fmla="*/ 15 w 8979"/>
                <a:gd name="T1" fmla="*/ 2690 h 2961"/>
                <a:gd name="T2" fmla="*/ 0 w 8979"/>
                <a:gd name="T3" fmla="*/ 2639 h 2961"/>
                <a:gd name="T4" fmla="*/ 0 w 8979"/>
                <a:gd name="T5" fmla="*/ 2639 h 2961"/>
                <a:gd name="T6" fmla="*/ 4348 w 8979"/>
                <a:gd name="T7" fmla="*/ 110 h 2961"/>
                <a:gd name="T8" fmla="*/ 8979 w 8979"/>
                <a:gd name="T9" fmla="*/ 2075 h 2961"/>
                <a:gd name="T10" fmla="*/ 8857 w 8979"/>
                <a:gd name="T11" fmla="*/ 2179 h 2961"/>
                <a:gd name="T12" fmla="*/ 8829 w 8979"/>
                <a:gd name="T13" fmla="*/ 2332 h 2961"/>
                <a:gd name="T14" fmla="*/ 8674 w 8979"/>
                <a:gd name="T15" fmla="*/ 2335 h 2961"/>
                <a:gd name="T16" fmla="*/ 8537 w 8979"/>
                <a:gd name="T17" fmla="*/ 2451 h 2961"/>
                <a:gd name="T18" fmla="*/ 4385 w 8979"/>
                <a:gd name="T19" fmla="*/ 689 h 2961"/>
                <a:gd name="T20" fmla="*/ 485 w 8979"/>
                <a:gd name="T21" fmla="*/ 2957 h 2961"/>
                <a:gd name="T22" fmla="*/ 435 w 8979"/>
                <a:gd name="T23" fmla="*/ 2961 h 2961"/>
                <a:gd name="T24" fmla="*/ 15 w 8979"/>
                <a:gd name="T25" fmla="*/ 2690 h 2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79" h="2961">
                  <a:moveTo>
                    <a:pt x="15" y="2690"/>
                  </a:moveTo>
                  <a:lnTo>
                    <a:pt x="0" y="2639"/>
                  </a:lnTo>
                  <a:lnTo>
                    <a:pt x="0" y="2639"/>
                  </a:lnTo>
                  <a:cubicBezTo>
                    <a:pt x="970" y="1159"/>
                    <a:pt x="2581" y="221"/>
                    <a:pt x="4348" y="110"/>
                  </a:cubicBezTo>
                  <a:cubicBezTo>
                    <a:pt x="6115" y="0"/>
                    <a:pt x="7831" y="728"/>
                    <a:pt x="8979" y="2075"/>
                  </a:cubicBezTo>
                  <a:lnTo>
                    <a:pt x="8857" y="2179"/>
                  </a:lnTo>
                  <a:lnTo>
                    <a:pt x="8829" y="2332"/>
                  </a:lnTo>
                  <a:lnTo>
                    <a:pt x="8674" y="2335"/>
                  </a:lnTo>
                  <a:lnTo>
                    <a:pt x="8537" y="2451"/>
                  </a:lnTo>
                  <a:cubicBezTo>
                    <a:pt x="7508" y="1243"/>
                    <a:pt x="5969" y="590"/>
                    <a:pt x="4385" y="689"/>
                  </a:cubicBezTo>
                  <a:cubicBezTo>
                    <a:pt x="2800" y="789"/>
                    <a:pt x="1355" y="1629"/>
                    <a:pt x="485" y="2957"/>
                  </a:cubicBezTo>
                  <a:lnTo>
                    <a:pt x="435" y="2961"/>
                  </a:lnTo>
                  <a:lnTo>
                    <a:pt x="15" y="2690"/>
                  </a:lnTo>
                  <a:close/>
                </a:path>
              </a:pathLst>
            </a:custGeom>
            <a:solidFill>
              <a:srgbClr val="FF9900">
                <a:alpha val="50000"/>
              </a:srgbClr>
            </a:solidFill>
            <a:ln w="635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8"/>
            <p:cNvSpPr>
              <a:spLocks noChangeArrowheads="1"/>
            </p:cNvSpPr>
            <p:nvPr/>
          </p:nvSpPr>
          <p:spPr bwMode="auto">
            <a:xfrm>
              <a:off x="3457710" y="3674345"/>
              <a:ext cx="4571078" cy="43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err="1">
                  <a:solidFill>
                    <a:sysClr val="windowText" lastClr="000000"/>
                  </a:solidFill>
                  <a:latin typeface="Open Sans" panose="020B0606030504020204" pitchFamily="34" charset="0"/>
                </a:rPr>
                <a:t>pDONRBjaEF</a:t>
              </a:r>
              <a:r>
                <a:rPr lang="en-US" altLang="en-US" sz="2400" dirty="0">
                  <a:solidFill>
                    <a:sysClr val="windowText" lastClr="000000"/>
                  </a:solidFill>
                  <a:latin typeface="Open Sans" panose="020B0606030504020204" pitchFamily="34" charset="0"/>
                </a:rPr>
                <a:t>-Tu</a:t>
              </a:r>
              <a:endParaRPr lang="en-US" altLang="en-US" sz="1600" dirty="0">
                <a:solidFill>
                  <a:sysClr val="windowText" lastClr="000000"/>
                </a:solidFill>
              </a:endParaRPr>
            </a:p>
          </p:txBody>
        </p:sp>
        <p:sp>
          <p:nvSpPr>
            <p:cNvPr id="71" name="Rectangle 69"/>
            <p:cNvSpPr>
              <a:spLocks noChangeArrowheads="1"/>
            </p:cNvSpPr>
            <p:nvPr/>
          </p:nvSpPr>
          <p:spPr bwMode="auto">
            <a:xfrm>
              <a:off x="3994986" y="4135432"/>
              <a:ext cx="1197155" cy="43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a:solidFill>
                    <a:sysClr val="windowText" lastClr="000000"/>
                  </a:solidFill>
                  <a:latin typeface="Open Sans" panose="020B0606030504020204" pitchFamily="34" charset="0"/>
                </a:rPr>
                <a:t>9226 bp</a:t>
              </a:r>
              <a:endParaRPr lang="en-US" altLang="en-US" sz="1600" dirty="0">
                <a:solidFill>
                  <a:sysClr val="windowText" lastClr="000000"/>
                </a:solidFill>
              </a:endParaRPr>
            </a:p>
          </p:txBody>
        </p:sp>
        <p:sp>
          <p:nvSpPr>
            <p:cNvPr id="72" name="Freeform 58"/>
            <p:cNvSpPr>
              <a:spLocks/>
            </p:cNvSpPr>
            <p:nvPr/>
          </p:nvSpPr>
          <p:spPr bwMode="auto">
            <a:xfrm rot="14015366">
              <a:off x="2739223" y="1591342"/>
              <a:ext cx="456193" cy="1559231"/>
            </a:xfrm>
            <a:custGeom>
              <a:avLst/>
              <a:gdLst>
                <a:gd name="T0" fmla="*/ 667 w 997"/>
                <a:gd name="T1" fmla="*/ 0 h 3612"/>
                <a:gd name="T2" fmla="*/ 667 w 997"/>
                <a:gd name="T3" fmla="*/ 0 h 3612"/>
                <a:gd name="T4" fmla="*/ 715 w 997"/>
                <a:gd name="T5" fmla="*/ 28 h 3612"/>
                <a:gd name="T6" fmla="*/ 715 w 997"/>
                <a:gd name="T7" fmla="*/ 28 h 3612"/>
                <a:gd name="T8" fmla="*/ 548 w 997"/>
                <a:gd name="T9" fmla="*/ 3548 h 3612"/>
                <a:gd name="T10" fmla="*/ 453 w 997"/>
                <a:gd name="T11" fmla="*/ 3516 h 3612"/>
                <a:gd name="T12" fmla="*/ 227 w 997"/>
                <a:gd name="T13" fmla="*/ 3612 h 3612"/>
                <a:gd name="T14" fmla="*/ 113 w 997"/>
                <a:gd name="T15" fmla="*/ 3398 h 3612"/>
                <a:gd name="T16" fmla="*/ 0 w 997"/>
                <a:gd name="T17" fmla="*/ 3359 h 3612"/>
                <a:gd name="T18" fmla="*/ 0 w 997"/>
                <a:gd name="T19" fmla="*/ 3359 h 3612"/>
                <a:gd name="T20" fmla="*/ 151 w 997"/>
                <a:gd name="T21" fmla="*/ 164 h 3612"/>
                <a:gd name="T22" fmla="*/ 182 w 997"/>
                <a:gd name="T23" fmla="*/ 121 h 3612"/>
                <a:gd name="T24" fmla="*/ 667 w 997"/>
                <a:gd name="T25"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7" h="3612">
                  <a:moveTo>
                    <a:pt x="667" y="0"/>
                  </a:moveTo>
                  <a:lnTo>
                    <a:pt x="667" y="0"/>
                  </a:lnTo>
                  <a:lnTo>
                    <a:pt x="715" y="28"/>
                  </a:lnTo>
                  <a:lnTo>
                    <a:pt x="715" y="28"/>
                  </a:lnTo>
                  <a:cubicBezTo>
                    <a:pt x="997" y="1193"/>
                    <a:pt x="939" y="2415"/>
                    <a:pt x="548" y="3548"/>
                  </a:cubicBezTo>
                  <a:lnTo>
                    <a:pt x="453" y="3516"/>
                  </a:lnTo>
                  <a:lnTo>
                    <a:pt x="227" y="3612"/>
                  </a:lnTo>
                  <a:lnTo>
                    <a:pt x="113" y="3398"/>
                  </a:lnTo>
                  <a:lnTo>
                    <a:pt x="0" y="3359"/>
                  </a:lnTo>
                  <a:lnTo>
                    <a:pt x="0" y="3359"/>
                  </a:lnTo>
                  <a:cubicBezTo>
                    <a:pt x="354" y="2331"/>
                    <a:pt x="407" y="1222"/>
                    <a:pt x="151" y="164"/>
                  </a:cubicBezTo>
                  <a:lnTo>
                    <a:pt x="182" y="121"/>
                  </a:lnTo>
                  <a:lnTo>
                    <a:pt x="667" y="0"/>
                  </a:lnTo>
                  <a:close/>
                </a:path>
              </a:pathLst>
            </a:custGeom>
            <a:solidFill>
              <a:srgbClr val="EF8A8B">
                <a:alpha val="52000"/>
              </a:srgbClr>
            </a:solidFill>
            <a:ln w="63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58"/>
            <p:cNvSpPr>
              <a:spLocks/>
            </p:cNvSpPr>
            <p:nvPr/>
          </p:nvSpPr>
          <p:spPr bwMode="auto">
            <a:xfrm rot="17705290">
              <a:off x="5769313" y="1503599"/>
              <a:ext cx="459921" cy="1432136"/>
            </a:xfrm>
            <a:custGeom>
              <a:avLst/>
              <a:gdLst>
                <a:gd name="T0" fmla="*/ 667 w 997"/>
                <a:gd name="T1" fmla="*/ 0 h 3612"/>
                <a:gd name="T2" fmla="*/ 667 w 997"/>
                <a:gd name="T3" fmla="*/ 0 h 3612"/>
                <a:gd name="T4" fmla="*/ 715 w 997"/>
                <a:gd name="T5" fmla="*/ 28 h 3612"/>
                <a:gd name="T6" fmla="*/ 715 w 997"/>
                <a:gd name="T7" fmla="*/ 28 h 3612"/>
                <a:gd name="T8" fmla="*/ 548 w 997"/>
                <a:gd name="T9" fmla="*/ 3548 h 3612"/>
                <a:gd name="T10" fmla="*/ 453 w 997"/>
                <a:gd name="T11" fmla="*/ 3516 h 3612"/>
                <a:gd name="T12" fmla="*/ 227 w 997"/>
                <a:gd name="T13" fmla="*/ 3612 h 3612"/>
                <a:gd name="T14" fmla="*/ 113 w 997"/>
                <a:gd name="T15" fmla="*/ 3398 h 3612"/>
                <a:gd name="T16" fmla="*/ 0 w 997"/>
                <a:gd name="T17" fmla="*/ 3359 h 3612"/>
                <a:gd name="T18" fmla="*/ 0 w 997"/>
                <a:gd name="T19" fmla="*/ 3359 h 3612"/>
                <a:gd name="T20" fmla="*/ 151 w 997"/>
                <a:gd name="T21" fmla="*/ 164 h 3612"/>
                <a:gd name="T22" fmla="*/ 182 w 997"/>
                <a:gd name="T23" fmla="*/ 121 h 3612"/>
                <a:gd name="T24" fmla="*/ 667 w 997"/>
                <a:gd name="T25"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7" h="3612">
                  <a:moveTo>
                    <a:pt x="667" y="0"/>
                  </a:moveTo>
                  <a:lnTo>
                    <a:pt x="667" y="0"/>
                  </a:lnTo>
                  <a:lnTo>
                    <a:pt x="715" y="28"/>
                  </a:lnTo>
                  <a:lnTo>
                    <a:pt x="715" y="28"/>
                  </a:lnTo>
                  <a:cubicBezTo>
                    <a:pt x="997" y="1193"/>
                    <a:pt x="939" y="2415"/>
                    <a:pt x="548" y="3548"/>
                  </a:cubicBezTo>
                  <a:lnTo>
                    <a:pt x="453" y="3516"/>
                  </a:lnTo>
                  <a:lnTo>
                    <a:pt x="227" y="3612"/>
                  </a:lnTo>
                  <a:lnTo>
                    <a:pt x="113" y="3398"/>
                  </a:lnTo>
                  <a:lnTo>
                    <a:pt x="0" y="3359"/>
                  </a:lnTo>
                  <a:lnTo>
                    <a:pt x="0" y="3359"/>
                  </a:lnTo>
                  <a:cubicBezTo>
                    <a:pt x="354" y="2331"/>
                    <a:pt x="407" y="1222"/>
                    <a:pt x="151" y="164"/>
                  </a:cubicBezTo>
                  <a:lnTo>
                    <a:pt x="182" y="121"/>
                  </a:lnTo>
                  <a:lnTo>
                    <a:pt x="667" y="0"/>
                  </a:lnTo>
                  <a:close/>
                </a:path>
              </a:pathLst>
            </a:custGeom>
            <a:solidFill>
              <a:srgbClr val="EF8A8B">
                <a:alpha val="52000"/>
              </a:srgbClr>
            </a:solidFill>
            <a:ln w="63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58"/>
            <p:cNvSpPr>
              <a:spLocks/>
            </p:cNvSpPr>
            <p:nvPr/>
          </p:nvSpPr>
          <p:spPr bwMode="auto">
            <a:xfrm rot="15970895">
              <a:off x="4269758" y="1098532"/>
              <a:ext cx="459921" cy="1661670"/>
            </a:xfrm>
            <a:custGeom>
              <a:avLst/>
              <a:gdLst>
                <a:gd name="T0" fmla="*/ 667 w 997"/>
                <a:gd name="T1" fmla="*/ 0 h 3612"/>
                <a:gd name="T2" fmla="*/ 667 w 997"/>
                <a:gd name="T3" fmla="*/ 0 h 3612"/>
                <a:gd name="T4" fmla="*/ 715 w 997"/>
                <a:gd name="T5" fmla="*/ 28 h 3612"/>
                <a:gd name="T6" fmla="*/ 715 w 997"/>
                <a:gd name="T7" fmla="*/ 28 h 3612"/>
                <a:gd name="T8" fmla="*/ 548 w 997"/>
                <a:gd name="T9" fmla="*/ 3548 h 3612"/>
                <a:gd name="T10" fmla="*/ 453 w 997"/>
                <a:gd name="T11" fmla="*/ 3516 h 3612"/>
                <a:gd name="T12" fmla="*/ 227 w 997"/>
                <a:gd name="T13" fmla="*/ 3612 h 3612"/>
                <a:gd name="T14" fmla="*/ 113 w 997"/>
                <a:gd name="T15" fmla="*/ 3398 h 3612"/>
                <a:gd name="T16" fmla="*/ 0 w 997"/>
                <a:gd name="T17" fmla="*/ 3359 h 3612"/>
                <a:gd name="T18" fmla="*/ 0 w 997"/>
                <a:gd name="T19" fmla="*/ 3359 h 3612"/>
                <a:gd name="T20" fmla="*/ 151 w 997"/>
                <a:gd name="T21" fmla="*/ 164 h 3612"/>
                <a:gd name="T22" fmla="*/ 182 w 997"/>
                <a:gd name="T23" fmla="*/ 121 h 3612"/>
                <a:gd name="T24" fmla="*/ 667 w 997"/>
                <a:gd name="T25"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7" h="3612">
                  <a:moveTo>
                    <a:pt x="667" y="0"/>
                  </a:moveTo>
                  <a:lnTo>
                    <a:pt x="667" y="0"/>
                  </a:lnTo>
                  <a:lnTo>
                    <a:pt x="715" y="28"/>
                  </a:lnTo>
                  <a:lnTo>
                    <a:pt x="715" y="28"/>
                  </a:lnTo>
                  <a:cubicBezTo>
                    <a:pt x="997" y="1193"/>
                    <a:pt x="939" y="2415"/>
                    <a:pt x="548" y="3548"/>
                  </a:cubicBezTo>
                  <a:lnTo>
                    <a:pt x="453" y="3516"/>
                  </a:lnTo>
                  <a:lnTo>
                    <a:pt x="227" y="3612"/>
                  </a:lnTo>
                  <a:lnTo>
                    <a:pt x="113" y="3398"/>
                  </a:lnTo>
                  <a:lnTo>
                    <a:pt x="0" y="3359"/>
                  </a:lnTo>
                  <a:lnTo>
                    <a:pt x="0" y="3359"/>
                  </a:lnTo>
                  <a:cubicBezTo>
                    <a:pt x="354" y="2331"/>
                    <a:pt x="407" y="1222"/>
                    <a:pt x="151" y="164"/>
                  </a:cubicBezTo>
                  <a:lnTo>
                    <a:pt x="182" y="121"/>
                  </a:lnTo>
                  <a:lnTo>
                    <a:pt x="667" y="0"/>
                  </a:lnTo>
                  <a:close/>
                </a:path>
              </a:pathLst>
            </a:custGeom>
            <a:solidFill>
              <a:srgbClr val="EED6FC">
                <a:alpha val="52000"/>
              </a:srgbClr>
            </a:solidFill>
            <a:ln w="635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rot="19734043">
              <a:off x="2394282" y="2058962"/>
              <a:ext cx="1228087" cy="434580"/>
            </a:xfrm>
            <a:prstGeom prst="rect">
              <a:avLst/>
            </a:prstGeom>
            <a:noFill/>
          </p:spPr>
          <p:txBody>
            <a:bodyPr wrap="square" rtlCol="0">
              <a:spAutoFit/>
            </a:bodyPr>
            <a:lstStyle/>
            <a:p>
              <a:r>
                <a:rPr lang="en-US" dirty="0"/>
                <a:t>Flank A</a:t>
              </a:r>
            </a:p>
          </p:txBody>
        </p:sp>
        <p:sp>
          <p:nvSpPr>
            <p:cNvPr id="86" name="TextBox 85"/>
            <p:cNvSpPr txBox="1"/>
            <p:nvPr/>
          </p:nvSpPr>
          <p:spPr>
            <a:xfrm rot="1655993">
              <a:off x="5530303" y="1993230"/>
              <a:ext cx="1228087" cy="434580"/>
            </a:xfrm>
            <a:prstGeom prst="rect">
              <a:avLst/>
            </a:prstGeom>
            <a:noFill/>
          </p:spPr>
          <p:txBody>
            <a:bodyPr wrap="square" rtlCol="0">
              <a:spAutoFit/>
            </a:bodyPr>
            <a:lstStyle/>
            <a:p>
              <a:r>
                <a:rPr lang="en-US" dirty="0"/>
                <a:t>Flank B</a:t>
              </a:r>
            </a:p>
          </p:txBody>
        </p:sp>
        <p:sp>
          <p:nvSpPr>
            <p:cNvPr id="3" name="TextBox 2"/>
            <p:cNvSpPr txBox="1"/>
            <p:nvPr/>
          </p:nvSpPr>
          <p:spPr>
            <a:xfrm>
              <a:off x="3962493" y="1657563"/>
              <a:ext cx="1584339" cy="434580"/>
            </a:xfrm>
            <a:prstGeom prst="rect">
              <a:avLst/>
            </a:prstGeom>
            <a:noFill/>
          </p:spPr>
          <p:txBody>
            <a:bodyPr wrap="square" rtlCol="0">
              <a:spAutoFit/>
            </a:bodyPr>
            <a:lstStyle/>
            <a:p>
              <a:r>
                <a:rPr lang="en-US" dirty="0" err="1"/>
                <a:t>Bja</a:t>
              </a:r>
              <a:r>
                <a:rPr lang="en-US" dirty="0"/>
                <a:t> EF-Tu</a:t>
              </a:r>
            </a:p>
          </p:txBody>
        </p:sp>
      </p:grpSp>
      <p:sp>
        <p:nvSpPr>
          <p:cNvPr id="41" name="Title 2"/>
          <p:cNvSpPr>
            <a:spLocks noGrp="1"/>
          </p:cNvSpPr>
          <p:nvPr>
            <p:ph type="title"/>
          </p:nvPr>
        </p:nvSpPr>
        <p:spPr>
          <a:xfrm>
            <a:off x="21148" y="18833"/>
            <a:ext cx="7886700" cy="899413"/>
          </a:xfrm>
        </p:spPr>
        <p:txBody>
          <a:bodyPr>
            <a:normAutofit fontScale="90000"/>
          </a:bodyPr>
          <a:lstStyle/>
          <a:p>
            <a:r>
              <a:rPr lang="en-US" dirty="0"/>
              <a:t>Electroporation with </a:t>
            </a:r>
            <a:r>
              <a:rPr lang="en-US" i="1" dirty="0"/>
              <a:t>A. tumefaciens</a:t>
            </a:r>
            <a:endParaRPr lang="en-US" dirty="0"/>
          </a:p>
        </p:txBody>
      </p:sp>
      <p:sp>
        <p:nvSpPr>
          <p:cNvPr id="5" name="Rounded Rectangle 4"/>
          <p:cNvSpPr/>
          <p:nvPr/>
        </p:nvSpPr>
        <p:spPr>
          <a:xfrm>
            <a:off x="3362920" y="1655641"/>
            <a:ext cx="1816768" cy="481263"/>
          </a:xfrm>
          <a:prstGeom prst="round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Flank A</a:t>
            </a:r>
          </a:p>
        </p:txBody>
      </p:sp>
      <p:sp>
        <p:nvSpPr>
          <p:cNvPr id="52" name="Rounded Rectangle 51"/>
          <p:cNvSpPr/>
          <p:nvPr/>
        </p:nvSpPr>
        <p:spPr>
          <a:xfrm>
            <a:off x="5182696" y="1655641"/>
            <a:ext cx="1816768" cy="481263"/>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a:solidFill>
                    <a:sysClr val="windowText" lastClr="000000"/>
                  </a:solidFill>
                </a:ln>
                <a:solidFill>
                  <a:sysClr val="windowText" lastClr="000000"/>
                </a:solidFill>
              </a:rPr>
              <a:t>Atu</a:t>
            </a:r>
            <a:r>
              <a:rPr lang="en-US" dirty="0">
                <a:ln>
                  <a:solidFill>
                    <a:sysClr val="windowText" lastClr="000000"/>
                  </a:solidFill>
                </a:ln>
                <a:solidFill>
                  <a:sysClr val="windowText" lastClr="000000"/>
                </a:solidFill>
              </a:rPr>
              <a:t> EF-Tu</a:t>
            </a:r>
          </a:p>
        </p:txBody>
      </p:sp>
      <p:sp>
        <p:nvSpPr>
          <p:cNvPr id="54" name="Rounded Rectangle 53"/>
          <p:cNvSpPr/>
          <p:nvPr/>
        </p:nvSpPr>
        <p:spPr>
          <a:xfrm>
            <a:off x="6999464" y="1653197"/>
            <a:ext cx="1816768" cy="481263"/>
          </a:xfrm>
          <a:prstGeom prst="roundRect">
            <a:avLst/>
          </a:prstGeom>
          <a:solidFill>
            <a:srgbClr val="EF8A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Flank B</a:t>
            </a:r>
          </a:p>
        </p:txBody>
      </p:sp>
      <p:cxnSp>
        <p:nvCxnSpPr>
          <p:cNvPr id="69" name="Straight Arrow Connector 68"/>
          <p:cNvCxnSpPr/>
          <p:nvPr/>
        </p:nvCxnSpPr>
        <p:spPr>
          <a:xfrm>
            <a:off x="3428028" y="2188698"/>
            <a:ext cx="1796562" cy="341589"/>
          </a:xfrm>
          <a:prstGeom prst="straightConnector1">
            <a:avLst/>
          </a:prstGeom>
          <a:ln w="31750">
            <a:solidFill>
              <a:srgbClr val="00B0F0">
                <a:alpha val="71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4010845" y="2196337"/>
            <a:ext cx="1140755" cy="1068901"/>
          </a:xfrm>
          <a:prstGeom prst="straightConnector1">
            <a:avLst/>
          </a:prstGeom>
          <a:ln w="31750">
            <a:solidFill>
              <a:srgbClr val="00B0F0">
                <a:alpha val="71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51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631E-8A1C-4FAA-999E-9C986757B23F}"/>
              </a:ext>
            </a:extLst>
          </p:cNvPr>
          <p:cNvSpPr>
            <a:spLocks noGrp="1"/>
          </p:cNvSpPr>
          <p:nvPr>
            <p:ph type="title"/>
          </p:nvPr>
        </p:nvSpPr>
        <p:spPr>
          <a:xfrm>
            <a:off x="21166" y="-298373"/>
            <a:ext cx="10515600" cy="1325563"/>
          </a:xfrm>
        </p:spPr>
        <p:txBody>
          <a:bodyPr/>
          <a:lstStyle/>
          <a:p>
            <a:r>
              <a:rPr lang="en-US" dirty="0"/>
              <a:t>Agrobacterium auxotroph example</a:t>
            </a:r>
          </a:p>
        </p:txBody>
      </p:sp>
      <p:sp>
        <p:nvSpPr>
          <p:cNvPr id="8" name="TextBox 7">
            <a:extLst>
              <a:ext uri="{FF2B5EF4-FFF2-40B4-BE49-F238E27FC236}">
                <a16:creationId xmlns:a16="http://schemas.microsoft.com/office/drawing/2014/main" id="{7057FCF4-7B67-49FE-A5DD-1A0354AAB09A}"/>
              </a:ext>
            </a:extLst>
          </p:cNvPr>
          <p:cNvSpPr txBox="1"/>
          <p:nvPr/>
        </p:nvSpPr>
        <p:spPr>
          <a:xfrm>
            <a:off x="4406031" y="6139926"/>
            <a:ext cx="980514" cy="646331"/>
          </a:xfrm>
          <a:prstGeom prst="rect">
            <a:avLst/>
          </a:prstGeom>
          <a:noFill/>
        </p:spPr>
        <p:txBody>
          <a:bodyPr wrap="square" rtlCol="0">
            <a:spAutoFit/>
          </a:bodyPr>
          <a:lstStyle/>
          <a:p>
            <a:r>
              <a:rPr lang="en-US" dirty="0" err="1"/>
              <a:t>adeC</a:t>
            </a:r>
            <a:r>
              <a:rPr lang="en-US" dirty="0"/>
              <a:t> #2</a:t>
            </a:r>
          </a:p>
          <a:p>
            <a:r>
              <a:rPr lang="en-US" dirty="0"/>
              <a:t>adenine</a:t>
            </a:r>
          </a:p>
        </p:txBody>
      </p:sp>
      <p:pic>
        <p:nvPicPr>
          <p:cNvPr id="6" name="Picture 5">
            <a:extLst>
              <a:ext uri="{FF2B5EF4-FFF2-40B4-BE49-F238E27FC236}">
                <a16:creationId xmlns:a16="http://schemas.microsoft.com/office/drawing/2014/main" id="{F4AAE695-0D52-4CB0-BBDD-F903B5CFE77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10859" y="899885"/>
            <a:ext cx="7736114" cy="4688114"/>
          </a:xfrm>
          <a:prstGeom prst="rect">
            <a:avLst/>
          </a:prstGeom>
        </p:spPr>
      </p:pic>
      <p:sp>
        <p:nvSpPr>
          <p:cNvPr id="10" name="TextBox 9">
            <a:extLst>
              <a:ext uri="{FF2B5EF4-FFF2-40B4-BE49-F238E27FC236}">
                <a16:creationId xmlns:a16="http://schemas.microsoft.com/office/drawing/2014/main" id="{FEDAF6FA-17BD-4B97-AF55-B05447869BD8}"/>
              </a:ext>
            </a:extLst>
          </p:cNvPr>
          <p:cNvSpPr txBox="1"/>
          <p:nvPr/>
        </p:nvSpPr>
        <p:spPr>
          <a:xfrm>
            <a:off x="6096001" y="6139926"/>
            <a:ext cx="980514" cy="646331"/>
          </a:xfrm>
          <a:prstGeom prst="rect">
            <a:avLst/>
          </a:prstGeom>
          <a:noFill/>
        </p:spPr>
        <p:txBody>
          <a:bodyPr wrap="square" rtlCol="0">
            <a:spAutoFit/>
          </a:bodyPr>
          <a:lstStyle/>
          <a:p>
            <a:r>
              <a:rPr lang="en-US" dirty="0" err="1"/>
              <a:t>adeC</a:t>
            </a:r>
            <a:r>
              <a:rPr lang="en-US" dirty="0"/>
              <a:t> #3</a:t>
            </a:r>
          </a:p>
          <a:p>
            <a:r>
              <a:rPr lang="en-US" dirty="0"/>
              <a:t>adenine</a:t>
            </a:r>
          </a:p>
        </p:txBody>
      </p:sp>
      <p:sp>
        <p:nvSpPr>
          <p:cNvPr id="11" name="TextBox 10">
            <a:extLst>
              <a:ext uri="{FF2B5EF4-FFF2-40B4-BE49-F238E27FC236}">
                <a16:creationId xmlns:a16="http://schemas.microsoft.com/office/drawing/2014/main" id="{91ECE895-FEE8-49FF-A0E1-A951E0A9E059}"/>
              </a:ext>
            </a:extLst>
          </p:cNvPr>
          <p:cNvSpPr txBox="1"/>
          <p:nvPr/>
        </p:nvSpPr>
        <p:spPr>
          <a:xfrm>
            <a:off x="7751524" y="6139926"/>
            <a:ext cx="1324979" cy="646331"/>
          </a:xfrm>
          <a:prstGeom prst="rect">
            <a:avLst/>
          </a:prstGeom>
          <a:noFill/>
        </p:spPr>
        <p:txBody>
          <a:bodyPr wrap="square" rtlCol="0">
            <a:spAutoFit/>
          </a:bodyPr>
          <a:lstStyle/>
          <a:p>
            <a:r>
              <a:rPr lang="en-US" dirty="0" err="1"/>
              <a:t>metA</a:t>
            </a:r>
            <a:r>
              <a:rPr lang="en-US" dirty="0"/>
              <a:t> #5</a:t>
            </a:r>
          </a:p>
          <a:p>
            <a:r>
              <a:rPr lang="en-US" dirty="0"/>
              <a:t>methionine</a:t>
            </a:r>
          </a:p>
        </p:txBody>
      </p:sp>
      <p:sp>
        <p:nvSpPr>
          <p:cNvPr id="12" name="TextBox 11">
            <a:extLst>
              <a:ext uri="{FF2B5EF4-FFF2-40B4-BE49-F238E27FC236}">
                <a16:creationId xmlns:a16="http://schemas.microsoft.com/office/drawing/2014/main" id="{61467A4F-B971-4820-A9CC-FC4127126FE6}"/>
              </a:ext>
            </a:extLst>
          </p:cNvPr>
          <p:cNvSpPr txBox="1"/>
          <p:nvPr/>
        </p:nvSpPr>
        <p:spPr>
          <a:xfrm>
            <a:off x="9475942" y="6186092"/>
            <a:ext cx="1324980" cy="646331"/>
          </a:xfrm>
          <a:prstGeom prst="rect">
            <a:avLst/>
          </a:prstGeom>
          <a:noFill/>
        </p:spPr>
        <p:txBody>
          <a:bodyPr wrap="square" rtlCol="0">
            <a:spAutoFit/>
          </a:bodyPr>
          <a:lstStyle/>
          <a:p>
            <a:r>
              <a:rPr lang="en-US" dirty="0"/>
              <a:t>Control LBA4404</a:t>
            </a:r>
          </a:p>
        </p:txBody>
      </p:sp>
      <p:sp>
        <p:nvSpPr>
          <p:cNvPr id="13" name="TextBox 12">
            <a:extLst>
              <a:ext uri="{FF2B5EF4-FFF2-40B4-BE49-F238E27FC236}">
                <a16:creationId xmlns:a16="http://schemas.microsoft.com/office/drawing/2014/main" id="{1D34368B-8F5A-4D9E-BC18-02F9BBBAA557}"/>
              </a:ext>
            </a:extLst>
          </p:cNvPr>
          <p:cNvSpPr txBox="1"/>
          <p:nvPr/>
        </p:nvSpPr>
        <p:spPr>
          <a:xfrm>
            <a:off x="4134634" y="5656214"/>
            <a:ext cx="542794" cy="369332"/>
          </a:xfrm>
          <a:prstGeom prst="rect">
            <a:avLst/>
          </a:prstGeom>
          <a:noFill/>
        </p:spPr>
        <p:txBody>
          <a:bodyPr wrap="square" rtlCol="0">
            <a:spAutoFit/>
          </a:bodyPr>
          <a:lstStyle/>
          <a:p>
            <a:r>
              <a:rPr lang="en-US" dirty="0"/>
              <a:t>M9</a:t>
            </a:r>
          </a:p>
        </p:txBody>
      </p:sp>
      <p:sp>
        <p:nvSpPr>
          <p:cNvPr id="14" name="TextBox 13">
            <a:extLst>
              <a:ext uri="{FF2B5EF4-FFF2-40B4-BE49-F238E27FC236}">
                <a16:creationId xmlns:a16="http://schemas.microsoft.com/office/drawing/2014/main" id="{44922457-BBB5-4F16-895E-BDB2D40E8326}"/>
              </a:ext>
            </a:extLst>
          </p:cNvPr>
          <p:cNvSpPr txBox="1"/>
          <p:nvPr/>
        </p:nvSpPr>
        <p:spPr>
          <a:xfrm>
            <a:off x="4831746" y="5648694"/>
            <a:ext cx="1109597" cy="369332"/>
          </a:xfrm>
          <a:prstGeom prst="rect">
            <a:avLst/>
          </a:prstGeom>
          <a:noFill/>
        </p:spPr>
        <p:txBody>
          <a:bodyPr wrap="square" rtlCol="0">
            <a:spAutoFit/>
          </a:bodyPr>
          <a:lstStyle/>
          <a:p>
            <a:r>
              <a:rPr lang="en-US" dirty="0"/>
              <a:t>M9 + DO</a:t>
            </a:r>
          </a:p>
        </p:txBody>
      </p:sp>
      <p:sp>
        <p:nvSpPr>
          <p:cNvPr id="15" name="TextBox 14">
            <a:extLst>
              <a:ext uri="{FF2B5EF4-FFF2-40B4-BE49-F238E27FC236}">
                <a16:creationId xmlns:a16="http://schemas.microsoft.com/office/drawing/2014/main" id="{A4A52CEA-8B0F-4EDF-ADE9-E8BFD686FA5C}"/>
              </a:ext>
            </a:extLst>
          </p:cNvPr>
          <p:cNvSpPr txBox="1"/>
          <p:nvPr/>
        </p:nvSpPr>
        <p:spPr>
          <a:xfrm>
            <a:off x="5824604" y="5663734"/>
            <a:ext cx="542794" cy="369332"/>
          </a:xfrm>
          <a:prstGeom prst="rect">
            <a:avLst/>
          </a:prstGeom>
          <a:noFill/>
        </p:spPr>
        <p:txBody>
          <a:bodyPr wrap="square" rtlCol="0">
            <a:spAutoFit/>
          </a:bodyPr>
          <a:lstStyle/>
          <a:p>
            <a:r>
              <a:rPr lang="en-US" dirty="0"/>
              <a:t>M9</a:t>
            </a:r>
          </a:p>
        </p:txBody>
      </p:sp>
      <p:sp>
        <p:nvSpPr>
          <p:cNvPr id="16" name="TextBox 15">
            <a:extLst>
              <a:ext uri="{FF2B5EF4-FFF2-40B4-BE49-F238E27FC236}">
                <a16:creationId xmlns:a16="http://schemas.microsoft.com/office/drawing/2014/main" id="{91291746-A73C-4F35-BABF-8164A8505726}"/>
              </a:ext>
            </a:extLst>
          </p:cNvPr>
          <p:cNvSpPr txBox="1"/>
          <p:nvPr/>
        </p:nvSpPr>
        <p:spPr>
          <a:xfrm>
            <a:off x="6521716" y="5656214"/>
            <a:ext cx="1109597" cy="369332"/>
          </a:xfrm>
          <a:prstGeom prst="rect">
            <a:avLst/>
          </a:prstGeom>
          <a:noFill/>
        </p:spPr>
        <p:txBody>
          <a:bodyPr wrap="square" rtlCol="0">
            <a:spAutoFit/>
          </a:bodyPr>
          <a:lstStyle/>
          <a:p>
            <a:r>
              <a:rPr lang="en-US" dirty="0"/>
              <a:t>M9 + DO</a:t>
            </a:r>
          </a:p>
        </p:txBody>
      </p:sp>
      <p:sp>
        <p:nvSpPr>
          <p:cNvPr id="17" name="TextBox 16">
            <a:extLst>
              <a:ext uri="{FF2B5EF4-FFF2-40B4-BE49-F238E27FC236}">
                <a16:creationId xmlns:a16="http://schemas.microsoft.com/office/drawing/2014/main" id="{173E3B07-E90B-46B0-809E-DFC8D9CB0E34}"/>
              </a:ext>
            </a:extLst>
          </p:cNvPr>
          <p:cNvSpPr txBox="1"/>
          <p:nvPr/>
        </p:nvSpPr>
        <p:spPr>
          <a:xfrm>
            <a:off x="7514574" y="5656214"/>
            <a:ext cx="542794" cy="369332"/>
          </a:xfrm>
          <a:prstGeom prst="rect">
            <a:avLst/>
          </a:prstGeom>
          <a:noFill/>
        </p:spPr>
        <p:txBody>
          <a:bodyPr wrap="square" rtlCol="0">
            <a:spAutoFit/>
          </a:bodyPr>
          <a:lstStyle/>
          <a:p>
            <a:r>
              <a:rPr lang="en-US" dirty="0"/>
              <a:t>M9</a:t>
            </a:r>
          </a:p>
        </p:txBody>
      </p:sp>
      <p:sp>
        <p:nvSpPr>
          <p:cNvPr id="18" name="TextBox 17">
            <a:extLst>
              <a:ext uri="{FF2B5EF4-FFF2-40B4-BE49-F238E27FC236}">
                <a16:creationId xmlns:a16="http://schemas.microsoft.com/office/drawing/2014/main" id="{978AAF3B-82D3-4953-AEC0-D21851D526A5}"/>
              </a:ext>
            </a:extLst>
          </p:cNvPr>
          <p:cNvSpPr txBox="1"/>
          <p:nvPr/>
        </p:nvSpPr>
        <p:spPr>
          <a:xfrm>
            <a:off x="8211686" y="5648694"/>
            <a:ext cx="1109597" cy="369332"/>
          </a:xfrm>
          <a:prstGeom prst="rect">
            <a:avLst/>
          </a:prstGeom>
          <a:noFill/>
        </p:spPr>
        <p:txBody>
          <a:bodyPr wrap="square" rtlCol="0">
            <a:spAutoFit/>
          </a:bodyPr>
          <a:lstStyle/>
          <a:p>
            <a:r>
              <a:rPr lang="en-US" dirty="0"/>
              <a:t>M9 + DO</a:t>
            </a:r>
          </a:p>
        </p:txBody>
      </p:sp>
      <p:sp>
        <p:nvSpPr>
          <p:cNvPr id="19" name="TextBox 18">
            <a:extLst>
              <a:ext uri="{FF2B5EF4-FFF2-40B4-BE49-F238E27FC236}">
                <a16:creationId xmlns:a16="http://schemas.microsoft.com/office/drawing/2014/main" id="{642881DB-CCD0-41C1-BBBF-845C84133945}"/>
              </a:ext>
            </a:extLst>
          </p:cNvPr>
          <p:cNvSpPr txBox="1"/>
          <p:nvPr/>
        </p:nvSpPr>
        <p:spPr>
          <a:xfrm>
            <a:off x="9358862" y="5671254"/>
            <a:ext cx="542794" cy="369332"/>
          </a:xfrm>
          <a:prstGeom prst="rect">
            <a:avLst/>
          </a:prstGeom>
          <a:noFill/>
        </p:spPr>
        <p:txBody>
          <a:bodyPr wrap="square" rtlCol="0">
            <a:spAutoFit/>
          </a:bodyPr>
          <a:lstStyle/>
          <a:p>
            <a:r>
              <a:rPr lang="en-US" dirty="0"/>
              <a:t>M9</a:t>
            </a:r>
          </a:p>
        </p:txBody>
      </p:sp>
      <p:sp>
        <p:nvSpPr>
          <p:cNvPr id="20" name="TextBox 19">
            <a:extLst>
              <a:ext uri="{FF2B5EF4-FFF2-40B4-BE49-F238E27FC236}">
                <a16:creationId xmlns:a16="http://schemas.microsoft.com/office/drawing/2014/main" id="{4D763A85-E923-4B2A-9AC6-25FCFBD1D840}"/>
              </a:ext>
            </a:extLst>
          </p:cNvPr>
          <p:cNvSpPr txBox="1"/>
          <p:nvPr/>
        </p:nvSpPr>
        <p:spPr>
          <a:xfrm>
            <a:off x="10055974" y="5663734"/>
            <a:ext cx="1109597" cy="369332"/>
          </a:xfrm>
          <a:prstGeom prst="rect">
            <a:avLst/>
          </a:prstGeom>
          <a:noFill/>
        </p:spPr>
        <p:txBody>
          <a:bodyPr wrap="square" rtlCol="0">
            <a:spAutoFit/>
          </a:bodyPr>
          <a:lstStyle/>
          <a:p>
            <a:r>
              <a:rPr lang="en-US" dirty="0"/>
              <a:t>M9 + DO</a:t>
            </a:r>
          </a:p>
        </p:txBody>
      </p:sp>
      <p:cxnSp>
        <p:nvCxnSpPr>
          <p:cNvPr id="22" name="Straight Connector 21">
            <a:extLst>
              <a:ext uri="{FF2B5EF4-FFF2-40B4-BE49-F238E27FC236}">
                <a16:creationId xmlns:a16="http://schemas.microsoft.com/office/drawing/2014/main" id="{C2ADA699-C66F-4673-A70E-AD4339D011CF}"/>
              </a:ext>
            </a:extLst>
          </p:cNvPr>
          <p:cNvCxnSpPr/>
          <p:nvPr/>
        </p:nvCxnSpPr>
        <p:spPr>
          <a:xfrm>
            <a:off x="5824604" y="538619"/>
            <a:ext cx="0" cy="6247638"/>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C1F8F5C-EAE2-493F-BD2A-39312A85AE3E}"/>
              </a:ext>
            </a:extLst>
          </p:cNvPr>
          <p:cNvCxnSpPr/>
          <p:nvPr/>
        </p:nvCxnSpPr>
        <p:spPr>
          <a:xfrm>
            <a:off x="7514574" y="538619"/>
            <a:ext cx="0" cy="6247638"/>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000ADC7-4233-4EFB-A7BC-73226BF1157F}"/>
              </a:ext>
            </a:extLst>
          </p:cNvPr>
          <p:cNvCxnSpPr/>
          <p:nvPr/>
        </p:nvCxnSpPr>
        <p:spPr>
          <a:xfrm>
            <a:off x="9321283" y="538619"/>
            <a:ext cx="0" cy="6247638"/>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954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A14E-7CA0-4E7A-854B-21280D0DD32A}"/>
              </a:ext>
            </a:extLst>
          </p:cNvPr>
          <p:cNvSpPr>
            <a:spLocks noGrp="1"/>
          </p:cNvSpPr>
          <p:nvPr>
            <p:ph type="title"/>
          </p:nvPr>
        </p:nvSpPr>
        <p:spPr/>
        <p:txBody>
          <a:bodyPr/>
          <a:lstStyle/>
          <a:p>
            <a:r>
              <a:rPr lang="en-US" dirty="0"/>
              <a:t>The effector proteins</a:t>
            </a:r>
          </a:p>
        </p:txBody>
      </p:sp>
      <p:sp>
        <p:nvSpPr>
          <p:cNvPr id="3" name="Content Placeholder 2">
            <a:extLst>
              <a:ext uri="{FF2B5EF4-FFF2-40B4-BE49-F238E27FC236}">
                <a16:creationId xmlns:a16="http://schemas.microsoft.com/office/drawing/2014/main" id="{2D89AAD8-D6C9-4FE4-BFC8-468BE6B726FA}"/>
              </a:ext>
            </a:extLst>
          </p:cNvPr>
          <p:cNvSpPr>
            <a:spLocks noGrp="1"/>
          </p:cNvSpPr>
          <p:nvPr>
            <p:ph idx="1"/>
          </p:nvPr>
        </p:nvSpPr>
        <p:spPr>
          <a:xfrm>
            <a:off x="1905908" y="1253331"/>
            <a:ext cx="7886700" cy="4351338"/>
          </a:xfrm>
        </p:spPr>
        <p:txBody>
          <a:bodyPr>
            <a:normAutofit fontScale="92500" lnSpcReduction="10000"/>
          </a:bodyPr>
          <a:lstStyle/>
          <a:p>
            <a:r>
              <a:rPr lang="en-US" dirty="0"/>
              <a:t>Known effector proteins</a:t>
            </a:r>
          </a:p>
          <a:p>
            <a:pPr lvl="1"/>
            <a:r>
              <a:rPr lang="en-US" i="1" dirty="0"/>
              <a:t>virE2, virE3, virD5, </a:t>
            </a:r>
            <a:r>
              <a:rPr lang="en-US" i="1" dirty="0" err="1"/>
              <a:t>virF</a:t>
            </a:r>
            <a:r>
              <a:rPr lang="en-US" i="1" dirty="0"/>
              <a:t>, virD2</a:t>
            </a:r>
          </a:p>
          <a:p>
            <a:r>
              <a:rPr lang="en-US" i="1" dirty="0"/>
              <a:t>virE2 </a:t>
            </a:r>
            <a:endParaRPr lang="en-US" dirty="0"/>
          </a:p>
          <a:p>
            <a:pPr lvl="1"/>
            <a:r>
              <a:rPr lang="en-US" dirty="0"/>
              <a:t>coats ssDNA, translocated, NLS</a:t>
            </a:r>
          </a:p>
          <a:p>
            <a:r>
              <a:rPr lang="en-US" i="1" dirty="0"/>
              <a:t>virE3</a:t>
            </a:r>
          </a:p>
          <a:p>
            <a:pPr lvl="1"/>
            <a:r>
              <a:rPr lang="en-US" dirty="0"/>
              <a:t>binds TFs, activates VBF in </a:t>
            </a:r>
            <a:r>
              <a:rPr lang="en-US" i="1" dirty="0"/>
              <a:t>Arabidopsis</a:t>
            </a:r>
            <a:r>
              <a:rPr lang="en-US" dirty="0"/>
              <a:t>, helps </a:t>
            </a:r>
            <a:r>
              <a:rPr lang="en-US" i="1" dirty="0"/>
              <a:t>virE2 </a:t>
            </a:r>
            <a:r>
              <a:rPr lang="en-US" dirty="0"/>
              <a:t>&amp; </a:t>
            </a:r>
            <a:r>
              <a:rPr lang="en-US" i="1" dirty="0"/>
              <a:t>VIP1</a:t>
            </a:r>
            <a:endParaRPr lang="en-US" dirty="0"/>
          </a:p>
          <a:p>
            <a:r>
              <a:rPr lang="en-US" i="1" dirty="0" err="1"/>
              <a:t>virF</a:t>
            </a:r>
            <a:r>
              <a:rPr lang="en-US" i="1" dirty="0"/>
              <a:t> </a:t>
            </a:r>
            <a:r>
              <a:rPr lang="en-US" dirty="0"/>
              <a:t>(similar to </a:t>
            </a:r>
            <a:r>
              <a:rPr lang="en-US" i="1" dirty="0"/>
              <a:t>virE3)</a:t>
            </a:r>
          </a:p>
          <a:p>
            <a:pPr lvl="1"/>
            <a:r>
              <a:rPr lang="en-US" dirty="0"/>
              <a:t>present in </a:t>
            </a:r>
            <a:r>
              <a:rPr lang="en-US" dirty="0" err="1"/>
              <a:t>octopine</a:t>
            </a:r>
            <a:r>
              <a:rPr lang="en-US" dirty="0"/>
              <a:t> strains (not nopaline)</a:t>
            </a:r>
          </a:p>
          <a:p>
            <a:r>
              <a:rPr lang="en-US" i="1" dirty="0"/>
              <a:t>virD5</a:t>
            </a:r>
          </a:p>
          <a:p>
            <a:pPr lvl="1"/>
            <a:r>
              <a:rPr lang="en-US" dirty="0"/>
              <a:t>NLS, can be toxic by generating chromosome loss / ploidy effects, interacts </a:t>
            </a:r>
            <a:r>
              <a:rPr lang="en-US" i="1" dirty="0"/>
              <a:t>VIP2, </a:t>
            </a:r>
            <a:r>
              <a:rPr lang="en-US" dirty="0"/>
              <a:t>thought to be histone-related</a:t>
            </a:r>
          </a:p>
          <a:p>
            <a:endParaRPr lang="en-US" dirty="0"/>
          </a:p>
        </p:txBody>
      </p:sp>
      <p:sp>
        <p:nvSpPr>
          <p:cNvPr id="4" name="TextBox 3">
            <a:extLst>
              <a:ext uri="{FF2B5EF4-FFF2-40B4-BE49-F238E27FC236}">
                <a16:creationId xmlns:a16="http://schemas.microsoft.com/office/drawing/2014/main" id="{D6F36706-09B5-4485-AB89-5712CD1D051E}"/>
              </a:ext>
            </a:extLst>
          </p:cNvPr>
          <p:cNvSpPr txBox="1"/>
          <p:nvPr/>
        </p:nvSpPr>
        <p:spPr>
          <a:xfrm>
            <a:off x="1407886" y="5762173"/>
            <a:ext cx="9376229" cy="430887"/>
          </a:xfrm>
          <a:prstGeom prst="rect">
            <a:avLst/>
          </a:prstGeom>
          <a:noFill/>
        </p:spPr>
        <p:txBody>
          <a:bodyPr wrap="square" rtlCol="0">
            <a:spAutoFit/>
          </a:bodyPr>
          <a:lstStyle/>
          <a:p>
            <a:pPr algn="ctr"/>
            <a:r>
              <a:rPr lang="en-US" sz="2200" b="1" dirty="0">
                <a:solidFill>
                  <a:srgbClr val="0070C0"/>
                </a:solidFill>
              </a:rPr>
              <a:t>These proteins are unique candidates for helping protein and/or DNA delivery</a:t>
            </a:r>
          </a:p>
        </p:txBody>
      </p:sp>
    </p:spTree>
    <p:extLst>
      <p:ext uri="{BB962C8B-B14F-4D97-AF65-F5344CB8AC3E}">
        <p14:creationId xmlns:p14="http://schemas.microsoft.com/office/powerpoint/2010/main" val="179702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A1CA-70BA-4F9B-A3BB-DD3BB64D17FB}"/>
              </a:ext>
            </a:extLst>
          </p:cNvPr>
          <p:cNvSpPr>
            <a:spLocks noGrp="1"/>
          </p:cNvSpPr>
          <p:nvPr>
            <p:ph type="title"/>
          </p:nvPr>
        </p:nvSpPr>
        <p:spPr/>
        <p:txBody>
          <a:bodyPr/>
          <a:lstStyle/>
          <a:p>
            <a:r>
              <a:rPr lang="en-US" dirty="0"/>
              <a:t>Taxonomy</a:t>
            </a:r>
          </a:p>
        </p:txBody>
      </p:sp>
      <p:sp>
        <p:nvSpPr>
          <p:cNvPr id="3" name="Content Placeholder 2">
            <a:extLst>
              <a:ext uri="{FF2B5EF4-FFF2-40B4-BE49-F238E27FC236}">
                <a16:creationId xmlns:a16="http://schemas.microsoft.com/office/drawing/2014/main" id="{A04259D2-D76B-4DD0-B09F-4E98D0DA1653}"/>
              </a:ext>
            </a:extLst>
          </p:cNvPr>
          <p:cNvSpPr>
            <a:spLocks noGrp="1"/>
          </p:cNvSpPr>
          <p:nvPr>
            <p:ph idx="1"/>
          </p:nvPr>
        </p:nvSpPr>
        <p:spPr>
          <a:xfrm>
            <a:off x="1978479" y="1253331"/>
            <a:ext cx="7886700" cy="4351338"/>
          </a:xfrm>
        </p:spPr>
        <p:txBody>
          <a:bodyPr/>
          <a:lstStyle/>
          <a:p>
            <a:r>
              <a:rPr lang="en-US" sz="2400" dirty="0"/>
              <a:t>L-</a:t>
            </a:r>
            <a:r>
              <a:rPr lang="en-US" sz="2400" dirty="0" err="1"/>
              <a:t>arabitol</a:t>
            </a:r>
            <a:r>
              <a:rPr lang="en-US" sz="2400" dirty="0"/>
              <a:t> for </a:t>
            </a:r>
            <a:r>
              <a:rPr lang="en-US" sz="2400" b="1" dirty="0"/>
              <a:t>biovar 1 – </a:t>
            </a:r>
            <a:r>
              <a:rPr lang="en-US" sz="2400" dirty="0"/>
              <a:t>Tumor-inducing</a:t>
            </a:r>
            <a:endParaRPr lang="en-US" sz="2400" b="1" dirty="0"/>
          </a:p>
          <a:p>
            <a:r>
              <a:rPr lang="en-US" sz="2400" dirty="0"/>
              <a:t>Erythritol for </a:t>
            </a:r>
            <a:r>
              <a:rPr lang="en-US" sz="2400" b="1" dirty="0"/>
              <a:t>biovar 2 –</a:t>
            </a:r>
            <a:r>
              <a:rPr lang="en-US" sz="2400" dirty="0"/>
              <a:t> Root-inducing</a:t>
            </a:r>
            <a:endParaRPr lang="en-US" sz="2400" b="1" dirty="0"/>
          </a:p>
          <a:p>
            <a:r>
              <a:rPr lang="en-US" sz="2400" dirty="0"/>
              <a:t>Tartrate and D-glutamate for </a:t>
            </a:r>
            <a:r>
              <a:rPr lang="en-US" sz="2400" b="1" dirty="0"/>
              <a:t>biovar 3 – </a:t>
            </a:r>
            <a:r>
              <a:rPr lang="en-US" sz="2400" b="1" i="1" dirty="0"/>
              <a:t>A. </a:t>
            </a:r>
            <a:r>
              <a:rPr lang="en-US" sz="2400" b="1" i="1" dirty="0" err="1"/>
              <a:t>rubris</a:t>
            </a:r>
            <a:endParaRPr lang="en-US" sz="2400" b="1" dirty="0"/>
          </a:p>
          <a:p>
            <a:endParaRPr lang="en-US" dirty="0"/>
          </a:p>
        </p:txBody>
      </p:sp>
      <p:sp>
        <p:nvSpPr>
          <p:cNvPr id="5" name="Rectangle 4">
            <a:extLst>
              <a:ext uri="{FF2B5EF4-FFF2-40B4-BE49-F238E27FC236}">
                <a16:creationId xmlns:a16="http://schemas.microsoft.com/office/drawing/2014/main" id="{5F8B1F8B-3934-4970-8820-B768775BDA32}"/>
              </a:ext>
            </a:extLst>
          </p:cNvPr>
          <p:cNvSpPr/>
          <p:nvPr/>
        </p:nvSpPr>
        <p:spPr>
          <a:xfrm>
            <a:off x="1524001" y="6542387"/>
            <a:ext cx="2215735" cy="369332"/>
          </a:xfrm>
          <a:prstGeom prst="rect">
            <a:avLst/>
          </a:prstGeom>
        </p:spPr>
        <p:txBody>
          <a:bodyPr wrap="none">
            <a:spAutoFit/>
          </a:bodyPr>
          <a:lstStyle/>
          <a:p>
            <a:r>
              <a:rPr lang="en-US" dirty="0"/>
              <a:t>Brisbane &amp; Kerr, 1983</a:t>
            </a:r>
          </a:p>
        </p:txBody>
      </p:sp>
      <p:sp>
        <p:nvSpPr>
          <p:cNvPr id="6" name="TextBox 5">
            <a:extLst>
              <a:ext uri="{FF2B5EF4-FFF2-40B4-BE49-F238E27FC236}">
                <a16:creationId xmlns:a16="http://schemas.microsoft.com/office/drawing/2014/main" id="{4AFBE270-C440-4CAB-8C00-00E331C30A3B}"/>
              </a:ext>
            </a:extLst>
          </p:cNvPr>
          <p:cNvSpPr txBox="1"/>
          <p:nvPr/>
        </p:nvSpPr>
        <p:spPr>
          <a:xfrm>
            <a:off x="1798423" y="3039507"/>
            <a:ext cx="8593806" cy="1477328"/>
          </a:xfrm>
          <a:prstGeom prst="rect">
            <a:avLst/>
          </a:prstGeom>
          <a:noFill/>
        </p:spPr>
        <p:txBody>
          <a:bodyPr wrap="square" rtlCol="0">
            <a:spAutoFit/>
          </a:bodyPr>
          <a:lstStyle/>
          <a:p>
            <a:r>
              <a:rPr lang="en-US" dirty="0"/>
              <a:t>Certain groups within the </a:t>
            </a:r>
            <a:r>
              <a:rPr lang="en-US" i="1" dirty="0"/>
              <a:t>Rhizobium</a:t>
            </a:r>
            <a:r>
              <a:rPr lang="en-US" dirty="0"/>
              <a:t> have gained or loss certain functions:</a:t>
            </a:r>
          </a:p>
          <a:p>
            <a:pPr marL="285750" indent="-285750">
              <a:buFont typeface="Arial" panose="020B0604020202020204" pitchFamily="34" charset="0"/>
              <a:buChar char="•"/>
            </a:pPr>
            <a:r>
              <a:rPr lang="en-US" dirty="0" err="1"/>
              <a:t>Polygalacturonide</a:t>
            </a:r>
            <a:r>
              <a:rPr lang="en-US" dirty="0"/>
              <a:t> utilization</a:t>
            </a:r>
          </a:p>
          <a:p>
            <a:pPr marL="285750" indent="-285750">
              <a:buFont typeface="Arial" panose="020B0604020202020204" pitchFamily="34" charset="0"/>
              <a:buChar char="•"/>
            </a:pPr>
            <a:r>
              <a:rPr lang="en-US" dirty="0"/>
              <a:t>Ferulic acid catabolism, opine metabolism, curdlan, LPS O-antigen</a:t>
            </a:r>
          </a:p>
          <a:p>
            <a:pPr marL="285750" indent="-285750">
              <a:buFont typeface="Arial" panose="020B0604020202020204" pitchFamily="34" charset="0"/>
              <a:buChar char="•"/>
            </a:pPr>
            <a:endParaRPr lang="en-US" dirty="0"/>
          </a:p>
          <a:p>
            <a:pPr algn="ctr"/>
            <a:r>
              <a:rPr lang="en-US" b="1" i="1" dirty="0">
                <a:solidFill>
                  <a:srgbClr val="0070C0"/>
                </a:solidFill>
              </a:rPr>
              <a:t>Within nodule and Agrobacterium subgroups, many changes to the LPS O-antigen</a:t>
            </a:r>
          </a:p>
        </p:txBody>
      </p:sp>
      <p:pic>
        <p:nvPicPr>
          <p:cNvPr id="1027" name="Picture 3" descr="Image result for iphone png">
            <a:extLst>
              <a:ext uri="{FF2B5EF4-FFF2-40B4-BE49-F238E27FC236}">
                <a16:creationId xmlns:a16="http://schemas.microsoft.com/office/drawing/2014/main" id="{D6503202-4D65-4F1E-B827-383A4D49DC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873" y="4714899"/>
            <a:ext cx="1052492" cy="158811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Image result for google pixel png">
            <a:extLst>
              <a:ext uri="{FF2B5EF4-FFF2-40B4-BE49-F238E27FC236}">
                <a16:creationId xmlns:a16="http://schemas.microsoft.com/office/drawing/2014/main" id="{FBF0B67B-8C73-4696-B116-A44B60F528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4866" y="4516835"/>
            <a:ext cx="2025552" cy="202555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Image result for twitter logo">
            <a:extLst>
              <a:ext uri="{FF2B5EF4-FFF2-40B4-BE49-F238E27FC236}">
                <a16:creationId xmlns:a16="http://schemas.microsoft.com/office/drawing/2014/main" id="{6E25A49F-DBA2-4DB3-B736-593990D149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46174" y="4714899"/>
            <a:ext cx="1208314" cy="98175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instagram logo">
            <a:extLst>
              <a:ext uri="{FF2B5EF4-FFF2-40B4-BE49-F238E27FC236}">
                <a16:creationId xmlns:a16="http://schemas.microsoft.com/office/drawing/2014/main" id="{A38F2142-6C89-4236-9A19-B400452807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6499" y="5692776"/>
            <a:ext cx="1745793" cy="116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41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CF40-7DF7-4E7E-AD86-0AC531A9DDE5}"/>
              </a:ext>
            </a:extLst>
          </p:cNvPr>
          <p:cNvSpPr>
            <a:spLocks noGrp="1"/>
          </p:cNvSpPr>
          <p:nvPr>
            <p:ph type="title"/>
          </p:nvPr>
        </p:nvSpPr>
        <p:spPr>
          <a:xfrm>
            <a:off x="1833336" y="147413"/>
            <a:ext cx="7886700" cy="1325563"/>
          </a:xfrm>
        </p:spPr>
        <p:txBody>
          <a:bodyPr/>
          <a:lstStyle/>
          <a:p>
            <a:r>
              <a:rPr lang="en-US" dirty="0"/>
              <a:t>39</a:t>
            </a:r>
            <a:r>
              <a:rPr lang="en-US" baseline="30000" dirty="0"/>
              <a:t>th</a:t>
            </a:r>
            <a:r>
              <a:rPr lang="en-US" dirty="0"/>
              <a:t> Crown Gall Attendees</a:t>
            </a:r>
          </a:p>
        </p:txBody>
      </p:sp>
      <p:pic>
        <p:nvPicPr>
          <p:cNvPr id="2050" name="Picture 2" descr="b8ac09094a1a05110d5de25275cfcf386bf0f6ee@zimbra">
            <a:extLst>
              <a:ext uri="{FF2B5EF4-FFF2-40B4-BE49-F238E27FC236}">
                <a16:creationId xmlns:a16="http://schemas.microsoft.com/office/drawing/2014/main" id="{3B975B73-D1DC-40B4-BC7A-24645EE882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26394" y="1472976"/>
            <a:ext cx="8339213" cy="471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6657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75CB-CDC4-4A89-B714-CC77D6A27C04}"/>
              </a:ext>
            </a:extLst>
          </p:cNvPr>
          <p:cNvSpPr>
            <a:spLocks noGrp="1"/>
          </p:cNvSpPr>
          <p:nvPr>
            <p:ph type="title"/>
          </p:nvPr>
        </p:nvSpPr>
        <p:spPr>
          <a:xfrm>
            <a:off x="0" y="0"/>
            <a:ext cx="11976100" cy="1325563"/>
          </a:xfrm>
        </p:spPr>
        <p:txBody>
          <a:bodyPr>
            <a:normAutofit/>
          </a:bodyPr>
          <a:lstStyle/>
          <a:p>
            <a:r>
              <a:rPr lang="en-US" sz="4000" dirty="0"/>
              <a:t>Differences in susceptibility between soybean genotypes</a:t>
            </a:r>
          </a:p>
        </p:txBody>
      </p:sp>
      <p:pic>
        <p:nvPicPr>
          <p:cNvPr id="4" name="Picture 3">
            <a:extLst>
              <a:ext uri="{FF2B5EF4-FFF2-40B4-BE49-F238E27FC236}">
                <a16:creationId xmlns:a16="http://schemas.microsoft.com/office/drawing/2014/main" id="{863E5F46-6BDA-44B1-9539-3CC88FC14AD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98700" y="1716476"/>
            <a:ext cx="8648700" cy="4481124"/>
          </a:xfrm>
          <a:prstGeom prst="rect">
            <a:avLst/>
          </a:prstGeom>
        </p:spPr>
      </p:pic>
      <p:sp>
        <p:nvSpPr>
          <p:cNvPr id="5" name="TextBox 4">
            <a:extLst>
              <a:ext uri="{FF2B5EF4-FFF2-40B4-BE49-F238E27FC236}">
                <a16:creationId xmlns:a16="http://schemas.microsoft.com/office/drawing/2014/main" id="{84A963AC-76F3-4F32-9231-6BF55F2455EE}"/>
              </a:ext>
            </a:extLst>
          </p:cNvPr>
          <p:cNvSpPr txBox="1"/>
          <p:nvPr/>
        </p:nvSpPr>
        <p:spPr>
          <a:xfrm>
            <a:off x="812800" y="2511808"/>
            <a:ext cx="1600200" cy="523220"/>
          </a:xfrm>
          <a:prstGeom prst="rect">
            <a:avLst/>
          </a:prstGeom>
          <a:noFill/>
        </p:spPr>
        <p:txBody>
          <a:bodyPr wrap="square" rtlCol="0">
            <a:spAutoFit/>
          </a:bodyPr>
          <a:lstStyle/>
          <a:p>
            <a:r>
              <a:rPr lang="en-US" sz="2800" b="1" dirty="0"/>
              <a:t>Resistant</a:t>
            </a:r>
          </a:p>
        </p:txBody>
      </p:sp>
      <p:sp>
        <p:nvSpPr>
          <p:cNvPr id="6" name="TextBox 5">
            <a:extLst>
              <a:ext uri="{FF2B5EF4-FFF2-40B4-BE49-F238E27FC236}">
                <a16:creationId xmlns:a16="http://schemas.microsoft.com/office/drawing/2014/main" id="{F2B85BC9-3BA9-4432-A820-EBD52DB4E2E6}"/>
              </a:ext>
            </a:extLst>
          </p:cNvPr>
          <p:cNvSpPr txBox="1"/>
          <p:nvPr/>
        </p:nvSpPr>
        <p:spPr>
          <a:xfrm>
            <a:off x="508000" y="4965700"/>
            <a:ext cx="1924050" cy="523220"/>
          </a:xfrm>
          <a:prstGeom prst="rect">
            <a:avLst/>
          </a:prstGeom>
          <a:noFill/>
        </p:spPr>
        <p:txBody>
          <a:bodyPr wrap="square" rtlCol="0">
            <a:spAutoFit/>
          </a:bodyPr>
          <a:lstStyle/>
          <a:p>
            <a:r>
              <a:rPr lang="en-US" sz="2800" b="1" dirty="0"/>
              <a:t>Susceptible</a:t>
            </a:r>
          </a:p>
        </p:txBody>
      </p:sp>
    </p:spTree>
    <p:extLst>
      <p:ext uri="{BB962C8B-B14F-4D97-AF65-F5344CB8AC3E}">
        <p14:creationId xmlns:p14="http://schemas.microsoft.com/office/powerpoint/2010/main" val="2080908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E16-A51D-4E4C-B92A-5221C31F52AC}"/>
              </a:ext>
            </a:extLst>
          </p:cNvPr>
          <p:cNvSpPr>
            <a:spLocks noGrp="1"/>
          </p:cNvSpPr>
          <p:nvPr>
            <p:ph type="title"/>
          </p:nvPr>
        </p:nvSpPr>
        <p:spPr/>
        <p:txBody>
          <a:bodyPr/>
          <a:lstStyle/>
          <a:p>
            <a:r>
              <a:rPr lang="en-US" dirty="0"/>
              <a:t>P 4 – susceptible genotype</a:t>
            </a:r>
          </a:p>
        </p:txBody>
      </p:sp>
      <p:sp>
        <p:nvSpPr>
          <p:cNvPr id="3" name="Content Placeholder 2">
            <a:extLst>
              <a:ext uri="{FF2B5EF4-FFF2-40B4-BE49-F238E27FC236}">
                <a16:creationId xmlns:a16="http://schemas.microsoft.com/office/drawing/2014/main" id="{08126374-806D-4F3F-8072-9D28DF22FD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C345F08-85F4-4A8D-B5FF-9163B72313E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410768" y="1325563"/>
            <a:ext cx="7574070" cy="5049380"/>
          </a:xfrm>
          <a:prstGeom prst="rect">
            <a:avLst/>
          </a:prstGeom>
        </p:spPr>
      </p:pic>
    </p:spTree>
    <p:extLst>
      <p:ext uri="{BB962C8B-B14F-4D97-AF65-F5344CB8AC3E}">
        <p14:creationId xmlns:p14="http://schemas.microsoft.com/office/powerpoint/2010/main" val="2804607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1795-C3F8-4963-966A-6EC411DD7329}"/>
              </a:ext>
            </a:extLst>
          </p:cNvPr>
          <p:cNvSpPr>
            <a:spLocks noGrp="1"/>
          </p:cNvSpPr>
          <p:nvPr>
            <p:ph type="title"/>
          </p:nvPr>
        </p:nvSpPr>
        <p:spPr/>
        <p:txBody>
          <a:bodyPr/>
          <a:lstStyle/>
          <a:p>
            <a:r>
              <a:rPr lang="en-US" dirty="0"/>
              <a:t>Phenotyping</a:t>
            </a:r>
          </a:p>
        </p:txBody>
      </p:sp>
      <p:pic>
        <p:nvPicPr>
          <p:cNvPr id="4" name="Picture 3">
            <a:extLst>
              <a:ext uri="{FF2B5EF4-FFF2-40B4-BE49-F238E27FC236}">
                <a16:creationId xmlns:a16="http://schemas.microsoft.com/office/drawing/2014/main" id="{F8C969EF-6600-451D-B6EE-3400EDFDE1A2}"/>
              </a:ext>
            </a:extLst>
          </p:cNvPr>
          <p:cNvPicPr/>
          <p:nvPr/>
        </p:nvPicPr>
        <p:blipFill>
          <a:blip r:embed="rId3">
            <a:extLst>
              <a:ext uri="{28A0092B-C50C-407E-A947-70E740481C1C}">
                <a14:useLocalDpi xmlns:a14="http://schemas.microsoft.com/office/drawing/2010/main" val="0"/>
              </a:ext>
            </a:extLst>
          </a:blip>
          <a:stretch>
            <a:fillRect/>
          </a:stretch>
        </p:blipFill>
        <p:spPr>
          <a:xfrm>
            <a:off x="4470400" y="874642"/>
            <a:ext cx="4724400" cy="5681345"/>
          </a:xfrm>
          <a:prstGeom prst="rect">
            <a:avLst/>
          </a:prstGeom>
        </p:spPr>
      </p:pic>
      <p:sp>
        <p:nvSpPr>
          <p:cNvPr id="5" name="TextBox 4">
            <a:extLst>
              <a:ext uri="{FF2B5EF4-FFF2-40B4-BE49-F238E27FC236}">
                <a16:creationId xmlns:a16="http://schemas.microsoft.com/office/drawing/2014/main" id="{104A4917-4234-46F0-A25F-582B276D4A37}"/>
              </a:ext>
            </a:extLst>
          </p:cNvPr>
          <p:cNvSpPr txBox="1"/>
          <p:nvPr/>
        </p:nvSpPr>
        <p:spPr>
          <a:xfrm>
            <a:off x="3378718" y="1607656"/>
            <a:ext cx="1209869" cy="461665"/>
          </a:xfrm>
          <a:prstGeom prst="rect">
            <a:avLst/>
          </a:prstGeom>
          <a:noFill/>
        </p:spPr>
        <p:txBody>
          <a:bodyPr wrap="square" rtlCol="0">
            <a:spAutoFit/>
          </a:bodyPr>
          <a:lstStyle/>
          <a:p>
            <a:r>
              <a:rPr lang="en-US" sz="2400" dirty="0"/>
              <a:t>Original</a:t>
            </a:r>
          </a:p>
        </p:txBody>
      </p:sp>
      <p:sp>
        <p:nvSpPr>
          <p:cNvPr id="6" name="TextBox 5">
            <a:extLst>
              <a:ext uri="{FF2B5EF4-FFF2-40B4-BE49-F238E27FC236}">
                <a16:creationId xmlns:a16="http://schemas.microsoft.com/office/drawing/2014/main" id="{5261BB4D-A2F4-4903-8F1E-433C8F75A6C4}"/>
              </a:ext>
            </a:extLst>
          </p:cNvPr>
          <p:cNvSpPr txBox="1"/>
          <p:nvPr/>
        </p:nvSpPr>
        <p:spPr>
          <a:xfrm>
            <a:off x="2498532" y="3220047"/>
            <a:ext cx="2211354" cy="830997"/>
          </a:xfrm>
          <a:prstGeom prst="rect">
            <a:avLst/>
          </a:prstGeom>
          <a:noFill/>
        </p:spPr>
        <p:txBody>
          <a:bodyPr wrap="square" rtlCol="0">
            <a:spAutoFit/>
          </a:bodyPr>
          <a:lstStyle/>
          <a:p>
            <a:r>
              <a:rPr lang="en-US" sz="2400" dirty="0"/>
              <a:t>Calibration and gall selection</a:t>
            </a:r>
          </a:p>
        </p:txBody>
      </p:sp>
      <p:sp>
        <p:nvSpPr>
          <p:cNvPr id="7" name="TextBox 6">
            <a:extLst>
              <a:ext uri="{FF2B5EF4-FFF2-40B4-BE49-F238E27FC236}">
                <a16:creationId xmlns:a16="http://schemas.microsoft.com/office/drawing/2014/main" id="{A03A54DB-7C0C-4287-A412-6D922C586CBF}"/>
              </a:ext>
            </a:extLst>
          </p:cNvPr>
          <p:cNvSpPr txBox="1"/>
          <p:nvPr/>
        </p:nvSpPr>
        <p:spPr>
          <a:xfrm>
            <a:off x="2377233" y="5402352"/>
            <a:ext cx="2211354" cy="830997"/>
          </a:xfrm>
          <a:prstGeom prst="rect">
            <a:avLst/>
          </a:prstGeom>
          <a:noFill/>
        </p:spPr>
        <p:txBody>
          <a:bodyPr wrap="square" rtlCol="0">
            <a:spAutoFit/>
          </a:bodyPr>
          <a:lstStyle/>
          <a:p>
            <a:r>
              <a:rPr lang="en-US" sz="2400" dirty="0"/>
              <a:t>Computation of measurements</a:t>
            </a:r>
          </a:p>
        </p:txBody>
      </p:sp>
    </p:spTree>
    <p:extLst>
      <p:ext uri="{BB962C8B-B14F-4D97-AF65-F5344CB8AC3E}">
        <p14:creationId xmlns:p14="http://schemas.microsoft.com/office/powerpoint/2010/main" val="180086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542C205B-80D5-4C6C-A737-39BCF3D12207}"/>
              </a:ext>
            </a:extLst>
          </p:cNvPr>
          <p:cNvSpPr/>
          <p:nvPr/>
        </p:nvSpPr>
        <p:spPr>
          <a:xfrm>
            <a:off x="3275967" y="1872691"/>
            <a:ext cx="3118902" cy="3450986"/>
          </a:xfrm>
          <a:prstGeom prst="ellipse">
            <a:avLst/>
          </a:prstGeom>
          <a:solidFill>
            <a:schemeClr val="tx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83334B-28EC-4CCC-AD12-ED61EA77C60C}"/>
              </a:ext>
            </a:extLst>
          </p:cNvPr>
          <p:cNvSpPr/>
          <p:nvPr/>
        </p:nvSpPr>
        <p:spPr>
          <a:xfrm>
            <a:off x="4781521" y="1891573"/>
            <a:ext cx="3118902" cy="3450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9566" y="429157"/>
            <a:ext cx="10515600" cy="1325563"/>
          </a:xfrm>
        </p:spPr>
        <p:txBody>
          <a:bodyPr/>
          <a:lstStyle/>
          <a:p>
            <a:r>
              <a:rPr lang="en-US" b="1" dirty="0" err="1"/>
              <a:t>Ti</a:t>
            </a:r>
            <a:r>
              <a:rPr lang="en-US" b="1" dirty="0"/>
              <a:t> Plasmid</a:t>
            </a:r>
            <a:br>
              <a:rPr lang="en-US" dirty="0"/>
            </a:br>
            <a:r>
              <a:rPr lang="en-US" sz="2800" i="1" dirty="0"/>
              <a:t>tumor-inducing</a:t>
            </a:r>
            <a:endParaRPr lang="en-US" dirty="0"/>
          </a:p>
        </p:txBody>
      </p:sp>
      <p:grpSp>
        <p:nvGrpSpPr>
          <p:cNvPr id="19" name="Group 18">
            <a:extLst>
              <a:ext uri="{FF2B5EF4-FFF2-40B4-BE49-F238E27FC236}">
                <a16:creationId xmlns:a16="http://schemas.microsoft.com/office/drawing/2014/main" id="{C7B19257-9F49-4570-90B6-4E3415FA8178}"/>
              </a:ext>
            </a:extLst>
          </p:cNvPr>
          <p:cNvGrpSpPr/>
          <p:nvPr/>
        </p:nvGrpSpPr>
        <p:grpSpPr>
          <a:xfrm>
            <a:off x="3372888" y="1728322"/>
            <a:ext cx="4447044" cy="3777128"/>
            <a:chOff x="4184710" y="3440616"/>
            <a:chExt cx="2481092" cy="2364066"/>
          </a:xfrm>
        </p:grpSpPr>
        <p:grpSp>
          <p:nvGrpSpPr>
            <p:cNvPr id="4" name="Group 3">
              <a:extLst>
                <a:ext uri="{FF2B5EF4-FFF2-40B4-BE49-F238E27FC236}">
                  <a16:creationId xmlns:a16="http://schemas.microsoft.com/office/drawing/2014/main" id="{BF93C901-AB6F-4BF0-ADC2-15E422F38432}"/>
                </a:ext>
              </a:extLst>
            </p:cNvPr>
            <p:cNvGrpSpPr/>
            <p:nvPr/>
          </p:nvGrpSpPr>
          <p:grpSpPr>
            <a:xfrm>
              <a:off x="4184710" y="3440616"/>
              <a:ext cx="2481092" cy="2364066"/>
              <a:chOff x="6450227" y="4016739"/>
              <a:chExt cx="1631090" cy="1552039"/>
            </a:xfrm>
          </p:grpSpPr>
          <p:sp>
            <p:nvSpPr>
              <p:cNvPr id="11" name="Oval 10">
                <a:extLst>
                  <a:ext uri="{FF2B5EF4-FFF2-40B4-BE49-F238E27FC236}">
                    <a16:creationId xmlns:a16="http://schemas.microsoft.com/office/drawing/2014/main" id="{E5EFE61C-69D0-474F-AFCA-D9EDA5A0787A}"/>
                  </a:ext>
                </a:extLst>
              </p:cNvPr>
              <p:cNvSpPr/>
              <p:nvPr/>
            </p:nvSpPr>
            <p:spPr>
              <a:xfrm>
                <a:off x="6450227" y="4016739"/>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6619102" y="4161841"/>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a:extLst>
                <a:ext uri="{FF2B5EF4-FFF2-40B4-BE49-F238E27FC236}">
                  <a16:creationId xmlns:a16="http://schemas.microsoft.com/office/drawing/2014/main" id="{81E1B00D-8C67-440B-99A5-0EA1EB3B0FA2}"/>
                </a:ext>
              </a:extLst>
            </p:cNvPr>
            <p:cNvCxnSpPr>
              <a:cxnSpLocks/>
            </p:cNvCxnSpPr>
            <p:nvPr/>
          </p:nvCxnSpPr>
          <p:spPr>
            <a:xfrm flipH="1">
              <a:off x="6013622" y="3536937"/>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CF4918-1179-43A5-9A04-32DDF05B3638}"/>
                </a:ext>
              </a:extLst>
            </p:cNvPr>
            <p:cNvCxnSpPr>
              <a:cxnSpLocks/>
            </p:cNvCxnSpPr>
            <p:nvPr/>
          </p:nvCxnSpPr>
          <p:spPr>
            <a:xfrm flipH="1" flipV="1">
              <a:off x="6013622" y="5543672"/>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355A3021-5B21-49BF-AAB3-11EF5567FDFC}"/>
              </a:ext>
            </a:extLst>
          </p:cNvPr>
          <p:cNvSpPr txBox="1"/>
          <p:nvPr/>
        </p:nvSpPr>
        <p:spPr>
          <a:xfrm>
            <a:off x="10053166" y="3113008"/>
            <a:ext cx="1524001" cy="738664"/>
          </a:xfrm>
          <a:prstGeom prst="rect">
            <a:avLst/>
          </a:prstGeom>
          <a:noFill/>
        </p:spPr>
        <p:txBody>
          <a:bodyPr wrap="square" rtlCol="0">
            <a:spAutoFit/>
          </a:bodyPr>
          <a:lstStyle/>
          <a:p>
            <a:pPr algn="ctr"/>
            <a:r>
              <a:rPr lang="en-US" sz="2400" b="1" dirty="0">
                <a:solidFill>
                  <a:srgbClr val="0070C0"/>
                </a:solidFill>
              </a:rPr>
              <a:t>T-DNA</a:t>
            </a:r>
          </a:p>
          <a:p>
            <a:pPr algn="ctr"/>
            <a:r>
              <a:rPr lang="en-US" i="1" dirty="0">
                <a:solidFill>
                  <a:srgbClr val="0070C0"/>
                </a:solidFill>
              </a:rPr>
              <a:t>transfer DNA</a:t>
            </a:r>
          </a:p>
        </p:txBody>
      </p:sp>
      <p:sp>
        <p:nvSpPr>
          <p:cNvPr id="20" name="Right Brace 19">
            <a:extLst>
              <a:ext uri="{FF2B5EF4-FFF2-40B4-BE49-F238E27FC236}">
                <a16:creationId xmlns:a16="http://schemas.microsoft.com/office/drawing/2014/main" id="{F4C805A0-E2E9-4981-A0AB-5C0BD695687B}"/>
              </a:ext>
            </a:extLst>
          </p:cNvPr>
          <p:cNvSpPr/>
          <p:nvPr/>
        </p:nvSpPr>
        <p:spPr>
          <a:xfrm>
            <a:off x="9115425" y="1882216"/>
            <a:ext cx="771525" cy="320024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81F763B-7969-46DB-BC9B-B00DC3C9E578}"/>
              </a:ext>
            </a:extLst>
          </p:cNvPr>
          <p:cNvSpPr txBox="1"/>
          <p:nvPr/>
        </p:nvSpPr>
        <p:spPr>
          <a:xfrm>
            <a:off x="6798634" y="1486866"/>
            <a:ext cx="2097716" cy="369332"/>
          </a:xfrm>
          <a:prstGeom prst="rect">
            <a:avLst/>
          </a:prstGeom>
          <a:noFill/>
        </p:spPr>
        <p:txBody>
          <a:bodyPr wrap="square" rtlCol="0">
            <a:spAutoFit/>
          </a:bodyPr>
          <a:lstStyle/>
          <a:p>
            <a:r>
              <a:rPr lang="en-US" dirty="0"/>
              <a:t>Left Border</a:t>
            </a:r>
          </a:p>
        </p:txBody>
      </p:sp>
      <p:sp>
        <p:nvSpPr>
          <p:cNvPr id="22" name="TextBox 21">
            <a:extLst>
              <a:ext uri="{FF2B5EF4-FFF2-40B4-BE49-F238E27FC236}">
                <a16:creationId xmlns:a16="http://schemas.microsoft.com/office/drawing/2014/main" id="{EF89BB98-C180-4615-A6FF-07251FD52749}"/>
              </a:ext>
            </a:extLst>
          </p:cNvPr>
          <p:cNvSpPr txBox="1"/>
          <p:nvPr/>
        </p:nvSpPr>
        <p:spPr>
          <a:xfrm>
            <a:off x="6798634" y="5393293"/>
            <a:ext cx="2097716" cy="369332"/>
          </a:xfrm>
          <a:prstGeom prst="rect">
            <a:avLst/>
          </a:prstGeom>
          <a:noFill/>
        </p:spPr>
        <p:txBody>
          <a:bodyPr wrap="square" rtlCol="0">
            <a:spAutoFit/>
          </a:bodyPr>
          <a:lstStyle/>
          <a:p>
            <a:r>
              <a:rPr lang="en-US" dirty="0"/>
              <a:t>Right Border</a:t>
            </a:r>
          </a:p>
        </p:txBody>
      </p:sp>
      <p:sp>
        <p:nvSpPr>
          <p:cNvPr id="25" name="Right Brace 24">
            <a:extLst>
              <a:ext uri="{FF2B5EF4-FFF2-40B4-BE49-F238E27FC236}">
                <a16:creationId xmlns:a16="http://schemas.microsoft.com/office/drawing/2014/main" id="{25B1A8AC-402E-4EAA-87EA-3D5121ACDB82}"/>
              </a:ext>
            </a:extLst>
          </p:cNvPr>
          <p:cNvSpPr/>
          <p:nvPr/>
        </p:nvSpPr>
        <p:spPr>
          <a:xfrm rot="10800000">
            <a:off x="2140819" y="1891573"/>
            <a:ext cx="771525" cy="3200249"/>
          </a:xfrm>
          <a:prstGeom prst="rightBrac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DAD89710-B2A0-4088-97D8-1B37DF04054A}"/>
              </a:ext>
            </a:extLst>
          </p:cNvPr>
          <p:cNvSpPr txBox="1"/>
          <p:nvPr/>
        </p:nvSpPr>
        <p:spPr>
          <a:xfrm>
            <a:off x="-200867" y="3059668"/>
            <a:ext cx="2734666" cy="738664"/>
          </a:xfrm>
          <a:prstGeom prst="rect">
            <a:avLst/>
          </a:prstGeom>
          <a:noFill/>
        </p:spPr>
        <p:txBody>
          <a:bodyPr wrap="square" rtlCol="0">
            <a:spAutoFit/>
          </a:bodyPr>
          <a:lstStyle/>
          <a:p>
            <a:pPr algn="ctr"/>
            <a:r>
              <a:rPr lang="en-US" sz="2400" b="1" dirty="0">
                <a:solidFill>
                  <a:schemeClr val="tx1">
                    <a:lumMod val="75000"/>
                    <a:lumOff val="25000"/>
                  </a:schemeClr>
                </a:solidFill>
              </a:rPr>
              <a:t>virulence region</a:t>
            </a:r>
          </a:p>
          <a:p>
            <a:pPr algn="ctr"/>
            <a:r>
              <a:rPr lang="en-US" i="1" dirty="0">
                <a:solidFill>
                  <a:schemeClr val="tx1">
                    <a:lumMod val="75000"/>
                    <a:lumOff val="25000"/>
                  </a:schemeClr>
                </a:solidFill>
              </a:rPr>
              <a:t>moves T-DNA</a:t>
            </a:r>
          </a:p>
        </p:txBody>
      </p:sp>
    </p:spTree>
    <p:extLst>
      <p:ext uri="{BB962C8B-B14F-4D97-AF65-F5344CB8AC3E}">
        <p14:creationId xmlns:p14="http://schemas.microsoft.com/office/powerpoint/2010/main" val="3195344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sitting, table, food&#10;&#10;Description automatically generated">
            <a:extLst>
              <a:ext uri="{FF2B5EF4-FFF2-40B4-BE49-F238E27FC236}">
                <a16:creationId xmlns:a16="http://schemas.microsoft.com/office/drawing/2014/main" id="{4DE8C24B-F0F7-49F3-8E60-D8E833979621}"/>
              </a:ext>
            </a:extLst>
          </p:cNvPr>
          <p:cNvPicPr>
            <a:picLocks noGrp="1" noChangeAspect="1"/>
          </p:cNvPicPr>
          <p:nvPr>
            <p:ph idx="1"/>
          </p:nvPr>
        </p:nvPicPr>
        <p:blipFill rotWithShape="1">
          <a:blip r:embed="rId2" cstate="hqprint">
            <a:extLst>
              <a:ext uri="{BEBA8EAE-BF5A-486C-A8C5-ECC9F3942E4B}">
                <a14:imgProps xmlns:a14="http://schemas.microsoft.com/office/drawing/2010/main">
                  <a14:imgLayer r:embed="rId3">
                    <a14:imgEffect>
                      <a14:brightnessContrast bright="-12000" contrast="7000"/>
                    </a14:imgEffect>
                  </a14:imgLayer>
                </a14:imgProps>
              </a:ext>
              <a:ext uri="{28A0092B-C50C-407E-A947-70E740481C1C}">
                <a14:useLocalDpi xmlns:a14="http://schemas.microsoft.com/office/drawing/2010/main"/>
              </a:ext>
            </a:extLst>
          </a:blip>
          <a:srcRect/>
          <a:stretch/>
        </p:blipFill>
        <p:spPr>
          <a:xfrm>
            <a:off x="377371" y="1249237"/>
            <a:ext cx="3396344" cy="4351338"/>
          </a:xfrm>
        </p:spPr>
      </p:pic>
      <p:pic>
        <p:nvPicPr>
          <p:cNvPr id="7" name="Picture 6" descr="A bowl of food on a table&#10;&#10;Description automatically generated">
            <a:extLst>
              <a:ext uri="{FF2B5EF4-FFF2-40B4-BE49-F238E27FC236}">
                <a16:creationId xmlns:a16="http://schemas.microsoft.com/office/drawing/2014/main" id="{BC484D3A-B0BB-4F5F-A2A9-F16162090D02}"/>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sharpenSoften amount="9000"/>
                    </a14:imgEffect>
                    <a14:imgEffect>
                      <a14:brightnessContrast bright="10000" contrast="11000"/>
                    </a14:imgEffect>
                  </a14:imgLayer>
                </a14:imgProps>
              </a:ext>
              <a:ext uri="{28A0092B-C50C-407E-A947-70E740481C1C}">
                <a14:useLocalDpi xmlns:a14="http://schemas.microsoft.com/office/drawing/2010/main"/>
              </a:ext>
            </a:extLst>
          </a:blip>
          <a:srcRect/>
          <a:stretch/>
        </p:blipFill>
        <p:spPr>
          <a:xfrm>
            <a:off x="4565332" y="1249237"/>
            <a:ext cx="2896704" cy="4355431"/>
          </a:xfrm>
          <a:prstGeom prst="rect">
            <a:avLst/>
          </a:prstGeom>
        </p:spPr>
      </p:pic>
      <p:pic>
        <p:nvPicPr>
          <p:cNvPr id="9" name="Picture 8" descr="A bowl of food on a table&#10;&#10;Description automatically generated">
            <a:extLst>
              <a:ext uri="{FF2B5EF4-FFF2-40B4-BE49-F238E27FC236}">
                <a16:creationId xmlns:a16="http://schemas.microsoft.com/office/drawing/2014/main" id="{39210113-F62C-4DC1-B6FC-9B7C5D077AFB}"/>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5000" contrast="5000"/>
                    </a14:imgEffect>
                  </a14:imgLayer>
                </a14:imgProps>
              </a:ext>
              <a:ext uri="{28A0092B-C50C-407E-A947-70E740481C1C}">
                <a14:useLocalDpi xmlns:a14="http://schemas.microsoft.com/office/drawing/2010/main"/>
              </a:ext>
            </a:extLst>
          </a:blip>
          <a:srcRect/>
          <a:stretch/>
        </p:blipFill>
        <p:spPr>
          <a:xfrm>
            <a:off x="8253654" y="1249237"/>
            <a:ext cx="3227144" cy="4349073"/>
          </a:xfrm>
          <a:prstGeom prst="rect">
            <a:avLst/>
          </a:prstGeom>
        </p:spPr>
      </p:pic>
      <p:sp>
        <p:nvSpPr>
          <p:cNvPr id="2" name="TextBox 1">
            <a:extLst>
              <a:ext uri="{FF2B5EF4-FFF2-40B4-BE49-F238E27FC236}">
                <a16:creationId xmlns:a16="http://schemas.microsoft.com/office/drawing/2014/main" id="{09229752-CF07-42AB-B8FC-9CA8C49F48C2}"/>
              </a:ext>
            </a:extLst>
          </p:cNvPr>
          <p:cNvSpPr txBox="1"/>
          <p:nvPr/>
        </p:nvSpPr>
        <p:spPr>
          <a:xfrm>
            <a:off x="84475" y="0"/>
            <a:ext cx="8961713" cy="769441"/>
          </a:xfrm>
          <a:prstGeom prst="rect">
            <a:avLst/>
          </a:prstGeom>
          <a:noFill/>
        </p:spPr>
        <p:txBody>
          <a:bodyPr wrap="square" rtlCol="0">
            <a:spAutoFit/>
          </a:bodyPr>
          <a:lstStyle/>
          <a:p>
            <a:r>
              <a:rPr lang="en-US" sz="4400" dirty="0">
                <a:latin typeface="+mj-lt"/>
              </a:rPr>
              <a:t>Galls on susceptible</a:t>
            </a:r>
          </a:p>
        </p:txBody>
      </p:sp>
    </p:spTree>
    <p:extLst>
      <p:ext uri="{BB962C8B-B14F-4D97-AF65-F5344CB8AC3E}">
        <p14:creationId xmlns:p14="http://schemas.microsoft.com/office/powerpoint/2010/main" val="4062135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 sitting, indoor&#10;&#10;Description automatically generated">
            <a:extLst>
              <a:ext uri="{FF2B5EF4-FFF2-40B4-BE49-F238E27FC236}">
                <a16:creationId xmlns:a16="http://schemas.microsoft.com/office/drawing/2014/main" id="{18CC9C87-EF16-493A-AEEA-13FB99CD725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2457" y="1879600"/>
            <a:ext cx="3298252" cy="3098800"/>
          </a:xfrm>
          <a:prstGeom prst="rect">
            <a:avLst/>
          </a:prstGeom>
        </p:spPr>
      </p:pic>
      <p:pic>
        <p:nvPicPr>
          <p:cNvPr id="7" name="Picture 6" descr="A picture containing table, plate, food, indoor&#10;&#10;Description automatically generated">
            <a:extLst>
              <a:ext uri="{FF2B5EF4-FFF2-40B4-BE49-F238E27FC236}">
                <a16:creationId xmlns:a16="http://schemas.microsoft.com/office/drawing/2014/main" id="{DE1DB72F-B5B4-4B59-BFB0-F8E266065C8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84915" y="1879599"/>
            <a:ext cx="3202094" cy="3098800"/>
          </a:xfrm>
          <a:prstGeom prst="rect">
            <a:avLst/>
          </a:prstGeom>
        </p:spPr>
      </p:pic>
      <p:pic>
        <p:nvPicPr>
          <p:cNvPr id="9" name="Picture 8" descr="A bowl of food&#10;&#10;Description automatically generated">
            <a:extLst>
              <a:ext uri="{FF2B5EF4-FFF2-40B4-BE49-F238E27FC236}">
                <a16:creationId xmlns:a16="http://schemas.microsoft.com/office/drawing/2014/main" id="{8C31D2D4-F7EE-4DFC-97E1-A542AF9B34E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901215" y="1879600"/>
            <a:ext cx="2681634" cy="3098800"/>
          </a:xfrm>
          <a:prstGeom prst="rect">
            <a:avLst/>
          </a:prstGeom>
        </p:spPr>
      </p:pic>
      <p:sp>
        <p:nvSpPr>
          <p:cNvPr id="2" name="TextBox 1">
            <a:extLst>
              <a:ext uri="{FF2B5EF4-FFF2-40B4-BE49-F238E27FC236}">
                <a16:creationId xmlns:a16="http://schemas.microsoft.com/office/drawing/2014/main" id="{02CAFA7C-CCE4-4AE4-945D-9FFD4E087EC6}"/>
              </a:ext>
            </a:extLst>
          </p:cNvPr>
          <p:cNvSpPr txBox="1"/>
          <p:nvPr/>
        </p:nvSpPr>
        <p:spPr>
          <a:xfrm>
            <a:off x="0" y="99732"/>
            <a:ext cx="9108141" cy="584775"/>
          </a:xfrm>
          <a:prstGeom prst="rect">
            <a:avLst/>
          </a:prstGeom>
          <a:noFill/>
        </p:spPr>
        <p:txBody>
          <a:bodyPr wrap="square" rtlCol="0">
            <a:spAutoFit/>
          </a:bodyPr>
          <a:lstStyle/>
          <a:p>
            <a:r>
              <a:rPr lang="en-US" sz="3200" dirty="0">
                <a:latin typeface="+mj-lt"/>
              </a:rPr>
              <a:t>Some RIL examples from susceptible x resistant</a:t>
            </a:r>
          </a:p>
        </p:txBody>
      </p:sp>
    </p:spTree>
    <p:extLst>
      <p:ext uri="{BB962C8B-B14F-4D97-AF65-F5344CB8AC3E}">
        <p14:creationId xmlns:p14="http://schemas.microsoft.com/office/powerpoint/2010/main" val="2356173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F6B0-F211-4358-87A7-28FE24AEAA2A}"/>
              </a:ext>
            </a:extLst>
          </p:cNvPr>
          <p:cNvSpPr>
            <a:spLocks noGrp="1"/>
          </p:cNvSpPr>
          <p:nvPr>
            <p:ph type="title"/>
          </p:nvPr>
        </p:nvSpPr>
        <p:spPr/>
        <p:txBody>
          <a:bodyPr/>
          <a:lstStyle/>
          <a:p>
            <a:r>
              <a:rPr lang="en-US" dirty="0"/>
              <a:t>More galling RILs</a:t>
            </a:r>
          </a:p>
        </p:txBody>
      </p:sp>
      <p:pic>
        <p:nvPicPr>
          <p:cNvPr id="5" name="Picture 4" descr="A picture containing food, indoor&#10;&#10;Description automatically generated">
            <a:extLst>
              <a:ext uri="{FF2B5EF4-FFF2-40B4-BE49-F238E27FC236}">
                <a16:creationId xmlns:a16="http://schemas.microsoft.com/office/drawing/2014/main" id="{1163FBEA-8239-493E-933A-A562E19E62E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1000" y="1816284"/>
            <a:ext cx="3086100" cy="3416116"/>
          </a:xfrm>
          <a:prstGeom prst="rect">
            <a:avLst/>
          </a:prstGeom>
        </p:spPr>
      </p:pic>
      <p:pic>
        <p:nvPicPr>
          <p:cNvPr id="7" name="Picture 6" descr="A picture containing sitting, cake, indoor, table&#10;&#10;Description automatically generated">
            <a:extLst>
              <a:ext uri="{FF2B5EF4-FFF2-40B4-BE49-F238E27FC236}">
                <a16:creationId xmlns:a16="http://schemas.microsoft.com/office/drawing/2014/main" id="{44273E88-0115-4349-8DEA-A4C11A90B04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10000" y="2284360"/>
            <a:ext cx="2997200" cy="3964039"/>
          </a:xfrm>
          <a:prstGeom prst="rect">
            <a:avLst/>
          </a:prstGeom>
        </p:spPr>
      </p:pic>
      <p:pic>
        <p:nvPicPr>
          <p:cNvPr id="9" name="Picture 8" descr="A picture containing sitting&#10;&#10;Description automatically generated">
            <a:extLst>
              <a:ext uri="{FF2B5EF4-FFF2-40B4-BE49-F238E27FC236}">
                <a16:creationId xmlns:a16="http://schemas.microsoft.com/office/drawing/2014/main" id="{F93026DD-2ED6-4D60-A38F-8EB7D4BE35C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479652" y="1166146"/>
            <a:ext cx="3188348" cy="4525708"/>
          </a:xfrm>
          <a:prstGeom prst="rect">
            <a:avLst/>
          </a:prstGeom>
        </p:spPr>
      </p:pic>
    </p:spTree>
    <p:extLst>
      <p:ext uri="{BB962C8B-B14F-4D97-AF65-F5344CB8AC3E}">
        <p14:creationId xmlns:p14="http://schemas.microsoft.com/office/powerpoint/2010/main" val="2677424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390C-7A83-4A7E-99E1-8EE2E40966F4}"/>
              </a:ext>
            </a:extLst>
          </p:cNvPr>
          <p:cNvSpPr>
            <a:spLocks noGrp="1"/>
          </p:cNvSpPr>
          <p:nvPr>
            <p:ph type="title"/>
          </p:nvPr>
        </p:nvSpPr>
        <p:spPr>
          <a:xfrm>
            <a:off x="0" y="0"/>
            <a:ext cx="12045950" cy="1325563"/>
          </a:xfrm>
        </p:spPr>
        <p:txBody>
          <a:bodyPr/>
          <a:lstStyle/>
          <a:p>
            <a:r>
              <a:rPr lang="en-US" dirty="0"/>
              <a:t>Soybean – left stabbed with </a:t>
            </a:r>
            <a:r>
              <a:rPr lang="en-US" dirty="0" err="1"/>
              <a:t>Agro</a:t>
            </a:r>
            <a:r>
              <a:rPr lang="en-US" dirty="0"/>
              <a:t>, right with no </a:t>
            </a:r>
            <a:r>
              <a:rPr lang="en-US" dirty="0" err="1"/>
              <a:t>Agro</a:t>
            </a:r>
            <a:endParaRPr lang="en-US" dirty="0"/>
          </a:p>
        </p:txBody>
      </p:sp>
      <p:pic>
        <p:nvPicPr>
          <p:cNvPr id="4" name="Content Placeholder 4">
            <a:extLst>
              <a:ext uri="{FF2B5EF4-FFF2-40B4-BE49-F238E27FC236}">
                <a16:creationId xmlns:a16="http://schemas.microsoft.com/office/drawing/2014/main" id="{E44337D6-B862-4ADB-AF34-D216CB524D74}"/>
              </a:ext>
            </a:extLst>
          </p:cNvPr>
          <p:cNvPicPr/>
          <p:nvPr/>
        </p:nvPicPr>
        <p:blipFill rotWithShape="1">
          <a:blip r:embed="rId2" cstate="hqprint">
            <a:extLst>
              <a:ext uri="{BEBA8EAE-BF5A-486C-A8C5-ECC9F3942E4B}">
                <a14:imgProps xmlns:a14="http://schemas.microsoft.com/office/drawing/2010/main">
                  <a14:imgLayer r:embed="rId3">
                    <a14:imgEffect>
                      <a14:sharpenSoften amount="10000"/>
                    </a14:imgEffect>
                    <a14:imgEffect>
                      <a14:brightnessContrast bright="6000" contrast="5000"/>
                    </a14:imgEffect>
                  </a14:imgLayer>
                </a14:imgProps>
              </a:ext>
              <a:ext uri="{28A0092B-C50C-407E-A947-70E740481C1C}">
                <a14:useLocalDpi xmlns:a14="http://schemas.microsoft.com/office/drawing/2010/main"/>
              </a:ext>
            </a:extLst>
          </a:blip>
          <a:srcRect/>
          <a:stretch/>
        </p:blipFill>
        <p:spPr>
          <a:xfrm>
            <a:off x="1061437" y="1889647"/>
            <a:ext cx="3510038" cy="4351337"/>
          </a:xfrm>
          <a:prstGeom prst="rect">
            <a:avLst/>
          </a:prstGeom>
        </p:spPr>
      </p:pic>
      <p:pic>
        <p:nvPicPr>
          <p:cNvPr id="5" name="Picture 4">
            <a:extLst>
              <a:ext uri="{FF2B5EF4-FFF2-40B4-BE49-F238E27FC236}">
                <a16:creationId xmlns:a16="http://schemas.microsoft.com/office/drawing/2014/main" id="{F8669509-C6A6-4A7A-80A4-6CCCD4AB010E}"/>
              </a:ext>
            </a:extLst>
          </p:cNvPr>
          <p:cNvPicPr/>
          <p:nvPr/>
        </p:nvPicPr>
        <p:blipFill rotWithShape="1">
          <a:blip r:embed="rId4" cstate="hqprint">
            <a:extLst>
              <a:ext uri="{BEBA8EAE-BF5A-486C-A8C5-ECC9F3942E4B}">
                <a14:imgProps xmlns:a14="http://schemas.microsoft.com/office/drawing/2010/main">
                  <a14:imgLayer r:embed="rId5">
                    <a14:imgEffect>
                      <a14:sharpenSoften amount="10000"/>
                    </a14:imgEffect>
                    <a14:imgEffect>
                      <a14:brightnessContrast bright="5000" contrast="5000"/>
                    </a14:imgEffect>
                  </a14:imgLayer>
                </a14:imgProps>
              </a:ext>
              <a:ext uri="{28A0092B-C50C-407E-A947-70E740481C1C}">
                <a14:useLocalDpi xmlns:a14="http://schemas.microsoft.com/office/drawing/2010/main"/>
              </a:ext>
            </a:extLst>
          </a:blip>
          <a:srcRect/>
          <a:stretch/>
        </p:blipFill>
        <p:spPr>
          <a:xfrm>
            <a:off x="6422388" y="1785976"/>
            <a:ext cx="3867899" cy="4558677"/>
          </a:xfrm>
          <a:prstGeom prst="rect">
            <a:avLst/>
          </a:prstGeom>
        </p:spPr>
      </p:pic>
      <p:sp>
        <p:nvSpPr>
          <p:cNvPr id="7" name="TextBox 6">
            <a:extLst>
              <a:ext uri="{FF2B5EF4-FFF2-40B4-BE49-F238E27FC236}">
                <a16:creationId xmlns:a16="http://schemas.microsoft.com/office/drawing/2014/main" id="{FA09CF52-6EC5-4262-9C54-785C455C93ED}"/>
              </a:ext>
            </a:extLst>
          </p:cNvPr>
          <p:cNvSpPr txBox="1"/>
          <p:nvPr/>
        </p:nvSpPr>
        <p:spPr>
          <a:xfrm>
            <a:off x="1757363" y="1520315"/>
            <a:ext cx="2617787" cy="369332"/>
          </a:xfrm>
          <a:prstGeom prst="rect">
            <a:avLst/>
          </a:prstGeom>
          <a:noFill/>
        </p:spPr>
        <p:txBody>
          <a:bodyPr wrap="square">
            <a:spAutoFit/>
          </a:bodyPr>
          <a:lstStyle/>
          <a:p>
            <a:r>
              <a:rPr lang="en-US" dirty="0"/>
              <a:t>Stabbed with </a:t>
            </a:r>
            <a:r>
              <a:rPr lang="en-US" dirty="0" err="1"/>
              <a:t>Agro</a:t>
            </a:r>
            <a:endParaRPr lang="en-US" dirty="0"/>
          </a:p>
        </p:txBody>
      </p:sp>
      <p:sp>
        <p:nvSpPr>
          <p:cNvPr id="9" name="TextBox 8">
            <a:extLst>
              <a:ext uri="{FF2B5EF4-FFF2-40B4-BE49-F238E27FC236}">
                <a16:creationId xmlns:a16="http://schemas.microsoft.com/office/drawing/2014/main" id="{44ED8123-5051-4F68-ABEB-F0AC5A0E204B}"/>
              </a:ext>
            </a:extLst>
          </p:cNvPr>
          <p:cNvSpPr txBox="1"/>
          <p:nvPr/>
        </p:nvSpPr>
        <p:spPr>
          <a:xfrm>
            <a:off x="7440613" y="1425604"/>
            <a:ext cx="2617787" cy="369332"/>
          </a:xfrm>
          <a:prstGeom prst="rect">
            <a:avLst/>
          </a:prstGeom>
          <a:noFill/>
        </p:spPr>
        <p:txBody>
          <a:bodyPr wrap="square">
            <a:spAutoFit/>
          </a:bodyPr>
          <a:lstStyle/>
          <a:p>
            <a:r>
              <a:rPr lang="en-US" dirty="0"/>
              <a:t>Stabbed without </a:t>
            </a:r>
            <a:r>
              <a:rPr lang="en-US" dirty="0" err="1"/>
              <a:t>Agro</a:t>
            </a:r>
            <a:endParaRPr lang="en-US" dirty="0"/>
          </a:p>
        </p:txBody>
      </p:sp>
    </p:spTree>
    <p:extLst>
      <p:ext uri="{BB962C8B-B14F-4D97-AF65-F5344CB8AC3E}">
        <p14:creationId xmlns:p14="http://schemas.microsoft.com/office/powerpoint/2010/main" val="3360160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0381" y="3638537"/>
            <a:ext cx="4113078" cy="32194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5094" y="20579"/>
            <a:ext cx="6008365" cy="36894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579"/>
            <a:ext cx="4909500" cy="4391933"/>
          </a:xfrm>
          <a:prstGeom prst="rect">
            <a:avLst/>
          </a:prstGeom>
        </p:spPr>
      </p:pic>
    </p:spTree>
    <p:extLst>
      <p:ext uri="{BB962C8B-B14F-4D97-AF65-F5344CB8AC3E}">
        <p14:creationId xmlns:p14="http://schemas.microsoft.com/office/powerpoint/2010/main" val="235501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583" y="122776"/>
            <a:ext cx="6617759" cy="299256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4367174" cy="24501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2044"/>
            <a:ext cx="5551371" cy="2631286"/>
          </a:xfrm>
          <a:prstGeom prst="rect">
            <a:avLst/>
          </a:prstGeom>
        </p:spPr>
      </p:pic>
    </p:spTree>
    <p:extLst>
      <p:ext uri="{BB962C8B-B14F-4D97-AF65-F5344CB8AC3E}">
        <p14:creationId xmlns:p14="http://schemas.microsoft.com/office/powerpoint/2010/main" val="2042921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5" y="108883"/>
            <a:ext cx="4572196" cy="50922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261" y="298593"/>
            <a:ext cx="4002012" cy="533411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273" y="108883"/>
            <a:ext cx="3747358" cy="4836192"/>
          </a:xfrm>
          <a:prstGeom prst="rect">
            <a:avLst/>
          </a:prstGeom>
        </p:spPr>
      </p:pic>
    </p:spTree>
    <p:extLst>
      <p:ext uri="{BB962C8B-B14F-4D97-AF65-F5344CB8AC3E}">
        <p14:creationId xmlns:p14="http://schemas.microsoft.com/office/powerpoint/2010/main" val="2424286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09550" y="186643"/>
            <a:ext cx="7448550" cy="5352144"/>
          </a:xfrm>
          <a:prstGeom prst="rect">
            <a:avLst/>
          </a:prstGeom>
        </p:spPr>
      </p:pic>
    </p:spTree>
    <p:extLst>
      <p:ext uri="{BB962C8B-B14F-4D97-AF65-F5344CB8AC3E}">
        <p14:creationId xmlns:p14="http://schemas.microsoft.com/office/powerpoint/2010/main" val="204142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F383334B-28EC-4CCC-AD12-ED61EA77C60C}"/>
              </a:ext>
            </a:extLst>
          </p:cNvPr>
          <p:cNvSpPr/>
          <p:nvPr/>
        </p:nvSpPr>
        <p:spPr>
          <a:xfrm>
            <a:off x="1609696" y="2186848"/>
            <a:ext cx="3118902" cy="3450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063" y="357441"/>
            <a:ext cx="10515600" cy="1325563"/>
          </a:xfrm>
        </p:spPr>
        <p:txBody>
          <a:bodyPr/>
          <a:lstStyle/>
          <a:p>
            <a:r>
              <a:rPr lang="en-US" b="1" dirty="0"/>
              <a:t>T-DNA</a:t>
            </a:r>
            <a:br>
              <a:rPr lang="en-US" dirty="0"/>
            </a:br>
            <a:r>
              <a:rPr lang="en-US" sz="2800" i="1" dirty="0"/>
              <a:t>contains genes to promote crown galls</a:t>
            </a:r>
            <a:endParaRPr lang="en-US" dirty="0"/>
          </a:p>
        </p:txBody>
      </p:sp>
      <p:grpSp>
        <p:nvGrpSpPr>
          <p:cNvPr id="19" name="Group 18">
            <a:extLst>
              <a:ext uri="{FF2B5EF4-FFF2-40B4-BE49-F238E27FC236}">
                <a16:creationId xmlns:a16="http://schemas.microsoft.com/office/drawing/2014/main" id="{C7B19257-9F49-4570-90B6-4E3415FA8178}"/>
              </a:ext>
            </a:extLst>
          </p:cNvPr>
          <p:cNvGrpSpPr/>
          <p:nvPr/>
        </p:nvGrpSpPr>
        <p:grpSpPr>
          <a:xfrm>
            <a:off x="201063" y="2023597"/>
            <a:ext cx="4447044" cy="3777128"/>
            <a:chOff x="4184710" y="3440616"/>
            <a:chExt cx="2481092" cy="2364066"/>
          </a:xfrm>
        </p:grpSpPr>
        <p:grpSp>
          <p:nvGrpSpPr>
            <p:cNvPr id="4" name="Group 3">
              <a:extLst>
                <a:ext uri="{FF2B5EF4-FFF2-40B4-BE49-F238E27FC236}">
                  <a16:creationId xmlns:a16="http://schemas.microsoft.com/office/drawing/2014/main" id="{BF93C901-AB6F-4BF0-ADC2-15E422F38432}"/>
                </a:ext>
              </a:extLst>
            </p:cNvPr>
            <p:cNvGrpSpPr/>
            <p:nvPr/>
          </p:nvGrpSpPr>
          <p:grpSpPr>
            <a:xfrm>
              <a:off x="4184710" y="3440616"/>
              <a:ext cx="2481092" cy="2364066"/>
              <a:chOff x="6450227" y="4016739"/>
              <a:chExt cx="1631090" cy="1552039"/>
            </a:xfrm>
          </p:grpSpPr>
          <p:sp>
            <p:nvSpPr>
              <p:cNvPr id="11" name="Oval 10">
                <a:extLst>
                  <a:ext uri="{FF2B5EF4-FFF2-40B4-BE49-F238E27FC236}">
                    <a16:creationId xmlns:a16="http://schemas.microsoft.com/office/drawing/2014/main" id="{E5EFE61C-69D0-474F-AFCA-D9EDA5A0787A}"/>
                  </a:ext>
                </a:extLst>
              </p:cNvPr>
              <p:cNvSpPr/>
              <p:nvPr/>
            </p:nvSpPr>
            <p:spPr>
              <a:xfrm>
                <a:off x="6450227" y="4016739"/>
                <a:ext cx="1631090" cy="1552039"/>
              </a:xfrm>
              <a:prstGeom prst="ellipse">
                <a:avLst/>
              </a:prstGeom>
              <a:solidFill>
                <a:schemeClr val="bg1">
                  <a:lumMod val="95000"/>
                </a:schemeClr>
              </a:solidFill>
              <a:ln w="57150">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08CEE2-9A7B-47EB-9DF4-7331307F33AB}"/>
                  </a:ext>
                </a:extLst>
              </p:cNvPr>
              <p:cNvSpPr/>
              <p:nvPr/>
            </p:nvSpPr>
            <p:spPr>
              <a:xfrm>
                <a:off x="6619102" y="4161841"/>
                <a:ext cx="1310697" cy="1294571"/>
              </a:xfrm>
              <a:prstGeom prst="ellipse">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a:extLst>
                <a:ext uri="{FF2B5EF4-FFF2-40B4-BE49-F238E27FC236}">
                  <a16:creationId xmlns:a16="http://schemas.microsoft.com/office/drawing/2014/main" id="{81E1B00D-8C67-440B-99A5-0EA1EB3B0FA2}"/>
                </a:ext>
              </a:extLst>
            </p:cNvPr>
            <p:cNvCxnSpPr>
              <a:cxnSpLocks/>
            </p:cNvCxnSpPr>
            <p:nvPr/>
          </p:nvCxnSpPr>
          <p:spPr>
            <a:xfrm flipH="1">
              <a:off x="6013622" y="3536937"/>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CF4918-1179-43A5-9A04-32DDF05B3638}"/>
                </a:ext>
              </a:extLst>
            </p:cNvPr>
            <p:cNvCxnSpPr>
              <a:cxnSpLocks/>
            </p:cNvCxnSpPr>
            <p:nvPr/>
          </p:nvCxnSpPr>
          <p:spPr>
            <a:xfrm flipH="1" flipV="1">
              <a:off x="6013622" y="5543672"/>
              <a:ext cx="164756" cy="187173"/>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355A3021-5B21-49BF-AAB3-11EF5567FDFC}"/>
              </a:ext>
            </a:extLst>
          </p:cNvPr>
          <p:cNvSpPr txBox="1"/>
          <p:nvPr/>
        </p:nvSpPr>
        <p:spPr>
          <a:xfrm>
            <a:off x="5753195" y="3408283"/>
            <a:ext cx="1524001" cy="738664"/>
          </a:xfrm>
          <a:prstGeom prst="rect">
            <a:avLst/>
          </a:prstGeom>
          <a:noFill/>
        </p:spPr>
        <p:txBody>
          <a:bodyPr wrap="square" rtlCol="0">
            <a:spAutoFit/>
          </a:bodyPr>
          <a:lstStyle/>
          <a:p>
            <a:pPr algn="ctr"/>
            <a:r>
              <a:rPr lang="en-US" sz="2400" b="1" dirty="0">
                <a:solidFill>
                  <a:srgbClr val="0070C0"/>
                </a:solidFill>
              </a:rPr>
              <a:t>T-DNA</a:t>
            </a:r>
          </a:p>
          <a:p>
            <a:pPr algn="ctr"/>
            <a:r>
              <a:rPr lang="en-US" i="1" dirty="0">
                <a:solidFill>
                  <a:srgbClr val="0070C0"/>
                </a:solidFill>
              </a:rPr>
              <a:t>transfer DNA</a:t>
            </a:r>
          </a:p>
        </p:txBody>
      </p:sp>
      <p:sp>
        <p:nvSpPr>
          <p:cNvPr id="20" name="Right Brace 19">
            <a:extLst>
              <a:ext uri="{FF2B5EF4-FFF2-40B4-BE49-F238E27FC236}">
                <a16:creationId xmlns:a16="http://schemas.microsoft.com/office/drawing/2014/main" id="{F4C805A0-E2E9-4981-A0AB-5C0BD695687B}"/>
              </a:ext>
            </a:extLst>
          </p:cNvPr>
          <p:cNvSpPr/>
          <p:nvPr/>
        </p:nvSpPr>
        <p:spPr>
          <a:xfrm>
            <a:off x="4905281" y="2177491"/>
            <a:ext cx="771525" cy="320024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81F763B-7969-46DB-BC9B-B00DC3C9E578}"/>
              </a:ext>
            </a:extLst>
          </p:cNvPr>
          <p:cNvSpPr txBox="1"/>
          <p:nvPr/>
        </p:nvSpPr>
        <p:spPr>
          <a:xfrm>
            <a:off x="3626809" y="1782141"/>
            <a:ext cx="2097716" cy="369332"/>
          </a:xfrm>
          <a:prstGeom prst="rect">
            <a:avLst/>
          </a:prstGeom>
          <a:noFill/>
        </p:spPr>
        <p:txBody>
          <a:bodyPr wrap="square" rtlCol="0">
            <a:spAutoFit/>
          </a:bodyPr>
          <a:lstStyle/>
          <a:p>
            <a:r>
              <a:rPr lang="en-US" dirty="0"/>
              <a:t>Left Border</a:t>
            </a:r>
          </a:p>
        </p:txBody>
      </p:sp>
      <p:sp>
        <p:nvSpPr>
          <p:cNvPr id="22" name="TextBox 21">
            <a:extLst>
              <a:ext uri="{FF2B5EF4-FFF2-40B4-BE49-F238E27FC236}">
                <a16:creationId xmlns:a16="http://schemas.microsoft.com/office/drawing/2014/main" id="{EF89BB98-C180-4615-A6FF-07251FD52749}"/>
              </a:ext>
            </a:extLst>
          </p:cNvPr>
          <p:cNvSpPr txBox="1"/>
          <p:nvPr/>
        </p:nvSpPr>
        <p:spPr>
          <a:xfrm>
            <a:off x="3626809" y="5688568"/>
            <a:ext cx="2097716" cy="369332"/>
          </a:xfrm>
          <a:prstGeom prst="rect">
            <a:avLst/>
          </a:prstGeom>
          <a:noFill/>
        </p:spPr>
        <p:txBody>
          <a:bodyPr wrap="square" rtlCol="0">
            <a:spAutoFit/>
          </a:bodyPr>
          <a:lstStyle/>
          <a:p>
            <a:r>
              <a:rPr lang="en-US" dirty="0"/>
              <a:t>Right Border</a:t>
            </a:r>
          </a:p>
        </p:txBody>
      </p:sp>
      <p:pic>
        <p:nvPicPr>
          <p:cNvPr id="5" name="Picture 4" descr="A pot with food in it&#10;&#10;Description automatically generated">
            <a:extLst>
              <a:ext uri="{FF2B5EF4-FFF2-40B4-BE49-F238E27FC236}">
                <a16:creationId xmlns:a16="http://schemas.microsoft.com/office/drawing/2014/main" id="{AA0FD8EC-0B33-4B3B-B59D-B956C04103E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310908" y="1325563"/>
            <a:ext cx="4152900" cy="4979988"/>
          </a:xfrm>
          <a:prstGeom prst="rect">
            <a:avLst/>
          </a:prstGeom>
          <a:effectLst>
            <a:outerShdw blurRad="50800" dist="38100" dir="2700000" algn="tl" rotWithShape="0">
              <a:prstClr val="black">
                <a:alpha val="40000"/>
              </a:prstClr>
            </a:outerShdw>
            <a:softEdge rad="12700"/>
          </a:effectLst>
        </p:spPr>
      </p:pic>
      <p:sp>
        <p:nvSpPr>
          <p:cNvPr id="7" name="TextBox 6">
            <a:extLst>
              <a:ext uri="{FF2B5EF4-FFF2-40B4-BE49-F238E27FC236}">
                <a16:creationId xmlns:a16="http://schemas.microsoft.com/office/drawing/2014/main" id="{A583A810-9E03-4DB1-98EE-607906C47E12}"/>
              </a:ext>
            </a:extLst>
          </p:cNvPr>
          <p:cNvSpPr txBox="1"/>
          <p:nvPr/>
        </p:nvSpPr>
        <p:spPr>
          <a:xfrm>
            <a:off x="7277196" y="5966997"/>
            <a:ext cx="4328548" cy="338554"/>
          </a:xfrm>
          <a:prstGeom prst="rect">
            <a:avLst/>
          </a:prstGeom>
          <a:solidFill>
            <a:schemeClr val="bg1">
              <a:alpha val="72000"/>
            </a:schemeClr>
          </a:solidFill>
          <a:effectLst>
            <a:softEdge rad="25400"/>
          </a:effectLst>
        </p:spPr>
        <p:txBody>
          <a:bodyPr wrap="square" rtlCol="0">
            <a:spAutoFit/>
          </a:bodyPr>
          <a:lstStyle/>
          <a:p>
            <a:r>
              <a:rPr lang="en-US" sz="1600" b="1" dirty="0">
                <a:solidFill>
                  <a:schemeClr val="tx1">
                    <a:lumMod val="95000"/>
                    <a:lumOff val="5000"/>
                  </a:schemeClr>
                </a:solidFill>
              </a:rPr>
              <a:t>Crown Gall on Soybean, Photo by Tim Chappell </a:t>
            </a:r>
          </a:p>
        </p:txBody>
      </p:sp>
    </p:spTree>
    <p:extLst>
      <p:ext uri="{BB962C8B-B14F-4D97-AF65-F5344CB8AC3E}">
        <p14:creationId xmlns:p14="http://schemas.microsoft.com/office/powerpoint/2010/main" val="138573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076CB5DB-9C2D-4F7B-9751-DE2001C978A2}"/>
              </a:ext>
            </a:extLst>
          </p:cNvPr>
          <p:cNvCxnSpPr>
            <a:cxnSpLocks/>
          </p:cNvCxnSpPr>
          <p:nvPr/>
        </p:nvCxnSpPr>
        <p:spPr>
          <a:xfrm flipH="1">
            <a:off x="1637684" y="1279452"/>
            <a:ext cx="67291" cy="55118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0" y="-100572"/>
            <a:ext cx="10515600" cy="1325563"/>
          </a:xfrm>
        </p:spPr>
        <p:txBody>
          <a:bodyPr/>
          <a:lstStyle/>
          <a:p>
            <a:r>
              <a:rPr lang="en-US" b="1" dirty="0"/>
              <a:t>The </a:t>
            </a:r>
            <a:r>
              <a:rPr lang="en-US" b="1" i="1" dirty="0"/>
              <a:t>vir (virulence)</a:t>
            </a:r>
            <a:r>
              <a:rPr lang="en-US" b="1" dirty="0"/>
              <a:t> operons</a:t>
            </a:r>
          </a:p>
        </p:txBody>
      </p:sp>
      <p:sp>
        <p:nvSpPr>
          <p:cNvPr id="5" name="TextBox 4"/>
          <p:cNvSpPr txBox="1"/>
          <p:nvPr/>
        </p:nvSpPr>
        <p:spPr>
          <a:xfrm>
            <a:off x="85390" y="643337"/>
            <a:ext cx="3482753" cy="584775"/>
          </a:xfrm>
          <a:prstGeom prst="rect">
            <a:avLst/>
          </a:prstGeom>
          <a:noFill/>
        </p:spPr>
        <p:txBody>
          <a:bodyPr wrap="square" rtlCol="0">
            <a:spAutoFit/>
          </a:bodyPr>
          <a:lstStyle/>
          <a:p>
            <a:r>
              <a:rPr lang="en-US" sz="3200" i="1" dirty="0"/>
              <a:t>virulence </a:t>
            </a:r>
            <a:r>
              <a:rPr lang="en-US" sz="3200" dirty="0"/>
              <a:t>region</a:t>
            </a:r>
            <a:endParaRPr lang="en-US" sz="3200" i="1" dirty="0"/>
          </a:p>
        </p:txBody>
      </p:sp>
      <p:grpSp>
        <p:nvGrpSpPr>
          <p:cNvPr id="8" name="Group 7">
            <a:extLst>
              <a:ext uri="{FF2B5EF4-FFF2-40B4-BE49-F238E27FC236}">
                <a16:creationId xmlns:a16="http://schemas.microsoft.com/office/drawing/2014/main" id="{F2B3DC09-5559-4432-8313-E02D00F93B5D}"/>
              </a:ext>
            </a:extLst>
          </p:cNvPr>
          <p:cNvGrpSpPr/>
          <p:nvPr/>
        </p:nvGrpSpPr>
        <p:grpSpPr>
          <a:xfrm>
            <a:off x="1308360" y="1504950"/>
            <a:ext cx="663315" cy="4920999"/>
            <a:chOff x="1308360" y="1306971"/>
            <a:chExt cx="737631" cy="5376153"/>
          </a:xfrm>
        </p:grpSpPr>
        <p:sp>
          <p:nvSpPr>
            <p:cNvPr id="39" name="Rectangle 38">
              <a:extLst>
                <a:ext uri="{FF2B5EF4-FFF2-40B4-BE49-F238E27FC236}">
                  <a16:creationId xmlns:a16="http://schemas.microsoft.com/office/drawing/2014/main" id="{A7C52FD4-27D4-4791-96C7-F145875215A4}"/>
                </a:ext>
              </a:extLst>
            </p:cNvPr>
            <p:cNvSpPr/>
            <p:nvPr/>
          </p:nvSpPr>
          <p:spPr>
            <a:xfrm rot="5400000">
              <a:off x="1287104" y="1328227"/>
              <a:ext cx="774954" cy="732441"/>
            </a:xfrm>
            <a:prstGeom prst="rect">
              <a:avLst/>
            </a:prstGeom>
            <a:solidFill>
              <a:schemeClr val="accent6">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3688356-3BB2-4AD7-ABA9-D097F5F839EA}"/>
                </a:ext>
              </a:extLst>
            </p:cNvPr>
            <p:cNvSpPr/>
            <p:nvPr/>
          </p:nvSpPr>
          <p:spPr>
            <a:xfrm rot="5400000">
              <a:off x="1287104" y="2254006"/>
              <a:ext cx="774954" cy="732441"/>
            </a:xfrm>
            <a:prstGeom prst="rect">
              <a:avLst/>
            </a:prstGeom>
            <a:solidFill>
              <a:schemeClr val="accent4">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EF129AE-21A2-430E-8FBF-AE7B69B1CBC8}"/>
                </a:ext>
              </a:extLst>
            </p:cNvPr>
            <p:cNvSpPr/>
            <p:nvPr/>
          </p:nvSpPr>
          <p:spPr>
            <a:xfrm rot="5400000">
              <a:off x="1292294" y="3179785"/>
              <a:ext cx="774954" cy="732441"/>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347EAA4-1B2F-48AF-B93B-F022CD93FBBC}"/>
                </a:ext>
              </a:extLst>
            </p:cNvPr>
            <p:cNvSpPr/>
            <p:nvPr/>
          </p:nvSpPr>
          <p:spPr>
            <a:xfrm rot="5400000">
              <a:off x="1287104" y="4077868"/>
              <a:ext cx="774954" cy="732441"/>
            </a:xfrm>
            <a:prstGeom prst="rect">
              <a:avLst/>
            </a:prstGeom>
            <a:solidFill>
              <a:srgbClr val="00B0F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9A6A742-DE6E-43AA-9BFC-7FA19D562C74}"/>
                </a:ext>
              </a:extLst>
            </p:cNvPr>
            <p:cNvSpPr/>
            <p:nvPr/>
          </p:nvSpPr>
          <p:spPr>
            <a:xfrm rot="5400000">
              <a:off x="1287104" y="5003647"/>
              <a:ext cx="774954" cy="732441"/>
            </a:xfrm>
            <a:prstGeom prst="rect">
              <a:avLst/>
            </a:prstGeom>
            <a:solidFill>
              <a:schemeClr val="bg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7097C8D-0676-47DF-862C-85D26073DCC8}"/>
                </a:ext>
              </a:extLst>
            </p:cNvPr>
            <p:cNvSpPr/>
            <p:nvPr/>
          </p:nvSpPr>
          <p:spPr>
            <a:xfrm rot="5400000">
              <a:off x="1292294" y="5929426"/>
              <a:ext cx="774954" cy="732441"/>
            </a:xfrm>
            <a:prstGeom prst="rect">
              <a:avLst/>
            </a:prstGeom>
            <a:solidFill>
              <a:schemeClr val="accent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628FF49A-15DD-40A6-A0A4-87A5A87EC8CF}"/>
              </a:ext>
            </a:extLst>
          </p:cNvPr>
          <p:cNvSpPr txBox="1"/>
          <p:nvPr/>
        </p:nvSpPr>
        <p:spPr>
          <a:xfrm>
            <a:off x="2029632" y="1619892"/>
            <a:ext cx="5076018" cy="461665"/>
          </a:xfrm>
          <a:prstGeom prst="rect">
            <a:avLst/>
          </a:prstGeom>
          <a:noFill/>
        </p:spPr>
        <p:txBody>
          <a:bodyPr wrap="square" rtlCol="0">
            <a:spAutoFit/>
          </a:bodyPr>
          <a:lstStyle/>
          <a:p>
            <a:r>
              <a:rPr lang="en-US" sz="2400" i="1" dirty="0" err="1"/>
              <a:t>virA</a:t>
            </a:r>
            <a:r>
              <a:rPr lang="en-US" sz="2400" i="1" dirty="0"/>
              <a:t> – Recognizes plant signals </a:t>
            </a:r>
          </a:p>
        </p:txBody>
      </p:sp>
      <p:sp>
        <p:nvSpPr>
          <p:cNvPr id="47" name="TextBox 46">
            <a:extLst>
              <a:ext uri="{FF2B5EF4-FFF2-40B4-BE49-F238E27FC236}">
                <a16:creationId xmlns:a16="http://schemas.microsoft.com/office/drawing/2014/main" id="{D7FFC527-1AE7-41B6-B899-8A641C74F909}"/>
              </a:ext>
            </a:extLst>
          </p:cNvPr>
          <p:cNvSpPr txBox="1"/>
          <p:nvPr/>
        </p:nvSpPr>
        <p:spPr>
          <a:xfrm>
            <a:off x="2029632" y="2449573"/>
            <a:ext cx="5332577" cy="461665"/>
          </a:xfrm>
          <a:prstGeom prst="rect">
            <a:avLst/>
          </a:prstGeom>
          <a:noFill/>
        </p:spPr>
        <p:txBody>
          <a:bodyPr wrap="square" rtlCol="0">
            <a:spAutoFit/>
          </a:bodyPr>
          <a:lstStyle/>
          <a:p>
            <a:r>
              <a:rPr lang="en-US" sz="2400" i="1" dirty="0" err="1"/>
              <a:t>virB</a:t>
            </a:r>
            <a:r>
              <a:rPr lang="en-US" sz="2400" i="1" dirty="0"/>
              <a:t> – Forms transfer apparatus (T4SS)</a:t>
            </a:r>
          </a:p>
        </p:txBody>
      </p:sp>
      <p:sp>
        <p:nvSpPr>
          <p:cNvPr id="48" name="TextBox 47">
            <a:extLst>
              <a:ext uri="{FF2B5EF4-FFF2-40B4-BE49-F238E27FC236}">
                <a16:creationId xmlns:a16="http://schemas.microsoft.com/office/drawing/2014/main" id="{D84A5A79-F623-4765-BCC7-676068F5C706}"/>
              </a:ext>
            </a:extLst>
          </p:cNvPr>
          <p:cNvSpPr txBox="1"/>
          <p:nvPr/>
        </p:nvSpPr>
        <p:spPr>
          <a:xfrm>
            <a:off x="2029632" y="3279254"/>
            <a:ext cx="5171268" cy="461665"/>
          </a:xfrm>
          <a:prstGeom prst="rect">
            <a:avLst/>
          </a:prstGeom>
          <a:noFill/>
        </p:spPr>
        <p:txBody>
          <a:bodyPr wrap="square" rtlCol="0">
            <a:spAutoFit/>
          </a:bodyPr>
          <a:lstStyle/>
          <a:p>
            <a:r>
              <a:rPr lang="en-US" sz="2400" i="1" dirty="0" err="1"/>
              <a:t>virG</a:t>
            </a:r>
            <a:r>
              <a:rPr lang="en-US" sz="2400" i="1" dirty="0"/>
              <a:t> – Involved in virulence regulation</a:t>
            </a:r>
          </a:p>
        </p:txBody>
      </p:sp>
      <p:sp>
        <p:nvSpPr>
          <p:cNvPr id="49" name="TextBox 48">
            <a:extLst>
              <a:ext uri="{FF2B5EF4-FFF2-40B4-BE49-F238E27FC236}">
                <a16:creationId xmlns:a16="http://schemas.microsoft.com/office/drawing/2014/main" id="{546C5696-525E-4F23-846F-AB813332FC24}"/>
              </a:ext>
            </a:extLst>
          </p:cNvPr>
          <p:cNvSpPr txBox="1"/>
          <p:nvPr/>
        </p:nvSpPr>
        <p:spPr>
          <a:xfrm>
            <a:off x="2029632" y="4108935"/>
            <a:ext cx="4980768" cy="461665"/>
          </a:xfrm>
          <a:prstGeom prst="rect">
            <a:avLst/>
          </a:prstGeom>
          <a:noFill/>
        </p:spPr>
        <p:txBody>
          <a:bodyPr wrap="square" rtlCol="0">
            <a:spAutoFit/>
          </a:bodyPr>
          <a:lstStyle/>
          <a:p>
            <a:r>
              <a:rPr lang="en-US" sz="2400" i="1" dirty="0" err="1"/>
              <a:t>virC</a:t>
            </a:r>
            <a:r>
              <a:rPr lang="en-US" sz="2400" i="1" dirty="0"/>
              <a:t> – T-DNA processing and transfer</a:t>
            </a:r>
          </a:p>
        </p:txBody>
      </p:sp>
      <p:sp>
        <p:nvSpPr>
          <p:cNvPr id="50" name="TextBox 49">
            <a:extLst>
              <a:ext uri="{FF2B5EF4-FFF2-40B4-BE49-F238E27FC236}">
                <a16:creationId xmlns:a16="http://schemas.microsoft.com/office/drawing/2014/main" id="{7BC3A61D-6391-4E41-AC06-A994AFC0B37B}"/>
              </a:ext>
            </a:extLst>
          </p:cNvPr>
          <p:cNvSpPr txBox="1"/>
          <p:nvPr/>
        </p:nvSpPr>
        <p:spPr>
          <a:xfrm>
            <a:off x="2029632" y="4938615"/>
            <a:ext cx="4475943" cy="461665"/>
          </a:xfrm>
          <a:prstGeom prst="rect">
            <a:avLst/>
          </a:prstGeom>
          <a:noFill/>
        </p:spPr>
        <p:txBody>
          <a:bodyPr wrap="square" rtlCol="0">
            <a:spAutoFit/>
          </a:bodyPr>
          <a:lstStyle/>
          <a:p>
            <a:r>
              <a:rPr lang="en-US" sz="2400" i="1" dirty="0" err="1"/>
              <a:t>virD</a:t>
            </a:r>
            <a:r>
              <a:rPr lang="en-US" sz="2400" i="1" dirty="0"/>
              <a:t> – T-DNA endonuclease</a:t>
            </a:r>
          </a:p>
        </p:txBody>
      </p:sp>
      <p:sp>
        <p:nvSpPr>
          <p:cNvPr id="51" name="TextBox 50">
            <a:extLst>
              <a:ext uri="{FF2B5EF4-FFF2-40B4-BE49-F238E27FC236}">
                <a16:creationId xmlns:a16="http://schemas.microsoft.com/office/drawing/2014/main" id="{E1C2442E-552F-46D3-A04E-AE3582637E0C}"/>
              </a:ext>
            </a:extLst>
          </p:cNvPr>
          <p:cNvSpPr txBox="1"/>
          <p:nvPr/>
        </p:nvSpPr>
        <p:spPr>
          <a:xfrm>
            <a:off x="2029632" y="5814825"/>
            <a:ext cx="5276043" cy="461665"/>
          </a:xfrm>
          <a:prstGeom prst="rect">
            <a:avLst/>
          </a:prstGeom>
          <a:noFill/>
        </p:spPr>
        <p:txBody>
          <a:bodyPr wrap="square" rtlCol="0">
            <a:spAutoFit/>
          </a:bodyPr>
          <a:lstStyle/>
          <a:p>
            <a:r>
              <a:rPr lang="en-US" sz="2400" i="1" dirty="0" err="1"/>
              <a:t>virE</a:t>
            </a:r>
            <a:r>
              <a:rPr lang="en-US" sz="2400" i="1" dirty="0"/>
              <a:t> – Protect T-DNA during transfer</a:t>
            </a:r>
          </a:p>
        </p:txBody>
      </p:sp>
    </p:spTree>
    <p:extLst>
      <p:ext uri="{BB962C8B-B14F-4D97-AF65-F5344CB8AC3E}">
        <p14:creationId xmlns:p14="http://schemas.microsoft.com/office/powerpoint/2010/main" val="3929340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E35A-C400-4BB9-AEBF-ADB0CBD780F0}"/>
              </a:ext>
            </a:extLst>
          </p:cNvPr>
          <p:cNvSpPr>
            <a:spLocks noGrp="1"/>
          </p:cNvSpPr>
          <p:nvPr>
            <p:ph type="title"/>
          </p:nvPr>
        </p:nvSpPr>
        <p:spPr>
          <a:xfrm>
            <a:off x="42218" y="-8343"/>
            <a:ext cx="10515600" cy="1325563"/>
          </a:xfrm>
        </p:spPr>
        <p:txBody>
          <a:bodyPr/>
          <a:lstStyle/>
          <a:p>
            <a:r>
              <a:rPr lang="en-US" dirty="0"/>
              <a:t>PNG</a:t>
            </a:r>
          </a:p>
        </p:txBody>
      </p:sp>
      <p:pic>
        <p:nvPicPr>
          <p:cNvPr id="30" name="Content Placeholder 29" descr="A picture containing sport, game&#10;&#10;Description automatically generated">
            <a:extLst>
              <a:ext uri="{FF2B5EF4-FFF2-40B4-BE49-F238E27FC236}">
                <a16:creationId xmlns:a16="http://schemas.microsoft.com/office/drawing/2014/main" id="{C8446547-7AC2-4661-A46B-D86D107911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145" b="17065"/>
          <a:stretch/>
        </p:blipFill>
        <p:spPr>
          <a:xfrm>
            <a:off x="2211311" y="365125"/>
            <a:ext cx="7093109" cy="5995973"/>
          </a:xfrm>
        </p:spPr>
      </p:pic>
      <p:grpSp>
        <p:nvGrpSpPr>
          <p:cNvPr id="4" name="Group 3">
            <a:extLst>
              <a:ext uri="{FF2B5EF4-FFF2-40B4-BE49-F238E27FC236}">
                <a16:creationId xmlns:a16="http://schemas.microsoft.com/office/drawing/2014/main" id="{0AB25DB8-07A2-4E17-95C9-C1A68C80AB17}"/>
              </a:ext>
            </a:extLst>
          </p:cNvPr>
          <p:cNvGrpSpPr/>
          <p:nvPr/>
        </p:nvGrpSpPr>
        <p:grpSpPr>
          <a:xfrm>
            <a:off x="1328684" y="2092290"/>
            <a:ext cx="764451" cy="800168"/>
            <a:chOff x="3690870" y="923391"/>
            <a:chExt cx="787719" cy="826294"/>
          </a:xfrm>
          <a:effectLst>
            <a:outerShdw blurRad="50800" dist="38100" dir="2700000" algn="tl" rotWithShape="0">
              <a:prstClr val="black">
                <a:alpha val="40000"/>
              </a:prstClr>
            </a:outerShdw>
          </a:effectLst>
        </p:grpSpPr>
        <p:sp>
          <p:nvSpPr>
            <p:cNvPr id="5" name="Oval 4">
              <a:extLst>
                <a:ext uri="{FF2B5EF4-FFF2-40B4-BE49-F238E27FC236}">
                  <a16:creationId xmlns:a16="http://schemas.microsoft.com/office/drawing/2014/main" id="{AD9C2CB0-1E51-41B5-8BE1-C8BD6B633022}"/>
                </a:ext>
              </a:extLst>
            </p:cNvPr>
            <p:cNvSpPr/>
            <p:nvPr/>
          </p:nvSpPr>
          <p:spPr>
            <a:xfrm>
              <a:off x="3690870" y="923391"/>
              <a:ext cx="787719" cy="82629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E300CDD5-F35D-473D-B9CB-6B274D510B88}"/>
                </a:ext>
              </a:extLst>
            </p:cNvPr>
            <p:cNvGrpSpPr/>
            <p:nvPr/>
          </p:nvGrpSpPr>
          <p:grpSpPr>
            <a:xfrm>
              <a:off x="3754185" y="1192281"/>
              <a:ext cx="693378" cy="301734"/>
              <a:chOff x="3567217" y="2135096"/>
              <a:chExt cx="728616" cy="308227"/>
            </a:xfrm>
          </p:grpSpPr>
          <p:sp>
            <p:nvSpPr>
              <p:cNvPr id="7" name="Cloud 6">
                <a:extLst>
                  <a:ext uri="{FF2B5EF4-FFF2-40B4-BE49-F238E27FC236}">
                    <a16:creationId xmlns:a16="http://schemas.microsoft.com/office/drawing/2014/main" id="{1E57F36E-9A2C-492E-B15B-788ECAAE0C1A}"/>
                  </a:ext>
                </a:extLst>
              </p:cNvPr>
              <p:cNvSpPr/>
              <p:nvPr/>
            </p:nvSpPr>
            <p:spPr>
              <a:xfrm>
                <a:off x="3569144" y="2298734"/>
                <a:ext cx="94590" cy="130533"/>
              </a:xfrm>
              <a:prstGeom prst="cloud">
                <a:avLst/>
              </a:prstGeom>
              <a:gradFill flip="none" rotWithShape="1">
                <a:gsLst>
                  <a:gs pos="0">
                    <a:schemeClr val="accent6">
                      <a:lumMod val="60000"/>
                      <a:lumOff val="40000"/>
                    </a:schemeClr>
                  </a:gs>
                  <a:gs pos="98000">
                    <a:srgbClr val="8BF828"/>
                  </a:gs>
                </a:gsLst>
                <a:lin ang="10800000" scaled="1"/>
                <a:tileRect/>
              </a:gra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Stored Data 93">
                <a:extLst>
                  <a:ext uri="{FF2B5EF4-FFF2-40B4-BE49-F238E27FC236}">
                    <a16:creationId xmlns:a16="http://schemas.microsoft.com/office/drawing/2014/main" id="{42ED9D0F-0529-4CFA-9420-588DBA9AD369}"/>
                  </a:ext>
                </a:extLst>
              </p:cNvPr>
              <p:cNvSpPr/>
              <p:nvPr/>
            </p:nvSpPr>
            <p:spPr>
              <a:xfrm rot="16200000">
                <a:off x="3692631" y="2335781"/>
                <a:ext cx="143339" cy="6983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599"/>
                  <a:gd name="connsiteY0" fmla="*/ 0 h 11425"/>
                  <a:gd name="connsiteX1" fmla="*/ 10000 w 10599"/>
                  <a:gd name="connsiteY1" fmla="*/ 0 h 11425"/>
                  <a:gd name="connsiteX2" fmla="*/ 9313 w 10599"/>
                  <a:gd name="connsiteY2" fmla="*/ 4679 h 11425"/>
                  <a:gd name="connsiteX3" fmla="*/ 10000 w 10599"/>
                  <a:gd name="connsiteY3" fmla="*/ 10000 h 11425"/>
                  <a:gd name="connsiteX4" fmla="*/ 1667 w 10599"/>
                  <a:gd name="connsiteY4" fmla="*/ 10000 h 11425"/>
                  <a:gd name="connsiteX5" fmla="*/ 0 w 10599"/>
                  <a:gd name="connsiteY5" fmla="*/ 5000 h 11425"/>
                  <a:gd name="connsiteX6" fmla="*/ 1667 w 10599"/>
                  <a:gd name="connsiteY6" fmla="*/ 0 h 11425"/>
                  <a:gd name="connsiteX0" fmla="*/ 1667 w 13726"/>
                  <a:gd name="connsiteY0" fmla="*/ 321 h 11746"/>
                  <a:gd name="connsiteX1" fmla="*/ 13726 w 13726"/>
                  <a:gd name="connsiteY1" fmla="*/ 0 h 11746"/>
                  <a:gd name="connsiteX2" fmla="*/ 9313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746"/>
                  <a:gd name="connsiteX1" fmla="*/ 13726 w 13726"/>
                  <a:gd name="connsiteY1" fmla="*/ 0 h 11746"/>
                  <a:gd name="connsiteX2" fmla="*/ 11470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746"/>
                  <a:gd name="connsiteX1" fmla="*/ 13726 w 13726"/>
                  <a:gd name="connsiteY1" fmla="*/ 0 h 11746"/>
                  <a:gd name="connsiteX2" fmla="*/ 11470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085"/>
                  <a:gd name="connsiteX1" fmla="*/ 13726 w 13726"/>
                  <a:gd name="connsiteY1" fmla="*/ 0 h 11085"/>
                  <a:gd name="connsiteX2" fmla="*/ 11470 w 13726"/>
                  <a:gd name="connsiteY2" fmla="*/ 5000 h 11085"/>
                  <a:gd name="connsiteX3" fmla="*/ 12745 w 13726"/>
                  <a:gd name="connsiteY3" fmla="*/ 9359 h 11085"/>
                  <a:gd name="connsiteX4" fmla="*/ 1667 w 13726"/>
                  <a:gd name="connsiteY4" fmla="*/ 10321 h 11085"/>
                  <a:gd name="connsiteX5" fmla="*/ 0 w 13726"/>
                  <a:gd name="connsiteY5" fmla="*/ 5321 h 11085"/>
                  <a:gd name="connsiteX6" fmla="*/ 1667 w 13726"/>
                  <a:gd name="connsiteY6" fmla="*/ 321 h 11085"/>
                  <a:gd name="connsiteX0" fmla="*/ 1667 w 13334"/>
                  <a:gd name="connsiteY0" fmla="*/ 0 h 10764"/>
                  <a:gd name="connsiteX1" fmla="*/ 13334 w 13334"/>
                  <a:gd name="connsiteY1" fmla="*/ 0 h 10764"/>
                  <a:gd name="connsiteX2" fmla="*/ 11470 w 13334"/>
                  <a:gd name="connsiteY2" fmla="*/ 4679 h 10764"/>
                  <a:gd name="connsiteX3" fmla="*/ 12745 w 13334"/>
                  <a:gd name="connsiteY3" fmla="*/ 9038 h 10764"/>
                  <a:gd name="connsiteX4" fmla="*/ 1667 w 13334"/>
                  <a:gd name="connsiteY4" fmla="*/ 10000 h 10764"/>
                  <a:gd name="connsiteX5" fmla="*/ 0 w 13334"/>
                  <a:gd name="connsiteY5" fmla="*/ 5000 h 10764"/>
                  <a:gd name="connsiteX6" fmla="*/ 1667 w 13334"/>
                  <a:gd name="connsiteY6" fmla="*/ 0 h 10764"/>
                  <a:gd name="connsiteX0" fmla="*/ 1667 w 13742"/>
                  <a:gd name="connsiteY0" fmla="*/ 142 h 10906"/>
                  <a:gd name="connsiteX1" fmla="*/ 13334 w 13742"/>
                  <a:gd name="connsiteY1" fmla="*/ 142 h 10906"/>
                  <a:gd name="connsiteX2" fmla="*/ 11470 w 13742"/>
                  <a:gd name="connsiteY2" fmla="*/ 4821 h 10906"/>
                  <a:gd name="connsiteX3" fmla="*/ 12745 w 13742"/>
                  <a:gd name="connsiteY3" fmla="*/ 9180 h 10906"/>
                  <a:gd name="connsiteX4" fmla="*/ 1667 w 13742"/>
                  <a:gd name="connsiteY4" fmla="*/ 10142 h 10906"/>
                  <a:gd name="connsiteX5" fmla="*/ 0 w 13742"/>
                  <a:gd name="connsiteY5" fmla="*/ 5142 h 10906"/>
                  <a:gd name="connsiteX6" fmla="*/ 1667 w 13742"/>
                  <a:gd name="connsiteY6" fmla="*/ 142 h 10906"/>
                  <a:gd name="connsiteX0" fmla="*/ 1667 w 13334"/>
                  <a:gd name="connsiteY0" fmla="*/ 0 h 10764"/>
                  <a:gd name="connsiteX1" fmla="*/ 13334 w 13334"/>
                  <a:gd name="connsiteY1" fmla="*/ 0 h 10764"/>
                  <a:gd name="connsiteX2" fmla="*/ 11470 w 13334"/>
                  <a:gd name="connsiteY2" fmla="*/ 4679 h 10764"/>
                  <a:gd name="connsiteX3" fmla="*/ 12745 w 13334"/>
                  <a:gd name="connsiteY3" fmla="*/ 9038 h 10764"/>
                  <a:gd name="connsiteX4" fmla="*/ 1667 w 13334"/>
                  <a:gd name="connsiteY4" fmla="*/ 10000 h 10764"/>
                  <a:gd name="connsiteX5" fmla="*/ 0 w 13334"/>
                  <a:gd name="connsiteY5" fmla="*/ 5000 h 10764"/>
                  <a:gd name="connsiteX6" fmla="*/ 1667 w 13334"/>
                  <a:gd name="connsiteY6" fmla="*/ 0 h 10764"/>
                  <a:gd name="connsiteX0" fmla="*/ 1667 w 18824"/>
                  <a:gd name="connsiteY0" fmla="*/ 1925 h 12689"/>
                  <a:gd name="connsiteX1" fmla="*/ 18824 w 18824"/>
                  <a:gd name="connsiteY1" fmla="*/ 0 h 12689"/>
                  <a:gd name="connsiteX2" fmla="*/ 11470 w 18824"/>
                  <a:gd name="connsiteY2" fmla="*/ 6604 h 12689"/>
                  <a:gd name="connsiteX3" fmla="*/ 12745 w 18824"/>
                  <a:gd name="connsiteY3" fmla="*/ 10963 h 12689"/>
                  <a:gd name="connsiteX4" fmla="*/ 1667 w 18824"/>
                  <a:gd name="connsiteY4" fmla="*/ 11925 h 12689"/>
                  <a:gd name="connsiteX5" fmla="*/ 0 w 18824"/>
                  <a:gd name="connsiteY5" fmla="*/ 6925 h 12689"/>
                  <a:gd name="connsiteX6" fmla="*/ 1667 w 18824"/>
                  <a:gd name="connsiteY6" fmla="*/ 1925 h 12689"/>
                  <a:gd name="connsiteX0" fmla="*/ 1667 w 17255"/>
                  <a:gd name="connsiteY0" fmla="*/ 7378 h 18142"/>
                  <a:gd name="connsiteX1" fmla="*/ 17255 w 17255"/>
                  <a:gd name="connsiteY1" fmla="*/ 0 h 18142"/>
                  <a:gd name="connsiteX2" fmla="*/ 11470 w 17255"/>
                  <a:gd name="connsiteY2" fmla="*/ 12057 h 18142"/>
                  <a:gd name="connsiteX3" fmla="*/ 12745 w 17255"/>
                  <a:gd name="connsiteY3" fmla="*/ 16416 h 18142"/>
                  <a:gd name="connsiteX4" fmla="*/ 1667 w 17255"/>
                  <a:gd name="connsiteY4" fmla="*/ 17378 h 18142"/>
                  <a:gd name="connsiteX5" fmla="*/ 0 w 17255"/>
                  <a:gd name="connsiteY5" fmla="*/ 12378 h 18142"/>
                  <a:gd name="connsiteX6" fmla="*/ 1667 w 17255"/>
                  <a:gd name="connsiteY6" fmla="*/ 7378 h 18142"/>
                  <a:gd name="connsiteX0" fmla="*/ 1667 w 14118"/>
                  <a:gd name="connsiteY0" fmla="*/ 3208 h 13972"/>
                  <a:gd name="connsiteX1" fmla="*/ 14118 w 14118"/>
                  <a:gd name="connsiteY1" fmla="*/ 0 h 13972"/>
                  <a:gd name="connsiteX2" fmla="*/ 11470 w 14118"/>
                  <a:gd name="connsiteY2" fmla="*/ 7887 h 13972"/>
                  <a:gd name="connsiteX3" fmla="*/ 12745 w 14118"/>
                  <a:gd name="connsiteY3" fmla="*/ 12246 h 13972"/>
                  <a:gd name="connsiteX4" fmla="*/ 1667 w 14118"/>
                  <a:gd name="connsiteY4" fmla="*/ 13208 h 13972"/>
                  <a:gd name="connsiteX5" fmla="*/ 0 w 14118"/>
                  <a:gd name="connsiteY5" fmla="*/ 8208 h 13972"/>
                  <a:gd name="connsiteX6" fmla="*/ 1667 w 14118"/>
                  <a:gd name="connsiteY6" fmla="*/ 3208 h 13972"/>
                  <a:gd name="connsiteX0" fmla="*/ 1667 w 13222"/>
                  <a:gd name="connsiteY0" fmla="*/ 3529 h 14293"/>
                  <a:gd name="connsiteX1" fmla="*/ 10589 w 13222"/>
                  <a:gd name="connsiteY1" fmla="*/ 0 h 14293"/>
                  <a:gd name="connsiteX2" fmla="*/ 11470 w 13222"/>
                  <a:gd name="connsiteY2" fmla="*/ 8208 h 14293"/>
                  <a:gd name="connsiteX3" fmla="*/ 12745 w 13222"/>
                  <a:gd name="connsiteY3" fmla="*/ 12567 h 14293"/>
                  <a:gd name="connsiteX4" fmla="*/ 1667 w 13222"/>
                  <a:gd name="connsiteY4" fmla="*/ 13529 h 14293"/>
                  <a:gd name="connsiteX5" fmla="*/ 0 w 13222"/>
                  <a:gd name="connsiteY5" fmla="*/ 8529 h 14293"/>
                  <a:gd name="connsiteX6" fmla="*/ 1667 w 13222"/>
                  <a:gd name="connsiteY6" fmla="*/ 3529 h 14293"/>
                  <a:gd name="connsiteX0" fmla="*/ 1667 w 13334"/>
                  <a:gd name="connsiteY0" fmla="*/ 8982 h 19746"/>
                  <a:gd name="connsiteX1" fmla="*/ 13334 w 13334"/>
                  <a:gd name="connsiteY1" fmla="*/ 0 h 19746"/>
                  <a:gd name="connsiteX2" fmla="*/ 11470 w 13334"/>
                  <a:gd name="connsiteY2" fmla="*/ 13661 h 19746"/>
                  <a:gd name="connsiteX3" fmla="*/ 12745 w 13334"/>
                  <a:gd name="connsiteY3" fmla="*/ 18020 h 19746"/>
                  <a:gd name="connsiteX4" fmla="*/ 1667 w 13334"/>
                  <a:gd name="connsiteY4" fmla="*/ 18982 h 19746"/>
                  <a:gd name="connsiteX5" fmla="*/ 0 w 13334"/>
                  <a:gd name="connsiteY5" fmla="*/ 13982 h 19746"/>
                  <a:gd name="connsiteX6" fmla="*/ 1667 w 13334"/>
                  <a:gd name="connsiteY6" fmla="*/ 8982 h 19746"/>
                  <a:gd name="connsiteX0" fmla="*/ 1667 w 22354"/>
                  <a:gd name="connsiteY0" fmla="*/ 5133 h 15897"/>
                  <a:gd name="connsiteX1" fmla="*/ 22354 w 22354"/>
                  <a:gd name="connsiteY1" fmla="*/ 0 h 15897"/>
                  <a:gd name="connsiteX2" fmla="*/ 11470 w 22354"/>
                  <a:gd name="connsiteY2" fmla="*/ 9812 h 15897"/>
                  <a:gd name="connsiteX3" fmla="*/ 12745 w 22354"/>
                  <a:gd name="connsiteY3" fmla="*/ 14171 h 15897"/>
                  <a:gd name="connsiteX4" fmla="*/ 1667 w 22354"/>
                  <a:gd name="connsiteY4" fmla="*/ 15133 h 15897"/>
                  <a:gd name="connsiteX5" fmla="*/ 0 w 22354"/>
                  <a:gd name="connsiteY5" fmla="*/ 10133 h 15897"/>
                  <a:gd name="connsiteX6" fmla="*/ 1667 w 22354"/>
                  <a:gd name="connsiteY6" fmla="*/ 5133 h 15897"/>
                  <a:gd name="connsiteX0" fmla="*/ 1667 w 20589"/>
                  <a:gd name="connsiteY0" fmla="*/ 0 h 10764"/>
                  <a:gd name="connsiteX1" fmla="*/ 20589 w 20589"/>
                  <a:gd name="connsiteY1" fmla="*/ 2886 h 10764"/>
                  <a:gd name="connsiteX2" fmla="*/ 11470 w 20589"/>
                  <a:gd name="connsiteY2" fmla="*/ 4679 h 10764"/>
                  <a:gd name="connsiteX3" fmla="*/ 12745 w 20589"/>
                  <a:gd name="connsiteY3" fmla="*/ 9038 h 10764"/>
                  <a:gd name="connsiteX4" fmla="*/ 1667 w 20589"/>
                  <a:gd name="connsiteY4" fmla="*/ 10000 h 10764"/>
                  <a:gd name="connsiteX5" fmla="*/ 0 w 20589"/>
                  <a:gd name="connsiteY5" fmla="*/ 5000 h 10764"/>
                  <a:gd name="connsiteX6" fmla="*/ 1667 w 20589"/>
                  <a:gd name="connsiteY6" fmla="*/ 0 h 10764"/>
                  <a:gd name="connsiteX0" fmla="*/ 1667 w 20589"/>
                  <a:gd name="connsiteY0" fmla="*/ 1456 h 12220"/>
                  <a:gd name="connsiteX1" fmla="*/ 20589 w 20589"/>
                  <a:gd name="connsiteY1" fmla="*/ 4342 h 12220"/>
                  <a:gd name="connsiteX2" fmla="*/ 11470 w 20589"/>
                  <a:gd name="connsiteY2" fmla="*/ 6135 h 12220"/>
                  <a:gd name="connsiteX3" fmla="*/ 12745 w 20589"/>
                  <a:gd name="connsiteY3" fmla="*/ 10494 h 12220"/>
                  <a:gd name="connsiteX4" fmla="*/ 1667 w 20589"/>
                  <a:gd name="connsiteY4" fmla="*/ 11456 h 12220"/>
                  <a:gd name="connsiteX5" fmla="*/ 0 w 20589"/>
                  <a:gd name="connsiteY5" fmla="*/ 6456 h 12220"/>
                  <a:gd name="connsiteX6" fmla="*/ 1667 w 20589"/>
                  <a:gd name="connsiteY6" fmla="*/ 1456 h 12220"/>
                  <a:gd name="connsiteX0" fmla="*/ 1667 w 20589"/>
                  <a:gd name="connsiteY0" fmla="*/ 250 h 11014"/>
                  <a:gd name="connsiteX1" fmla="*/ 20589 w 20589"/>
                  <a:gd name="connsiteY1" fmla="*/ 3136 h 11014"/>
                  <a:gd name="connsiteX2" fmla="*/ 11470 w 20589"/>
                  <a:gd name="connsiteY2" fmla="*/ 4929 h 11014"/>
                  <a:gd name="connsiteX3" fmla="*/ 12745 w 20589"/>
                  <a:gd name="connsiteY3" fmla="*/ 9288 h 11014"/>
                  <a:gd name="connsiteX4" fmla="*/ 1667 w 20589"/>
                  <a:gd name="connsiteY4" fmla="*/ 10250 h 11014"/>
                  <a:gd name="connsiteX5" fmla="*/ 0 w 20589"/>
                  <a:gd name="connsiteY5" fmla="*/ 5250 h 11014"/>
                  <a:gd name="connsiteX6" fmla="*/ 1667 w 20589"/>
                  <a:gd name="connsiteY6" fmla="*/ 250 h 11014"/>
                  <a:gd name="connsiteX0" fmla="*/ 1667 w 15687"/>
                  <a:gd name="connsiteY0" fmla="*/ 832 h 11596"/>
                  <a:gd name="connsiteX1" fmla="*/ 15687 w 15687"/>
                  <a:gd name="connsiteY1" fmla="*/ 2756 h 11596"/>
                  <a:gd name="connsiteX2" fmla="*/ 11470 w 15687"/>
                  <a:gd name="connsiteY2" fmla="*/ 5511 h 11596"/>
                  <a:gd name="connsiteX3" fmla="*/ 12745 w 15687"/>
                  <a:gd name="connsiteY3" fmla="*/ 9870 h 11596"/>
                  <a:gd name="connsiteX4" fmla="*/ 1667 w 15687"/>
                  <a:gd name="connsiteY4" fmla="*/ 10832 h 11596"/>
                  <a:gd name="connsiteX5" fmla="*/ 0 w 15687"/>
                  <a:gd name="connsiteY5" fmla="*/ 5832 h 11596"/>
                  <a:gd name="connsiteX6" fmla="*/ 1667 w 15687"/>
                  <a:gd name="connsiteY6" fmla="*/ 832 h 11596"/>
                  <a:gd name="connsiteX0" fmla="*/ 1667 w 13334"/>
                  <a:gd name="connsiteY0" fmla="*/ 1046 h 11810"/>
                  <a:gd name="connsiteX1" fmla="*/ 13334 w 13334"/>
                  <a:gd name="connsiteY1" fmla="*/ 2649 h 11810"/>
                  <a:gd name="connsiteX2" fmla="*/ 11470 w 13334"/>
                  <a:gd name="connsiteY2" fmla="*/ 5725 h 11810"/>
                  <a:gd name="connsiteX3" fmla="*/ 12745 w 13334"/>
                  <a:gd name="connsiteY3" fmla="*/ 10084 h 11810"/>
                  <a:gd name="connsiteX4" fmla="*/ 1667 w 13334"/>
                  <a:gd name="connsiteY4" fmla="*/ 11046 h 11810"/>
                  <a:gd name="connsiteX5" fmla="*/ 0 w 13334"/>
                  <a:gd name="connsiteY5" fmla="*/ 6046 h 11810"/>
                  <a:gd name="connsiteX6" fmla="*/ 1667 w 13334"/>
                  <a:gd name="connsiteY6" fmla="*/ 1046 h 11810"/>
                  <a:gd name="connsiteX0" fmla="*/ 1667 w 14903"/>
                  <a:gd name="connsiteY0" fmla="*/ 833 h 11597"/>
                  <a:gd name="connsiteX1" fmla="*/ 14903 w 14903"/>
                  <a:gd name="connsiteY1" fmla="*/ 2757 h 11597"/>
                  <a:gd name="connsiteX2" fmla="*/ 11470 w 14903"/>
                  <a:gd name="connsiteY2" fmla="*/ 5512 h 11597"/>
                  <a:gd name="connsiteX3" fmla="*/ 12745 w 14903"/>
                  <a:gd name="connsiteY3" fmla="*/ 9871 h 11597"/>
                  <a:gd name="connsiteX4" fmla="*/ 1667 w 14903"/>
                  <a:gd name="connsiteY4" fmla="*/ 10833 h 11597"/>
                  <a:gd name="connsiteX5" fmla="*/ 0 w 14903"/>
                  <a:gd name="connsiteY5" fmla="*/ 5833 h 11597"/>
                  <a:gd name="connsiteX6" fmla="*/ 1667 w 14903"/>
                  <a:gd name="connsiteY6" fmla="*/ 833 h 11597"/>
                  <a:gd name="connsiteX0" fmla="*/ 1667 w 14903"/>
                  <a:gd name="connsiteY0" fmla="*/ 147 h 10911"/>
                  <a:gd name="connsiteX1" fmla="*/ 14903 w 14903"/>
                  <a:gd name="connsiteY1" fmla="*/ 2071 h 10911"/>
                  <a:gd name="connsiteX2" fmla="*/ 11470 w 14903"/>
                  <a:gd name="connsiteY2" fmla="*/ 4826 h 10911"/>
                  <a:gd name="connsiteX3" fmla="*/ 12745 w 14903"/>
                  <a:gd name="connsiteY3" fmla="*/ 9185 h 10911"/>
                  <a:gd name="connsiteX4" fmla="*/ 1667 w 14903"/>
                  <a:gd name="connsiteY4" fmla="*/ 10147 h 10911"/>
                  <a:gd name="connsiteX5" fmla="*/ 0 w 14903"/>
                  <a:gd name="connsiteY5" fmla="*/ 5147 h 10911"/>
                  <a:gd name="connsiteX6" fmla="*/ 1667 w 14903"/>
                  <a:gd name="connsiteY6" fmla="*/ 147 h 10911"/>
                  <a:gd name="connsiteX0" fmla="*/ 1667 w 13897"/>
                  <a:gd name="connsiteY0" fmla="*/ 1022 h 11786"/>
                  <a:gd name="connsiteX1" fmla="*/ 13897 w 13897"/>
                  <a:gd name="connsiteY1" fmla="*/ 1663 h 11786"/>
                  <a:gd name="connsiteX2" fmla="*/ 11470 w 13897"/>
                  <a:gd name="connsiteY2" fmla="*/ 5701 h 11786"/>
                  <a:gd name="connsiteX3" fmla="*/ 12745 w 13897"/>
                  <a:gd name="connsiteY3" fmla="*/ 10060 h 11786"/>
                  <a:gd name="connsiteX4" fmla="*/ 1667 w 13897"/>
                  <a:gd name="connsiteY4" fmla="*/ 11022 h 11786"/>
                  <a:gd name="connsiteX5" fmla="*/ 0 w 13897"/>
                  <a:gd name="connsiteY5" fmla="*/ 6022 h 11786"/>
                  <a:gd name="connsiteX6" fmla="*/ 1667 w 13897"/>
                  <a:gd name="connsiteY6" fmla="*/ 1022 h 1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97" h="11786">
                    <a:moveTo>
                      <a:pt x="1667" y="1022"/>
                    </a:moveTo>
                    <a:cubicBezTo>
                      <a:pt x="7974" y="1984"/>
                      <a:pt x="6021" y="-2186"/>
                      <a:pt x="13897" y="1663"/>
                    </a:cubicBezTo>
                    <a:cubicBezTo>
                      <a:pt x="12976" y="1663"/>
                      <a:pt x="11662" y="4302"/>
                      <a:pt x="11470" y="5701"/>
                    </a:cubicBezTo>
                    <a:cubicBezTo>
                      <a:pt x="11278" y="7101"/>
                      <a:pt x="11824" y="10060"/>
                      <a:pt x="12745" y="10060"/>
                    </a:cubicBezTo>
                    <a:cubicBezTo>
                      <a:pt x="15653" y="13268"/>
                      <a:pt x="4445" y="11022"/>
                      <a:pt x="1667" y="11022"/>
                    </a:cubicBezTo>
                    <a:cubicBezTo>
                      <a:pt x="746" y="11022"/>
                      <a:pt x="0" y="8783"/>
                      <a:pt x="0" y="6022"/>
                    </a:cubicBezTo>
                    <a:cubicBezTo>
                      <a:pt x="0" y="3261"/>
                      <a:pt x="746" y="1022"/>
                      <a:pt x="1667" y="1022"/>
                    </a:cubicBezTo>
                    <a:close/>
                  </a:path>
                </a:pathLst>
              </a:custGeom>
              <a:gradFill>
                <a:gsLst>
                  <a:gs pos="0">
                    <a:schemeClr val="accent6">
                      <a:lumMod val="40000"/>
                      <a:lumOff val="60000"/>
                    </a:schemeClr>
                  </a:gs>
                  <a:gs pos="98000">
                    <a:srgbClr val="70E307"/>
                  </a:gs>
                </a:gsLst>
                <a:lin ang="10800000" scaled="1"/>
              </a:gra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tored Data 93">
                <a:extLst>
                  <a:ext uri="{FF2B5EF4-FFF2-40B4-BE49-F238E27FC236}">
                    <a16:creationId xmlns:a16="http://schemas.microsoft.com/office/drawing/2014/main" id="{107E79D6-2E9E-4953-B99D-D43F2822EAE4}"/>
                  </a:ext>
                </a:extLst>
              </p:cNvPr>
              <p:cNvSpPr/>
              <p:nvPr/>
            </p:nvSpPr>
            <p:spPr>
              <a:xfrm rot="16200000">
                <a:off x="3796368" y="2280667"/>
                <a:ext cx="254684" cy="7062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9313 w 10000"/>
                  <a:gd name="connsiteY2" fmla="*/ 4679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599"/>
                  <a:gd name="connsiteY0" fmla="*/ 0 h 11425"/>
                  <a:gd name="connsiteX1" fmla="*/ 10000 w 10599"/>
                  <a:gd name="connsiteY1" fmla="*/ 0 h 11425"/>
                  <a:gd name="connsiteX2" fmla="*/ 9313 w 10599"/>
                  <a:gd name="connsiteY2" fmla="*/ 4679 h 11425"/>
                  <a:gd name="connsiteX3" fmla="*/ 10000 w 10599"/>
                  <a:gd name="connsiteY3" fmla="*/ 10000 h 11425"/>
                  <a:gd name="connsiteX4" fmla="*/ 1667 w 10599"/>
                  <a:gd name="connsiteY4" fmla="*/ 10000 h 11425"/>
                  <a:gd name="connsiteX5" fmla="*/ 0 w 10599"/>
                  <a:gd name="connsiteY5" fmla="*/ 5000 h 11425"/>
                  <a:gd name="connsiteX6" fmla="*/ 1667 w 10599"/>
                  <a:gd name="connsiteY6" fmla="*/ 0 h 11425"/>
                  <a:gd name="connsiteX0" fmla="*/ 1667 w 13726"/>
                  <a:gd name="connsiteY0" fmla="*/ 321 h 11746"/>
                  <a:gd name="connsiteX1" fmla="*/ 13726 w 13726"/>
                  <a:gd name="connsiteY1" fmla="*/ 0 h 11746"/>
                  <a:gd name="connsiteX2" fmla="*/ 9313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746"/>
                  <a:gd name="connsiteX1" fmla="*/ 13726 w 13726"/>
                  <a:gd name="connsiteY1" fmla="*/ 0 h 11746"/>
                  <a:gd name="connsiteX2" fmla="*/ 11470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746"/>
                  <a:gd name="connsiteX1" fmla="*/ 13726 w 13726"/>
                  <a:gd name="connsiteY1" fmla="*/ 0 h 11746"/>
                  <a:gd name="connsiteX2" fmla="*/ 11470 w 13726"/>
                  <a:gd name="connsiteY2" fmla="*/ 5000 h 11746"/>
                  <a:gd name="connsiteX3" fmla="*/ 10000 w 13726"/>
                  <a:gd name="connsiteY3" fmla="*/ 10321 h 11746"/>
                  <a:gd name="connsiteX4" fmla="*/ 1667 w 13726"/>
                  <a:gd name="connsiteY4" fmla="*/ 10321 h 11746"/>
                  <a:gd name="connsiteX5" fmla="*/ 0 w 13726"/>
                  <a:gd name="connsiteY5" fmla="*/ 5321 h 11746"/>
                  <a:gd name="connsiteX6" fmla="*/ 1667 w 13726"/>
                  <a:gd name="connsiteY6" fmla="*/ 321 h 11746"/>
                  <a:gd name="connsiteX0" fmla="*/ 1667 w 13726"/>
                  <a:gd name="connsiteY0" fmla="*/ 321 h 11085"/>
                  <a:gd name="connsiteX1" fmla="*/ 13726 w 13726"/>
                  <a:gd name="connsiteY1" fmla="*/ 0 h 11085"/>
                  <a:gd name="connsiteX2" fmla="*/ 11470 w 13726"/>
                  <a:gd name="connsiteY2" fmla="*/ 5000 h 11085"/>
                  <a:gd name="connsiteX3" fmla="*/ 12745 w 13726"/>
                  <a:gd name="connsiteY3" fmla="*/ 9359 h 11085"/>
                  <a:gd name="connsiteX4" fmla="*/ 1667 w 13726"/>
                  <a:gd name="connsiteY4" fmla="*/ 10321 h 11085"/>
                  <a:gd name="connsiteX5" fmla="*/ 0 w 13726"/>
                  <a:gd name="connsiteY5" fmla="*/ 5321 h 11085"/>
                  <a:gd name="connsiteX6" fmla="*/ 1667 w 13726"/>
                  <a:gd name="connsiteY6" fmla="*/ 321 h 11085"/>
                  <a:gd name="connsiteX0" fmla="*/ 1667 w 13334"/>
                  <a:gd name="connsiteY0" fmla="*/ 0 h 10764"/>
                  <a:gd name="connsiteX1" fmla="*/ 13334 w 13334"/>
                  <a:gd name="connsiteY1" fmla="*/ 0 h 10764"/>
                  <a:gd name="connsiteX2" fmla="*/ 11470 w 13334"/>
                  <a:gd name="connsiteY2" fmla="*/ 4679 h 10764"/>
                  <a:gd name="connsiteX3" fmla="*/ 12745 w 13334"/>
                  <a:gd name="connsiteY3" fmla="*/ 9038 h 10764"/>
                  <a:gd name="connsiteX4" fmla="*/ 1667 w 13334"/>
                  <a:gd name="connsiteY4" fmla="*/ 10000 h 10764"/>
                  <a:gd name="connsiteX5" fmla="*/ 0 w 13334"/>
                  <a:gd name="connsiteY5" fmla="*/ 5000 h 10764"/>
                  <a:gd name="connsiteX6" fmla="*/ 1667 w 13334"/>
                  <a:gd name="connsiteY6" fmla="*/ 0 h 10764"/>
                  <a:gd name="connsiteX0" fmla="*/ 1667 w 13742"/>
                  <a:gd name="connsiteY0" fmla="*/ 142 h 10906"/>
                  <a:gd name="connsiteX1" fmla="*/ 13334 w 13742"/>
                  <a:gd name="connsiteY1" fmla="*/ 142 h 10906"/>
                  <a:gd name="connsiteX2" fmla="*/ 11470 w 13742"/>
                  <a:gd name="connsiteY2" fmla="*/ 4821 h 10906"/>
                  <a:gd name="connsiteX3" fmla="*/ 12745 w 13742"/>
                  <a:gd name="connsiteY3" fmla="*/ 9180 h 10906"/>
                  <a:gd name="connsiteX4" fmla="*/ 1667 w 13742"/>
                  <a:gd name="connsiteY4" fmla="*/ 10142 h 10906"/>
                  <a:gd name="connsiteX5" fmla="*/ 0 w 13742"/>
                  <a:gd name="connsiteY5" fmla="*/ 5142 h 10906"/>
                  <a:gd name="connsiteX6" fmla="*/ 1667 w 13742"/>
                  <a:gd name="connsiteY6" fmla="*/ 142 h 10906"/>
                  <a:gd name="connsiteX0" fmla="*/ 1667 w 13334"/>
                  <a:gd name="connsiteY0" fmla="*/ 0 h 10764"/>
                  <a:gd name="connsiteX1" fmla="*/ 13334 w 13334"/>
                  <a:gd name="connsiteY1" fmla="*/ 0 h 10764"/>
                  <a:gd name="connsiteX2" fmla="*/ 11470 w 13334"/>
                  <a:gd name="connsiteY2" fmla="*/ 4679 h 10764"/>
                  <a:gd name="connsiteX3" fmla="*/ 12745 w 13334"/>
                  <a:gd name="connsiteY3" fmla="*/ 9038 h 10764"/>
                  <a:gd name="connsiteX4" fmla="*/ 1667 w 13334"/>
                  <a:gd name="connsiteY4" fmla="*/ 10000 h 10764"/>
                  <a:gd name="connsiteX5" fmla="*/ 0 w 13334"/>
                  <a:gd name="connsiteY5" fmla="*/ 5000 h 10764"/>
                  <a:gd name="connsiteX6" fmla="*/ 1667 w 13334"/>
                  <a:gd name="connsiteY6" fmla="*/ 0 h 10764"/>
                  <a:gd name="connsiteX0" fmla="*/ 1667 w 18824"/>
                  <a:gd name="connsiteY0" fmla="*/ 1925 h 12689"/>
                  <a:gd name="connsiteX1" fmla="*/ 18824 w 18824"/>
                  <a:gd name="connsiteY1" fmla="*/ 0 h 12689"/>
                  <a:gd name="connsiteX2" fmla="*/ 11470 w 18824"/>
                  <a:gd name="connsiteY2" fmla="*/ 6604 h 12689"/>
                  <a:gd name="connsiteX3" fmla="*/ 12745 w 18824"/>
                  <a:gd name="connsiteY3" fmla="*/ 10963 h 12689"/>
                  <a:gd name="connsiteX4" fmla="*/ 1667 w 18824"/>
                  <a:gd name="connsiteY4" fmla="*/ 11925 h 12689"/>
                  <a:gd name="connsiteX5" fmla="*/ 0 w 18824"/>
                  <a:gd name="connsiteY5" fmla="*/ 6925 h 12689"/>
                  <a:gd name="connsiteX6" fmla="*/ 1667 w 18824"/>
                  <a:gd name="connsiteY6" fmla="*/ 1925 h 12689"/>
                  <a:gd name="connsiteX0" fmla="*/ 1667 w 17255"/>
                  <a:gd name="connsiteY0" fmla="*/ 7378 h 18142"/>
                  <a:gd name="connsiteX1" fmla="*/ 17255 w 17255"/>
                  <a:gd name="connsiteY1" fmla="*/ 0 h 18142"/>
                  <a:gd name="connsiteX2" fmla="*/ 11470 w 17255"/>
                  <a:gd name="connsiteY2" fmla="*/ 12057 h 18142"/>
                  <a:gd name="connsiteX3" fmla="*/ 12745 w 17255"/>
                  <a:gd name="connsiteY3" fmla="*/ 16416 h 18142"/>
                  <a:gd name="connsiteX4" fmla="*/ 1667 w 17255"/>
                  <a:gd name="connsiteY4" fmla="*/ 17378 h 18142"/>
                  <a:gd name="connsiteX5" fmla="*/ 0 w 17255"/>
                  <a:gd name="connsiteY5" fmla="*/ 12378 h 18142"/>
                  <a:gd name="connsiteX6" fmla="*/ 1667 w 17255"/>
                  <a:gd name="connsiteY6" fmla="*/ 7378 h 18142"/>
                  <a:gd name="connsiteX0" fmla="*/ 1667 w 14118"/>
                  <a:gd name="connsiteY0" fmla="*/ 3208 h 13972"/>
                  <a:gd name="connsiteX1" fmla="*/ 14118 w 14118"/>
                  <a:gd name="connsiteY1" fmla="*/ 0 h 13972"/>
                  <a:gd name="connsiteX2" fmla="*/ 11470 w 14118"/>
                  <a:gd name="connsiteY2" fmla="*/ 7887 h 13972"/>
                  <a:gd name="connsiteX3" fmla="*/ 12745 w 14118"/>
                  <a:gd name="connsiteY3" fmla="*/ 12246 h 13972"/>
                  <a:gd name="connsiteX4" fmla="*/ 1667 w 14118"/>
                  <a:gd name="connsiteY4" fmla="*/ 13208 h 13972"/>
                  <a:gd name="connsiteX5" fmla="*/ 0 w 14118"/>
                  <a:gd name="connsiteY5" fmla="*/ 8208 h 13972"/>
                  <a:gd name="connsiteX6" fmla="*/ 1667 w 14118"/>
                  <a:gd name="connsiteY6" fmla="*/ 3208 h 13972"/>
                  <a:gd name="connsiteX0" fmla="*/ 1667 w 13222"/>
                  <a:gd name="connsiteY0" fmla="*/ 3529 h 14293"/>
                  <a:gd name="connsiteX1" fmla="*/ 10589 w 13222"/>
                  <a:gd name="connsiteY1" fmla="*/ 0 h 14293"/>
                  <a:gd name="connsiteX2" fmla="*/ 11470 w 13222"/>
                  <a:gd name="connsiteY2" fmla="*/ 8208 h 14293"/>
                  <a:gd name="connsiteX3" fmla="*/ 12745 w 13222"/>
                  <a:gd name="connsiteY3" fmla="*/ 12567 h 14293"/>
                  <a:gd name="connsiteX4" fmla="*/ 1667 w 13222"/>
                  <a:gd name="connsiteY4" fmla="*/ 13529 h 14293"/>
                  <a:gd name="connsiteX5" fmla="*/ 0 w 13222"/>
                  <a:gd name="connsiteY5" fmla="*/ 8529 h 14293"/>
                  <a:gd name="connsiteX6" fmla="*/ 1667 w 13222"/>
                  <a:gd name="connsiteY6" fmla="*/ 3529 h 14293"/>
                  <a:gd name="connsiteX0" fmla="*/ 1667 w 13334"/>
                  <a:gd name="connsiteY0" fmla="*/ 8982 h 19746"/>
                  <a:gd name="connsiteX1" fmla="*/ 13334 w 13334"/>
                  <a:gd name="connsiteY1" fmla="*/ 0 h 19746"/>
                  <a:gd name="connsiteX2" fmla="*/ 11470 w 13334"/>
                  <a:gd name="connsiteY2" fmla="*/ 13661 h 19746"/>
                  <a:gd name="connsiteX3" fmla="*/ 12745 w 13334"/>
                  <a:gd name="connsiteY3" fmla="*/ 18020 h 19746"/>
                  <a:gd name="connsiteX4" fmla="*/ 1667 w 13334"/>
                  <a:gd name="connsiteY4" fmla="*/ 18982 h 19746"/>
                  <a:gd name="connsiteX5" fmla="*/ 0 w 13334"/>
                  <a:gd name="connsiteY5" fmla="*/ 13982 h 19746"/>
                  <a:gd name="connsiteX6" fmla="*/ 1667 w 13334"/>
                  <a:gd name="connsiteY6" fmla="*/ 8982 h 19746"/>
                  <a:gd name="connsiteX0" fmla="*/ 1667 w 22354"/>
                  <a:gd name="connsiteY0" fmla="*/ 5133 h 15897"/>
                  <a:gd name="connsiteX1" fmla="*/ 22354 w 22354"/>
                  <a:gd name="connsiteY1" fmla="*/ 0 h 15897"/>
                  <a:gd name="connsiteX2" fmla="*/ 11470 w 22354"/>
                  <a:gd name="connsiteY2" fmla="*/ 9812 h 15897"/>
                  <a:gd name="connsiteX3" fmla="*/ 12745 w 22354"/>
                  <a:gd name="connsiteY3" fmla="*/ 14171 h 15897"/>
                  <a:gd name="connsiteX4" fmla="*/ 1667 w 22354"/>
                  <a:gd name="connsiteY4" fmla="*/ 15133 h 15897"/>
                  <a:gd name="connsiteX5" fmla="*/ 0 w 22354"/>
                  <a:gd name="connsiteY5" fmla="*/ 10133 h 15897"/>
                  <a:gd name="connsiteX6" fmla="*/ 1667 w 22354"/>
                  <a:gd name="connsiteY6" fmla="*/ 5133 h 15897"/>
                  <a:gd name="connsiteX0" fmla="*/ 1667 w 20589"/>
                  <a:gd name="connsiteY0" fmla="*/ 0 h 10764"/>
                  <a:gd name="connsiteX1" fmla="*/ 20589 w 20589"/>
                  <a:gd name="connsiteY1" fmla="*/ 2886 h 10764"/>
                  <a:gd name="connsiteX2" fmla="*/ 11470 w 20589"/>
                  <a:gd name="connsiteY2" fmla="*/ 4679 h 10764"/>
                  <a:gd name="connsiteX3" fmla="*/ 12745 w 20589"/>
                  <a:gd name="connsiteY3" fmla="*/ 9038 h 10764"/>
                  <a:gd name="connsiteX4" fmla="*/ 1667 w 20589"/>
                  <a:gd name="connsiteY4" fmla="*/ 10000 h 10764"/>
                  <a:gd name="connsiteX5" fmla="*/ 0 w 20589"/>
                  <a:gd name="connsiteY5" fmla="*/ 5000 h 10764"/>
                  <a:gd name="connsiteX6" fmla="*/ 1667 w 20589"/>
                  <a:gd name="connsiteY6" fmla="*/ 0 h 10764"/>
                  <a:gd name="connsiteX0" fmla="*/ 1667 w 20589"/>
                  <a:gd name="connsiteY0" fmla="*/ 1456 h 12220"/>
                  <a:gd name="connsiteX1" fmla="*/ 20589 w 20589"/>
                  <a:gd name="connsiteY1" fmla="*/ 4342 h 12220"/>
                  <a:gd name="connsiteX2" fmla="*/ 11470 w 20589"/>
                  <a:gd name="connsiteY2" fmla="*/ 6135 h 12220"/>
                  <a:gd name="connsiteX3" fmla="*/ 12745 w 20589"/>
                  <a:gd name="connsiteY3" fmla="*/ 10494 h 12220"/>
                  <a:gd name="connsiteX4" fmla="*/ 1667 w 20589"/>
                  <a:gd name="connsiteY4" fmla="*/ 11456 h 12220"/>
                  <a:gd name="connsiteX5" fmla="*/ 0 w 20589"/>
                  <a:gd name="connsiteY5" fmla="*/ 6456 h 12220"/>
                  <a:gd name="connsiteX6" fmla="*/ 1667 w 20589"/>
                  <a:gd name="connsiteY6" fmla="*/ 1456 h 12220"/>
                  <a:gd name="connsiteX0" fmla="*/ 1667 w 20589"/>
                  <a:gd name="connsiteY0" fmla="*/ 250 h 11014"/>
                  <a:gd name="connsiteX1" fmla="*/ 20589 w 20589"/>
                  <a:gd name="connsiteY1" fmla="*/ 3136 h 11014"/>
                  <a:gd name="connsiteX2" fmla="*/ 11470 w 20589"/>
                  <a:gd name="connsiteY2" fmla="*/ 4929 h 11014"/>
                  <a:gd name="connsiteX3" fmla="*/ 12745 w 20589"/>
                  <a:gd name="connsiteY3" fmla="*/ 9288 h 11014"/>
                  <a:gd name="connsiteX4" fmla="*/ 1667 w 20589"/>
                  <a:gd name="connsiteY4" fmla="*/ 10250 h 11014"/>
                  <a:gd name="connsiteX5" fmla="*/ 0 w 20589"/>
                  <a:gd name="connsiteY5" fmla="*/ 5250 h 11014"/>
                  <a:gd name="connsiteX6" fmla="*/ 1667 w 20589"/>
                  <a:gd name="connsiteY6" fmla="*/ 250 h 11014"/>
                  <a:gd name="connsiteX0" fmla="*/ 1667 w 15687"/>
                  <a:gd name="connsiteY0" fmla="*/ 832 h 11596"/>
                  <a:gd name="connsiteX1" fmla="*/ 15687 w 15687"/>
                  <a:gd name="connsiteY1" fmla="*/ 2756 h 11596"/>
                  <a:gd name="connsiteX2" fmla="*/ 11470 w 15687"/>
                  <a:gd name="connsiteY2" fmla="*/ 5511 h 11596"/>
                  <a:gd name="connsiteX3" fmla="*/ 12745 w 15687"/>
                  <a:gd name="connsiteY3" fmla="*/ 9870 h 11596"/>
                  <a:gd name="connsiteX4" fmla="*/ 1667 w 15687"/>
                  <a:gd name="connsiteY4" fmla="*/ 10832 h 11596"/>
                  <a:gd name="connsiteX5" fmla="*/ 0 w 15687"/>
                  <a:gd name="connsiteY5" fmla="*/ 5832 h 11596"/>
                  <a:gd name="connsiteX6" fmla="*/ 1667 w 15687"/>
                  <a:gd name="connsiteY6" fmla="*/ 832 h 11596"/>
                  <a:gd name="connsiteX0" fmla="*/ 1667 w 13334"/>
                  <a:gd name="connsiteY0" fmla="*/ 1046 h 11810"/>
                  <a:gd name="connsiteX1" fmla="*/ 13334 w 13334"/>
                  <a:gd name="connsiteY1" fmla="*/ 2649 h 11810"/>
                  <a:gd name="connsiteX2" fmla="*/ 11470 w 13334"/>
                  <a:gd name="connsiteY2" fmla="*/ 5725 h 11810"/>
                  <a:gd name="connsiteX3" fmla="*/ 12745 w 13334"/>
                  <a:gd name="connsiteY3" fmla="*/ 10084 h 11810"/>
                  <a:gd name="connsiteX4" fmla="*/ 1667 w 13334"/>
                  <a:gd name="connsiteY4" fmla="*/ 11046 h 11810"/>
                  <a:gd name="connsiteX5" fmla="*/ 0 w 13334"/>
                  <a:gd name="connsiteY5" fmla="*/ 6046 h 11810"/>
                  <a:gd name="connsiteX6" fmla="*/ 1667 w 13334"/>
                  <a:gd name="connsiteY6" fmla="*/ 1046 h 11810"/>
                  <a:gd name="connsiteX0" fmla="*/ 1667 w 14903"/>
                  <a:gd name="connsiteY0" fmla="*/ 833 h 11597"/>
                  <a:gd name="connsiteX1" fmla="*/ 14903 w 14903"/>
                  <a:gd name="connsiteY1" fmla="*/ 2757 h 11597"/>
                  <a:gd name="connsiteX2" fmla="*/ 11470 w 14903"/>
                  <a:gd name="connsiteY2" fmla="*/ 5512 h 11597"/>
                  <a:gd name="connsiteX3" fmla="*/ 12745 w 14903"/>
                  <a:gd name="connsiteY3" fmla="*/ 9871 h 11597"/>
                  <a:gd name="connsiteX4" fmla="*/ 1667 w 14903"/>
                  <a:gd name="connsiteY4" fmla="*/ 10833 h 11597"/>
                  <a:gd name="connsiteX5" fmla="*/ 0 w 14903"/>
                  <a:gd name="connsiteY5" fmla="*/ 5833 h 11597"/>
                  <a:gd name="connsiteX6" fmla="*/ 1667 w 14903"/>
                  <a:gd name="connsiteY6" fmla="*/ 833 h 11597"/>
                  <a:gd name="connsiteX0" fmla="*/ 1667 w 14903"/>
                  <a:gd name="connsiteY0" fmla="*/ 147 h 10911"/>
                  <a:gd name="connsiteX1" fmla="*/ 14903 w 14903"/>
                  <a:gd name="connsiteY1" fmla="*/ 2071 h 10911"/>
                  <a:gd name="connsiteX2" fmla="*/ 11470 w 14903"/>
                  <a:gd name="connsiteY2" fmla="*/ 4826 h 10911"/>
                  <a:gd name="connsiteX3" fmla="*/ 12745 w 14903"/>
                  <a:gd name="connsiteY3" fmla="*/ 9185 h 10911"/>
                  <a:gd name="connsiteX4" fmla="*/ 1667 w 14903"/>
                  <a:gd name="connsiteY4" fmla="*/ 10147 h 10911"/>
                  <a:gd name="connsiteX5" fmla="*/ 0 w 14903"/>
                  <a:gd name="connsiteY5" fmla="*/ 5147 h 10911"/>
                  <a:gd name="connsiteX6" fmla="*/ 1667 w 14903"/>
                  <a:gd name="connsiteY6" fmla="*/ 147 h 10911"/>
                  <a:gd name="connsiteX0" fmla="*/ 1667 w 13897"/>
                  <a:gd name="connsiteY0" fmla="*/ 1022 h 11786"/>
                  <a:gd name="connsiteX1" fmla="*/ 13897 w 13897"/>
                  <a:gd name="connsiteY1" fmla="*/ 1663 h 11786"/>
                  <a:gd name="connsiteX2" fmla="*/ 11470 w 13897"/>
                  <a:gd name="connsiteY2" fmla="*/ 5701 h 11786"/>
                  <a:gd name="connsiteX3" fmla="*/ 12745 w 13897"/>
                  <a:gd name="connsiteY3" fmla="*/ 10060 h 11786"/>
                  <a:gd name="connsiteX4" fmla="*/ 1667 w 13897"/>
                  <a:gd name="connsiteY4" fmla="*/ 11022 h 11786"/>
                  <a:gd name="connsiteX5" fmla="*/ 0 w 13897"/>
                  <a:gd name="connsiteY5" fmla="*/ 6022 h 11786"/>
                  <a:gd name="connsiteX6" fmla="*/ 1667 w 13897"/>
                  <a:gd name="connsiteY6" fmla="*/ 1022 h 11786"/>
                  <a:gd name="connsiteX0" fmla="*/ 1667 w 17531"/>
                  <a:gd name="connsiteY0" fmla="*/ 1317 h 12081"/>
                  <a:gd name="connsiteX1" fmla="*/ 17531 w 17531"/>
                  <a:gd name="connsiteY1" fmla="*/ 1570 h 12081"/>
                  <a:gd name="connsiteX2" fmla="*/ 11470 w 17531"/>
                  <a:gd name="connsiteY2" fmla="*/ 5996 h 12081"/>
                  <a:gd name="connsiteX3" fmla="*/ 12745 w 17531"/>
                  <a:gd name="connsiteY3" fmla="*/ 10355 h 12081"/>
                  <a:gd name="connsiteX4" fmla="*/ 1667 w 17531"/>
                  <a:gd name="connsiteY4" fmla="*/ 11317 h 12081"/>
                  <a:gd name="connsiteX5" fmla="*/ 0 w 17531"/>
                  <a:gd name="connsiteY5" fmla="*/ 6317 h 12081"/>
                  <a:gd name="connsiteX6" fmla="*/ 1667 w 17531"/>
                  <a:gd name="connsiteY6" fmla="*/ 1317 h 12081"/>
                  <a:gd name="connsiteX0" fmla="*/ 1667 w 17935"/>
                  <a:gd name="connsiteY0" fmla="*/ 1726 h 12490"/>
                  <a:gd name="connsiteX1" fmla="*/ 17935 w 17935"/>
                  <a:gd name="connsiteY1" fmla="*/ 1462 h 12490"/>
                  <a:gd name="connsiteX2" fmla="*/ 11470 w 17935"/>
                  <a:gd name="connsiteY2" fmla="*/ 6405 h 12490"/>
                  <a:gd name="connsiteX3" fmla="*/ 12745 w 17935"/>
                  <a:gd name="connsiteY3" fmla="*/ 10764 h 12490"/>
                  <a:gd name="connsiteX4" fmla="*/ 1667 w 17935"/>
                  <a:gd name="connsiteY4" fmla="*/ 11726 h 12490"/>
                  <a:gd name="connsiteX5" fmla="*/ 0 w 17935"/>
                  <a:gd name="connsiteY5" fmla="*/ 6726 h 12490"/>
                  <a:gd name="connsiteX6" fmla="*/ 1667 w 17935"/>
                  <a:gd name="connsiteY6" fmla="*/ 1726 h 12490"/>
                  <a:gd name="connsiteX0" fmla="*/ 1667 w 17935"/>
                  <a:gd name="connsiteY0" fmla="*/ 1726 h 12490"/>
                  <a:gd name="connsiteX1" fmla="*/ 17935 w 17935"/>
                  <a:gd name="connsiteY1" fmla="*/ 1462 h 12490"/>
                  <a:gd name="connsiteX2" fmla="*/ 11470 w 17935"/>
                  <a:gd name="connsiteY2" fmla="*/ 6405 h 12490"/>
                  <a:gd name="connsiteX3" fmla="*/ 12745 w 17935"/>
                  <a:gd name="connsiteY3" fmla="*/ 10764 h 12490"/>
                  <a:gd name="connsiteX4" fmla="*/ 1667 w 17935"/>
                  <a:gd name="connsiteY4" fmla="*/ 11726 h 12490"/>
                  <a:gd name="connsiteX5" fmla="*/ 0 w 17935"/>
                  <a:gd name="connsiteY5" fmla="*/ 6726 h 12490"/>
                  <a:gd name="connsiteX6" fmla="*/ 1667 w 17935"/>
                  <a:gd name="connsiteY6" fmla="*/ 1726 h 12490"/>
                  <a:gd name="connsiteX0" fmla="*/ 1667 w 17953"/>
                  <a:gd name="connsiteY0" fmla="*/ 1726 h 12490"/>
                  <a:gd name="connsiteX1" fmla="*/ 17935 w 17953"/>
                  <a:gd name="connsiteY1" fmla="*/ 1462 h 12490"/>
                  <a:gd name="connsiteX2" fmla="*/ 11470 w 17953"/>
                  <a:gd name="connsiteY2" fmla="*/ 6405 h 12490"/>
                  <a:gd name="connsiteX3" fmla="*/ 12745 w 17953"/>
                  <a:gd name="connsiteY3" fmla="*/ 10764 h 12490"/>
                  <a:gd name="connsiteX4" fmla="*/ 1667 w 17953"/>
                  <a:gd name="connsiteY4" fmla="*/ 11726 h 12490"/>
                  <a:gd name="connsiteX5" fmla="*/ 0 w 17953"/>
                  <a:gd name="connsiteY5" fmla="*/ 6726 h 12490"/>
                  <a:gd name="connsiteX6" fmla="*/ 1667 w 17953"/>
                  <a:gd name="connsiteY6" fmla="*/ 1726 h 12490"/>
                  <a:gd name="connsiteX0" fmla="*/ 1667 w 18076"/>
                  <a:gd name="connsiteY0" fmla="*/ 1726 h 12490"/>
                  <a:gd name="connsiteX1" fmla="*/ 17935 w 18076"/>
                  <a:gd name="connsiteY1" fmla="*/ 1462 h 12490"/>
                  <a:gd name="connsiteX2" fmla="*/ 11470 w 18076"/>
                  <a:gd name="connsiteY2" fmla="*/ 6405 h 12490"/>
                  <a:gd name="connsiteX3" fmla="*/ 12745 w 18076"/>
                  <a:gd name="connsiteY3" fmla="*/ 10764 h 12490"/>
                  <a:gd name="connsiteX4" fmla="*/ 1667 w 18076"/>
                  <a:gd name="connsiteY4" fmla="*/ 11726 h 12490"/>
                  <a:gd name="connsiteX5" fmla="*/ 0 w 18076"/>
                  <a:gd name="connsiteY5" fmla="*/ 6726 h 12490"/>
                  <a:gd name="connsiteX6" fmla="*/ 1667 w 18076"/>
                  <a:gd name="connsiteY6" fmla="*/ 1726 h 12490"/>
                  <a:gd name="connsiteX0" fmla="*/ 1667 w 18217"/>
                  <a:gd name="connsiteY0" fmla="*/ 1726 h 12490"/>
                  <a:gd name="connsiteX1" fmla="*/ 17935 w 18217"/>
                  <a:gd name="connsiteY1" fmla="*/ 1462 h 12490"/>
                  <a:gd name="connsiteX2" fmla="*/ 11470 w 18217"/>
                  <a:gd name="connsiteY2" fmla="*/ 6405 h 12490"/>
                  <a:gd name="connsiteX3" fmla="*/ 12745 w 18217"/>
                  <a:gd name="connsiteY3" fmla="*/ 10764 h 12490"/>
                  <a:gd name="connsiteX4" fmla="*/ 1667 w 18217"/>
                  <a:gd name="connsiteY4" fmla="*/ 11726 h 12490"/>
                  <a:gd name="connsiteX5" fmla="*/ 0 w 18217"/>
                  <a:gd name="connsiteY5" fmla="*/ 6726 h 12490"/>
                  <a:gd name="connsiteX6" fmla="*/ 1667 w 18217"/>
                  <a:gd name="connsiteY6" fmla="*/ 1726 h 12490"/>
                  <a:gd name="connsiteX0" fmla="*/ 1667 w 19004"/>
                  <a:gd name="connsiteY0" fmla="*/ 1831 h 12595"/>
                  <a:gd name="connsiteX1" fmla="*/ 18743 w 19004"/>
                  <a:gd name="connsiteY1" fmla="*/ 1438 h 12595"/>
                  <a:gd name="connsiteX2" fmla="*/ 11470 w 19004"/>
                  <a:gd name="connsiteY2" fmla="*/ 6510 h 12595"/>
                  <a:gd name="connsiteX3" fmla="*/ 12745 w 19004"/>
                  <a:gd name="connsiteY3" fmla="*/ 10869 h 12595"/>
                  <a:gd name="connsiteX4" fmla="*/ 1667 w 19004"/>
                  <a:gd name="connsiteY4" fmla="*/ 11831 h 12595"/>
                  <a:gd name="connsiteX5" fmla="*/ 0 w 19004"/>
                  <a:gd name="connsiteY5" fmla="*/ 6831 h 12595"/>
                  <a:gd name="connsiteX6" fmla="*/ 1667 w 19004"/>
                  <a:gd name="connsiteY6" fmla="*/ 1831 h 12595"/>
                  <a:gd name="connsiteX0" fmla="*/ 1667 w 19004"/>
                  <a:gd name="connsiteY0" fmla="*/ 1552 h 12316"/>
                  <a:gd name="connsiteX1" fmla="*/ 18743 w 19004"/>
                  <a:gd name="connsiteY1" fmla="*/ 1159 h 12316"/>
                  <a:gd name="connsiteX2" fmla="*/ 11470 w 19004"/>
                  <a:gd name="connsiteY2" fmla="*/ 6231 h 12316"/>
                  <a:gd name="connsiteX3" fmla="*/ 12745 w 19004"/>
                  <a:gd name="connsiteY3" fmla="*/ 10590 h 12316"/>
                  <a:gd name="connsiteX4" fmla="*/ 1667 w 19004"/>
                  <a:gd name="connsiteY4" fmla="*/ 11552 h 12316"/>
                  <a:gd name="connsiteX5" fmla="*/ 0 w 19004"/>
                  <a:gd name="connsiteY5" fmla="*/ 6552 h 12316"/>
                  <a:gd name="connsiteX6" fmla="*/ 1667 w 19004"/>
                  <a:gd name="connsiteY6" fmla="*/ 1552 h 12316"/>
                  <a:gd name="connsiteX0" fmla="*/ 1667 w 19004"/>
                  <a:gd name="connsiteY0" fmla="*/ 1552 h 13839"/>
                  <a:gd name="connsiteX1" fmla="*/ 18743 w 19004"/>
                  <a:gd name="connsiteY1" fmla="*/ 1159 h 13839"/>
                  <a:gd name="connsiteX2" fmla="*/ 11470 w 19004"/>
                  <a:gd name="connsiteY2" fmla="*/ 6231 h 13839"/>
                  <a:gd name="connsiteX3" fmla="*/ 12745 w 19004"/>
                  <a:gd name="connsiteY3" fmla="*/ 10590 h 13839"/>
                  <a:gd name="connsiteX4" fmla="*/ 1667 w 19004"/>
                  <a:gd name="connsiteY4" fmla="*/ 11552 h 13839"/>
                  <a:gd name="connsiteX5" fmla="*/ 0 w 19004"/>
                  <a:gd name="connsiteY5" fmla="*/ 6552 h 13839"/>
                  <a:gd name="connsiteX6" fmla="*/ 1667 w 19004"/>
                  <a:gd name="connsiteY6" fmla="*/ 1552 h 13839"/>
                  <a:gd name="connsiteX0" fmla="*/ 1667 w 19004"/>
                  <a:gd name="connsiteY0" fmla="*/ 1552 h 13839"/>
                  <a:gd name="connsiteX1" fmla="*/ 18743 w 19004"/>
                  <a:gd name="connsiteY1" fmla="*/ 1159 h 13839"/>
                  <a:gd name="connsiteX2" fmla="*/ 11470 w 19004"/>
                  <a:gd name="connsiteY2" fmla="*/ 6231 h 13839"/>
                  <a:gd name="connsiteX3" fmla="*/ 12745 w 19004"/>
                  <a:gd name="connsiteY3" fmla="*/ 10590 h 13839"/>
                  <a:gd name="connsiteX4" fmla="*/ 1667 w 19004"/>
                  <a:gd name="connsiteY4" fmla="*/ 11552 h 13839"/>
                  <a:gd name="connsiteX5" fmla="*/ 0 w 19004"/>
                  <a:gd name="connsiteY5" fmla="*/ 6552 h 13839"/>
                  <a:gd name="connsiteX6" fmla="*/ 1667 w 19004"/>
                  <a:gd name="connsiteY6" fmla="*/ 1552 h 13839"/>
                  <a:gd name="connsiteX0" fmla="*/ 1667 w 19004"/>
                  <a:gd name="connsiteY0" fmla="*/ 1552 h 11552"/>
                  <a:gd name="connsiteX1" fmla="*/ 18743 w 19004"/>
                  <a:gd name="connsiteY1" fmla="*/ 1159 h 11552"/>
                  <a:gd name="connsiteX2" fmla="*/ 11470 w 19004"/>
                  <a:gd name="connsiteY2" fmla="*/ 6231 h 11552"/>
                  <a:gd name="connsiteX3" fmla="*/ 12745 w 19004"/>
                  <a:gd name="connsiteY3" fmla="*/ 10590 h 11552"/>
                  <a:gd name="connsiteX4" fmla="*/ 1667 w 19004"/>
                  <a:gd name="connsiteY4" fmla="*/ 11552 h 11552"/>
                  <a:gd name="connsiteX5" fmla="*/ 0 w 19004"/>
                  <a:gd name="connsiteY5" fmla="*/ 6552 h 11552"/>
                  <a:gd name="connsiteX6" fmla="*/ 1667 w 19004"/>
                  <a:gd name="connsiteY6" fmla="*/ 1552 h 11552"/>
                  <a:gd name="connsiteX0" fmla="*/ 1667 w 19502"/>
                  <a:gd name="connsiteY0" fmla="*/ 1552 h 12670"/>
                  <a:gd name="connsiteX1" fmla="*/ 18743 w 19502"/>
                  <a:gd name="connsiteY1" fmla="*/ 1159 h 12670"/>
                  <a:gd name="connsiteX2" fmla="*/ 11470 w 19502"/>
                  <a:gd name="connsiteY2" fmla="*/ 6231 h 12670"/>
                  <a:gd name="connsiteX3" fmla="*/ 15168 w 19502"/>
                  <a:gd name="connsiteY3" fmla="*/ 11884 h 12670"/>
                  <a:gd name="connsiteX4" fmla="*/ 1667 w 19502"/>
                  <a:gd name="connsiteY4" fmla="*/ 11552 h 12670"/>
                  <a:gd name="connsiteX5" fmla="*/ 0 w 19502"/>
                  <a:gd name="connsiteY5" fmla="*/ 6552 h 12670"/>
                  <a:gd name="connsiteX6" fmla="*/ 1667 w 19502"/>
                  <a:gd name="connsiteY6" fmla="*/ 1552 h 12670"/>
                  <a:gd name="connsiteX0" fmla="*/ 1667 w 19502"/>
                  <a:gd name="connsiteY0" fmla="*/ 1552 h 12670"/>
                  <a:gd name="connsiteX1" fmla="*/ 18743 w 19502"/>
                  <a:gd name="connsiteY1" fmla="*/ 1159 h 12670"/>
                  <a:gd name="connsiteX2" fmla="*/ 11470 w 19502"/>
                  <a:gd name="connsiteY2" fmla="*/ 6231 h 12670"/>
                  <a:gd name="connsiteX3" fmla="*/ 15168 w 19502"/>
                  <a:gd name="connsiteY3" fmla="*/ 11884 h 12670"/>
                  <a:gd name="connsiteX4" fmla="*/ 1667 w 19502"/>
                  <a:gd name="connsiteY4" fmla="*/ 11552 h 12670"/>
                  <a:gd name="connsiteX5" fmla="*/ 0 w 19502"/>
                  <a:gd name="connsiteY5" fmla="*/ 6552 h 12670"/>
                  <a:gd name="connsiteX6" fmla="*/ 1667 w 19502"/>
                  <a:gd name="connsiteY6" fmla="*/ 1552 h 12670"/>
                  <a:gd name="connsiteX0" fmla="*/ 1667 w 19416"/>
                  <a:gd name="connsiteY0" fmla="*/ 1552 h 12670"/>
                  <a:gd name="connsiteX1" fmla="*/ 18743 w 19416"/>
                  <a:gd name="connsiteY1" fmla="*/ 1159 h 12670"/>
                  <a:gd name="connsiteX2" fmla="*/ 11470 w 19416"/>
                  <a:gd name="connsiteY2" fmla="*/ 6231 h 12670"/>
                  <a:gd name="connsiteX3" fmla="*/ 15067 w 19416"/>
                  <a:gd name="connsiteY3" fmla="*/ 11884 h 12670"/>
                  <a:gd name="connsiteX4" fmla="*/ 1667 w 19416"/>
                  <a:gd name="connsiteY4" fmla="*/ 11552 h 12670"/>
                  <a:gd name="connsiteX5" fmla="*/ 0 w 19416"/>
                  <a:gd name="connsiteY5" fmla="*/ 6552 h 12670"/>
                  <a:gd name="connsiteX6" fmla="*/ 1667 w 19416"/>
                  <a:gd name="connsiteY6" fmla="*/ 1552 h 12670"/>
                  <a:gd name="connsiteX0" fmla="*/ 1667 w 18994"/>
                  <a:gd name="connsiteY0" fmla="*/ 1552 h 12428"/>
                  <a:gd name="connsiteX1" fmla="*/ 18743 w 18994"/>
                  <a:gd name="connsiteY1" fmla="*/ 1159 h 12428"/>
                  <a:gd name="connsiteX2" fmla="*/ 11470 w 18994"/>
                  <a:gd name="connsiteY2" fmla="*/ 6231 h 12428"/>
                  <a:gd name="connsiteX3" fmla="*/ 15067 w 18994"/>
                  <a:gd name="connsiteY3" fmla="*/ 11884 h 12428"/>
                  <a:gd name="connsiteX4" fmla="*/ 1667 w 18994"/>
                  <a:gd name="connsiteY4" fmla="*/ 11552 h 12428"/>
                  <a:gd name="connsiteX5" fmla="*/ 0 w 18994"/>
                  <a:gd name="connsiteY5" fmla="*/ 6552 h 12428"/>
                  <a:gd name="connsiteX6" fmla="*/ 1667 w 18994"/>
                  <a:gd name="connsiteY6" fmla="*/ 1552 h 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4" h="12428">
                    <a:moveTo>
                      <a:pt x="1667" y="1552"/>
                    </a:moveTo>
                    <a:cubicBezTo>
                      <a:pt x="7974" y="2514"/>
                      <a:pt x="17226" y="-2043"/>
                      <a:pt x="18743" y="1159"/>
                    </a:cubicBezTo>
                    <a:cubicBezTo>
                      <a:pt x="20548" y="3100"/>
                      <a:pt x="12083" y="4444"/>
                      <a:pt x="11470" y="6231"/>
                    </a:cubicBezTo>
                    <a:cubicBezTo>
                      <a:pt x="10857" y="8018"/>
                      <a:pt x="25048" y="9814"/>
                      <a:pt x="15067" y="11884"/>
                    </a:cubicBezTo>
                    <a:cubicBezTo>
                      <a:pt x="14341" y="13280"/>
                      <a:pt x="4445" y="11552"/>
                      <a:pt x="1667" y="11552"/>
                    </a:cubicBezTo>
                    <a:cubicBezTo>
                      <a:pt x="746" y="11552"/>
                      <a:pt x="0" y="9313"/>
                      <a:pt x="0" y="6552"/>
                    </a:cubicBezTo>
                    <a:cubicBezTo>
                      <a:pt x="0" y="3791"/>
                      <a:pt x="746" y="1552"/>
                      <a:pt x="1667" y="1552"/>
                    </a:cubicBezTo>
                    <a:close/>
                  </a:path>
                </a:pathLst>
              </a:custGeom>
              <a:gradFill>
                <a:gsLst>
                  <a:gs pos="0">
                    <a:schemeClr val="accent6">
                      <a:lumMod val="40000"/>
                      <a:lumOff val="60000"/>
                    </a:schemeClr>
                  </a:gs>
                  <a:gs pos="98000">
                    <a:srgbClr val="70E307"/>
                  </a:gs>
                </a:gsLst>
                <a:lin ang="10800000" scaled="1"/>
              </a:gra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40FDF2F-D6EC-4088-A7DB-1BCC75E674F8}"/>
                  </a:ext>
                </a:extLst>
              </p:cNvPr>
              <p:cNvGrpSpPr/>
              <p:nvPr/>
            </p:nvGrpSpPr>
            <p:grpSpPr>
              <a:xfrm>
                <a:off x="4008124" y="2135096"/>
                <a:ext cx="287709" cy="294716"/>
                <a:chOff x="3872810" y="971432"/>
                <a:chExt cx="2441513" cy="2234124"/>
              </a:xfrm>
              <a:effectLst>
                <a:outerShdw blurRad="63500" sx="102000" sy="102000" algn="ctr" rotWithShape="0">
                  <a:prstClr val="black">
                    <a:alpha val="40000"/>
                  </a:prstClr>
                </a:outerShdw>
              </a:effectLst>
            </p:grpSpPr>
            <p:sp>
              <p:nvSpPr>
                <p:cNvPr id="15" name="Flowchart: Terminator 95">
                  <a:extLst>
                    <a:ext uri="{FF2B5EF4-FFF2-40B4-BE49-F238E27FC236}">
                      <a16:creationId xmlns:a16="http://schemas.microsoft.com/office/drawing/2014/main" id="{27A728DF-AD6F-44DF-A587-095F57C8C716}"/>
                    </a:ext>
                  </a:extLst>
                </p:cNvPr>
                <p:cNvSpPr/>
                <p:nvPr/>
              </p:nvSpPr>
              <p:spPr>
                <a:xfrm>
                  <a:off x="4856148" y="1543055"/>
                  <a:ext cx="500151" cy="166250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87 w 21612"/>
                    <a:gd name="connsiteY0" fmla="*/ 0 h 21600"/>
                    <a:gd name="connsiteX1" fmla="*/ 18137 w 21612"/>
                    <a:gd name="connsiteY1" fmla="*/ 0 h 21600"/>
                    <a:gd name="connsiteX2" fmla="*/ 21612 w 21612"/>
                    <a:gd name="connsiteY2" fmla="*/ 10800 h 21600"/>
                    <a:gd name="connsiteX3" fmla="*/ 18137 w 21612"/>
                    <a:gd name="connsiteY3" fmla="*/ 21600 h 21600"/>
                    <a:gd name="connsiteX4" fmla="*/ 4551 w 21612"/>
                    <a:gd name="connsiteY4" fmla="*/ 20584 h 21600"/>
                    <a:gd name="connsiteX5" fmla="*/ 12 w 21612"/>
                    <a:gd name="connsiteY5" fmla="*/ 10800 h 21600"/>
                    <a:gd name="connsiteX6" fmla="*/ 3487 w 21612"/>
                    <a:gd name="connsiteY6" fmla="*/ 0 h 21600"/>
                    <a:gd name="connsiteX0" fmla="*/ 3487 w 21711"/>
                    <a:gd name="connsiteY0" fmla="*/ 0 h 21295"/>
                    <a:gd name="connsiteX1" fmla="*/ 18137 w 21711"/>
                    <a:gd name="connsiteY1" fmla="*/ 0 h 21295"/>
                    <a:gd name="connsiteX2" fmla="*/ 21612 w 21711"/>
                    <a:gd name="connsiteY2" fmla="*/ 10800 h 21295"/>
                    <a:gd name="connsiteX3" fmla="*/ 14590 w 21711"/>
                    <a:gd name="connsiteY3" fmla="*/ 21295 h 21295"/>
                    <a:gd name="connsiteX4" fmla="*/ 4551 w 21711"/>
                    <a:gd name="connsiteY4" fmla="*/ 20584 h 21295"/>
                    <a:gd name="connsiteX5" fmla="*/ 12 w 21711"/>
                    <a:gd name="connsiteY5" fmla="*/ 10800 h 21295"/>
                    <a:gd name="connsiteX6" fmla="*/ 3487 w 21711"/>
                    <a:gd name="connsiteY6" fmla="*/ 0 h 21295"/>
                    <a:gd name="connsiteX0" fmla="*/ 3487 w 21711"/>
                    <a:gd name="connsiteY0" fmla="*/ 0 h 22221"/>
                    <a:gd name="connsiteX1" fmla="*/ 18137 w 21711"/>
                    <a:gd name="connsiteY1" fmla="*/ 0 h 22221"/>
                    <a:gd name="connsiteX2" fmla="*/ 21612 w 21711"/>
                    <a:gd name="connsiteY2" fmla="*/ 10800 h 22221"/>
                    <a:gd name="connsiteX3" fmla="*/ 14590 w 21711"/>
                    <a:gd name="connsiteY3" fmla="*/ 21295 h 22221"/>
                    <a:gd name="connsiteX4" fmla="*/ 4551 w 21711"/>
                    <a:gd name="connsiteY4" fmla="*/ 20584 h 22221"/>
                    <a:gd name="connsiteX5" fmla="*/ 12 w 21711"/>
                    <a:gd name="connsiteY5" fmla="*/ 10800 h 22221"/>
                    <a:gd name="connsiteX6" fmla="*/ 3487 w 21711"/>
                    <a:gd name="connsiteY6" fmla="*/ 0 h 22221"/>
                    <a:gd name="connsiteX0" fmla="*/ 3711 w 21935"/>
                    <a:gd name="connsiteY0" fmla="*/ 0 h 22283"/>
                    <a:gd name="connsiteX1" fmla="*/ 18361 w 21935"/>
                    <a:gd name="connsiteY1" fmla="*/ 0 h 22283"/>
                    <a:gd name="connsiteX2" fmla="*/ 21836 w 21935"/>
                    <a:gd name="connsiteY2" fmla="*/ 10800 h 22283"/>
                    <a:gd name="connsiteX3" fmla="*/ 14814 w 21935"/>
                    <a:gd name="connsiteY3" fmla="*/ 21295 h 22283"/>
                    <a:gd name="connsiteX4" fmla="*/ 1583 w 21935"/>
                    <a:gd name="connsiteY4" fmla="*/ 20889 h 22283"/>
                    <a:gd name="connsiteX5" fmla="*/ 236 w 21935"/>
                    <a:gd name="connsiteY5" fmla="*/ 10800 h 22283"/>
                    <a:gd name="connsiteX6" fmla="*/ 3711 w 21935"/>
                    <a:gd name="connsiteY6" fmla="*/ 0 h 22283"/>
                    <a:gd name="connsiteX0" fmla="*/ 3711 w 21935"/>
                    <a:gd name="connsiteY0" fmla="*/ 0 h 22533"/>
                    <a:gd name="connsiteX1" fmla="*/ 18361 w 21935"/>
                    <a:gd name="connsiteY1" fmla="*/ 0 h 22533"/>
                    <a:gd name="connsiteX2" fmla="*/ 21836 w 21935"/>
                    <a:gd name="connsiteY2" fmla="*/ 10800 h 22533"/>
                    <a:gd name="connsiteX3" fmla="*/ 14814 w 21935"/>
                    <a:gd name="connsiteY3" fmla="*/ 21295 h 22533"/>
                    <a:gd name="connsiteX4" fmla="*/ 1583 w 21935"/>
                    <a:gd name="connsiteY4" fmla="*/ 20889 h 22533"/>
                    <a:gd name="connsiteX5" fmla="*/ 236 w 21935"/>
                    <a:gd name="connsiteY5" fmla="*/ 10800 h 22533"/>
                    <a:gd name="connsiteX6" fmla="*/ 3711 w 21935"/>
                    <a:gd name="connsiteY6" fmla="*/ 0 h 22533"/>
                    <a:gd name="connsiteX0" fmla="*/ 3711 w 21986"/>
                    <a:gd name="connsiteY0" fmla="*/ 0 h 22533"/>
                    <a:gd name="connsiteX1" fmla="*/ 18361 w 21986"/>
                    <a:gd name="connsiteY1" fmla="*/ 0 h 22533"/>
                    <a:gd name="connsiteX2" fmla="*/ 21836 w 21986"/>
                    <a:gd name="connsiteY2" fmla="*/ 10800 h 22533"/>
                    <a:gd name="connsiteX3" fmla="*/ 13750 w 21986"/>
                    <a:gd name="connsiteY3" fmla="*/ 21295 h 22533"/>
                    <a:gd name="connsiteX4" fmla="*/ 1583 w 21986"/>
                    <a:gd name="connsiteY4" fmla="*/ 20889 h 22533"/>
                    <a:gd name="connsiteX5" fmla="*/ 236 w 21986"/>
                    <a:gd name="connsiteY5" fmla="*/ 10800 h 22533"/>
                    <a:gd name="connsiteX6" fmla="*/ 3711 w 21986"/>
                    <a:gd name="connsiteY6" fmla="*/ 0 h 22533"/>
                    <a:gd name="connsiteX0" fmla="*/ 3711 w 21986"/>
                    <a:gd name="connsiteY0" fmla="*/ 0 h 22533"/>
                    <a:gd name="connsiteX1" fmla="*/ 18361 w 21986"/>
                    <a:gd name="connsiteY1" fmla="*/ 0 h 22533"/>
                    <a:gd name="connsiteX2" fmla="*/ 21836 w 21986"/>
                    <a:gd name="connsiteY2" fmla="*/ 10800 h 22533"/>
                    <a:gd name="connsiteX3" fmla="*/ 13750 w 21986"/>
                    <a:gd name="connsiteY3" fmla="*/ 21295 h 22533"/>
                    <a:gd name="connsiteX4" fmla="*/ 1583 w 21986"/>
                    <a:gd name="connsiteY4" fmla="*/ 20889 h 22533"/>
                    <a:gd name="connsiteX5" fmla="*/ 236 w 21986"/>
                    <a:gd name="connsiteY5" fmla="*/ 10800 h 22533"/>
                    <a:gd name="connsiteX6" fmla="*/ 3711 w 21986"/>
                    <a:gd name="connsiteY6" fmla="*/ 0 h 22533"/>
                    <a:gd name="connsiteX0" fmla="*/ 3711 w 21986"/>
                    <a:gd name="connsiteY0" fmla="*/ 0 h 22533"/>
                    <a:gd name="connsiteX1" fmla="*/ 18361 w 21986"/>
                    <a:gd name="connsiteY1" fmla="*/ 0 h 22533"/>
                    <a:gd name="connsiteX2" fmla="*/ 21836 w 21986"/>
                    <a:gd name="connsiteY2" fmla="*/ 10800 h 22533"/>
                    <a:gd name="connsiteX3" fmla="*/ 13750 w 21986"/>
                    <a:gd name="connsiteY3" fmla="*/ 21295 h 22533"/>
                    <a:gd name="connsiteX4" fmla="*/ 1583 w 21986"/>
                    <a:gd name="connsiteY4" fmla="*/ 20889 h 22533"/>
                    <a:gd name="connsiteX5" fmla="*/ 236 w 21986"/>
                    <a:gd name="connsiteY5" fmla="*/ 10800 h 22533"/>
                    <a:gd name="connsiteX6" fmla="*/ 3711 w 21986"/>
                    <a:gd name="connsiteY6" fmla="*/ 0 h 22533"/>
                    <a:gd name="connsiteX0" fmla="*/ 3711 w 21986"/>
                    <a:gd name="connsiteY0" fmla="*/ 0 h 22177"/>
                    <a:gd name="connsiteX1" fmla="*/ 18361 w 21986"/>
                    <a:gd name="connsiteY1" fmla="*/ 0 h 22177"/>
                    <a:gd name="connsiteX2" fmla="*/ 21836 w 21986"/>
                    <a:gd name="connsiteY2" fmla="*/ 10800 h 22177"/>
                    <a:gd name="connsiteX3" fmla="*/ 13750 w 21986"/>
                    <a:gd name="connsiteY3" fmla="*/ 21295 h 22177"/>
                    <a:gd name="connsiteX4" fmla="*/ 1583 w 21986"/>
                    <a:gd name="connsiteY4" fmla="*/ 20889 h 22177"/>
                    <a:gd name="connsiteX5" fmla="*/ 236 w 21986"/>
                    <a:gd name="connsiteY5" fmla="*/ 10800 h 22177"/>
                    <a:gd name="connsiteX6" fmla="*/ 3711 w 21986"/>
                    <a:gd name="connsiteY6" fmla="*/ 0 h 22177"/>
                    <a:gd name="connsiteX0" fmla="*/ 3711 w 21986"/>
                    <a:gd name="connsiteY0" fmla="*/ 0 h 22177"/>
                    <a:gd name="connsiteX1" fmla="*/ 18361 w 21986"/>
                    <a:gd name="connsiteY1" fmla="*/ 0 h 22177"/>
                    <a:gd name="connsiteX2" fmla="*/ 21836 w 21986"/>
                    <a:gd name="connsiteY2" fmla="*/ 10800 h 22177"/>
                    <a:gd name="connsiteX3" fmla="*/ 13750 w 21986"/>
                    <a:gd name="connsiteY3" fmla="*/ 21295 h 22177"/>
                    <a:gd name="connsiteX4" fmla="*/ 1583 w 21986"/>
                    <a:gd name="connsiteY4" fmla="*/ 20889 h 22177"/>
                    <a:gd name="connsiteX5" fmla="*/ 236 w 21986"/>
                    <a:gd name="connsiteY5" fmla="*/ 10800 h 22177"/>
                    <a:gd name="connsiteX6" fmla="*/ 3711 w 21986"/>
                    <a:gd name="connsiteY6" fmla="*/ 0 h 22177"/>
                    <a:gd name="connsiteX0" fmla="*/ 3711 w 21893"/>
                    <a:gd name="connsiteY0" fmla="*/ 0 h 22177"/>
                    <a:gd name="connsiteX1" fmla="*/ 18361 w 21893"/>
                    <a:gd name="connsiteY1" fmla="*/ 0 h 22177"/>
                    <a:gd name="connsiteX2" fmla="*/ 21836 w 21893"/>
                    <a:gd name="connsiteY2" fmla="*/ 10800 h 22177"/>
                    <a:gd name="connsiteX3" fmla="*/ 13750 w 21893"/>
                    <a:gd name="connsiteY3" fmla="*/ 21295 h 22177"/>
                    <a:gd name="connsiteX4" fmla="*/ 1583 w 21893"/>
                    <a:gd name="connsiteY4" fmla="*/ 20889 h 22177"/>
                    <a:gd name="connsiteX5" fmla="*/ 236 w 21893"/>
                    <a:gd name="connsiteY5" fmla="*/ 10800 h 22177"/>
                    <a:gd name="connsiteX6" fmla="*/ 3711 w 21893"/>
                    <a:gd name="connsiteY6" fmla="*/ 0 h 22177"/>
                    <a:gd name="connsiteX0" fmla="*/ 3711 w 21919"/>
                    <a:gd name="connsiteY0" fmla="*/ 0 h 22177"/>
                    <a:gd name="connsiteX1" fmla="*/ 18361 w 21919"/>
                    <a:gd name="connsiteY1" fmla="*/ 0 h 22177"/>
                    <a:gd name="connsiteX2" fmla="*/ 21836 w 21919"/>
                    <a:gd name="connsiteY2" fmla="*/ 10800 h 22177"/>
                    <a:gd name="connsiteX3" fmla="*/ 13750 w 21919"/>
                    <a:gd name="connsiteY3" fmla="*/ 21295 h 22177"/>
                    <a:gd name="connsiteX4" fmla="*/ 1583 w 21919"/>
                    <a:gd name="connsiteY4" fmla="*/ 20889 h 22177"/>
                    <a:gd name="connsiteX5" fmla="*/ 236 w 21919"/>
                    <a:gd name="connsiteY5" fmla="*/ 10800 h 22177"/>
                    <a:gd name="connsiteX6" fmla="*/ 3711 w 21919"/>
                    <a:gd name="connsiteY6" fmla="*/ 0 h 22177"/>
                    <a:gd name="connsiteX0" fmla="*/ 3711 w 21896"/>
                    <a:gd name="connsiteY0" fmla="*/ 0 h 22177"/>
                    <a:gd name="connsiteX1" fmla="*/ 18361 w 21896"/>
                    <a:gd name="connsiteY1" fmla="*/ 0 h 22177"/>
                    <a:gd name="connsiteX2" fmla="*/ 21836 w 21896"/>
                    <a:gd name="connsiteY2" fmla="*/ 10800 h 22177"/>
                    <a:gd name="connsiteX3" fmla="*/ 13750 w 21896"/>
                    <a:gd name="connsiteY3" fmla="*/ 21295 h 22177"/>
                    <a:gd name="connsiteX4" fmla="*/ 1583 w 21896"/>
                    <a:gd name="connsiteY4" fmla="*/ 20889 h 22177"/>
                    <a:gd name="connsiteX5" fmla="*/ 236 w 21896"/>
                    <a:gd name="connsiteY5" fmla="*/ 10800 h 22177"/>
                    <a:gd name="connsiteX6" fmla="*/ 3711 w 21896"/>
                    <a:gd name="connsiteY6" fmla="*/ 0 h 22177"/>
                    <a:gd name="connsiteX0" fmla="*/ 3711 w 22422"/>
                    <a:gd name="connsiteY0" fmla="*/ 0 h 22177"/>
                    <a:gd name="connsiteX1" fmla="*/ 18361 w 22422"/>
                    <a:gd name="connsiteY1" fmla="*/ 0 h 22177"/>
                    <a:gd name="connsiteX2" fmla="*/ 21836 w 22422"/>
                    <a:gd name="connsiteY2" fmla="*/ 10800 h 22177"/>
                    <a:gd name="connsiteX3" fmla="*/ 13750 w 22422"/>
                    <a:gd name="connsiteY3" fmla="*/ 21295 h 22177"/>
                    <a:gd name="connsiteX4" fmla="*/ 1583 w 22422"/>
                    <a:gd name="connsiteY4" fmla="*/ 20889 h 22177"/>
                    <a:gd name="connsiteX5" fmla="*/ 236 w 22422"/>
                    <a:gd name="connsiteY5" fmla="*/ 10800 h 22177"/>
                    <a:gd name="connsiteX6" fmla="*/ 3711 w 22422"/>
                    <a:gd name="connsiteY6" fmla="*/ 0 h 22177"/>
                    <a:gd name="connsiteX0" fmla="*/ 3711 w 21863"/>
                    <a:gd name="connsiteY0" fmla="*/ 0 h 22177"/>
                    <a:gd name="connsiteX1" fmla="*/ 18361 w 21863"/>
                    <a:gd name="connsiteY1" fmla="*/ 0 h 22177"/>
                    <a:gd name="connsiteX2" fmla="*/ 21836 w 21863"/>
                    <a:gd name="connsiteY2" fmla="*/ 10800 h 22177"/>
                    <a:gd name="connsiteX3" fmla="*/ 13750 w 21863"/>
                    <a:gd name="connsiteY3" fmla="*/ 21295 h 22177"/>
                    <a:gd name="connsiteX4" fmla="*/ 1583 w 21863"/>
                    <a:gd name="connsiteY4" fmla="*/ 20889 h 22177"/>
                    <a:gd name="connsiteX5" fmla="*/ 236 w 21863"/>
                    <a:gd name="connsiteY5" fmla="*/ 10800 h 22177"/>
                    <a:gd name="connsiteX6" fmla="*/ 3711 w 21863"/>
                    <a:gd name="connsiteY6" fmla="*/ 0 h 22177"/>
                    <a:gd name="connsiteX0" fmla="*/ 3711 w 22674"/>
                    <a:gd name="connsiteY0" fmla="*/ 0 h 22177"/>
                    <a:gd name="connsiteX1" fmla="*/ 18361 w 22674"/>
                    <a:gd name="connsiteY1" fmla="*/ 0 h 22177"/>
                    <a:gd name="connsiteX2" fmla="*/ 21836 w 22674"/>
                    <a:gd name="connsiteY2" fmla="*/ 10800 h 22177"/>
                    <a:gd name="connsiteX3" fmla="*/ 13750 w 22674"/>
                    <a:gd name="connsiteY3" fmla="*/ 21295 h 22177"/>
                    <a:gd name="connsiteX4" fmla="*/ 1583 w 22674"/>
                    <a:gd name="connsiteY4" fmla="*/ 20889 h 22177"/>
                    <a:gd name="connsiteX5" fmla="*/ 236 w 22674"/>
                    <a:gd name="connsiteY5" fmla="*/ 10800 h 22177"/>
                    <a:gd name="connsiteX6" fmla="*/ 3711 w 22674"/>
                    <a:gd name="connsiteY6" fmla="*/ 0 h 22177"/>
                    <a:gd name="connsiteX0" fmla="*/ 3711 w 22088"/>
                    <a:gd name="connsiteY0" fmla="*/ 0 h 22177"/>
                    <a:gd name="connsiteX1" fmla="*/ 18361 w 22088"/>
                    <a:gd name="connsiteY1" fmla="*/ 0 h 22177"/>
                    <a:gd name="connsiteX2" fmla="*/ 21836 w 22088"/>
                    <a:gd name="connsiteY2" fmla="*/ 10800 h 22177"/>
                    <a:gd name="connsiteX3" fmla="*/ 13750 w 22088"/>
                    <a:gd name="connsiteY3" fmla="*/ 21295 h 22177"/>
                    <a:gd name="connsiteX4" fmla="*/ 1583 w 22088"/>
                    <a:gd name="connsiteY4" fmla="*/ 20889 h 22177"/>
                    <a:gd name="connsiteX5" fmla="*/ 236 w 22088"/>
                    <a:gd name="connsiteY5" fmla="*/ 10800 h 22177"/>
                    <a:gd name="connsiteX6" fmla="*/ 3711 w 22088"/>
                    <a:gd name="connsiteY6" fmla="*/ 0 h 22177"/>
                    <a:gd name="connsiteX0" fmla="*/ 3720 w 22097"/>
                    <a:gd name="connsiteY0" fmla="*/ 0 h 22177"/>
                    <a:gd name="connsiteX1" fmla="*/ 18370 w 22097"/>
                    <a:gd name="connsiteY1" fmla="*/ 0 h 22177"/>
                    <a:gd name="connsiteX2" fmla="*/ 21845 w 22097"/>
                    <a:gd name="connsiteY2" fmla="*/ 10800 h 22177"/>
                    <a:gd name="connsiteX3" fmla="*/ 13759 w 22097"/>
                    <a:gd name="connsiteY3" fmla="*/ 21295 h 22177"/>
                    <a:gd name="connsiteX4" fmla="*/ 1592 w 22097"/>
                    <a:gd name="connsiteY4" fmla="*/ 20889 h 22177"/>
                    <a:gd name="connsiteX5" fmla="*/ 245 w 22097"/>
                    <a:gd name="connsiteY5" fmla="*/ 10800 h 22177"/>
                    <a:gd name="connsiteX6" fmla="*/ 3720 w 22097"/>
                    <a:gd name="connsiteY6" fmla="*/ 0 h 22177"/>
                    <a:gd name="connsiteX0" fmla="*/ 4092 w 22114"/>
                    <a:gd name="connsiteY0" fmla="*/ 1118 h 22177"/>
                    <a:gd name="connsiteX1" fmla="*/ 18387 w 22114"/>
                    <a:gd name="connsiteY1" fmla="*/ 0 h 22177"/>
                    <a:gd name="connsiteX2" fmla="*/ 21862 w 22114"/>
                    <a:gd name="connsiteY2" fmla="*/ 10800 h 22177"/>
                    <a:gd name="connsiteX3" fmla="*/ 13776 w 22114"/>
                    <a:gd name="connsiteY3" fmla="*/ 21295 h 22177"/>
                    <a:gd name="connsiteX4" fmla="*/ 1609 w 22114"/>
                    <a:gd name="connsiteY4" fmla="*/ 20889 h 22177"/>
                    <a:gd name="connsiteX5" fmla="*/ 262 w 22114"/>
                    <a:gd name="connsiteY5" fmla="*/ 10800 h 22177"/>
                    <a:gd name="connsiteX6" fmla="*/ 4092 w 22114"/>
                    <a:gd name="connsiteY6" fmla="*/ 1118 h 22177"/>
                    <a:gd name="connsiteX0" fmla="*/ 4473 w 22140"/>
                    <a:gd name="connsiteY0" fmla="*/ 813 h 22177"/>
                    <a:gd name="connsiteX1" fmla="*/ 18413 w 22140"/>
                    <a:gd name="connsiteY1" fmla="*/ 0 h 22177"/>
                    <a:gd name="connsiteX2" fmla="*/ 21888 w 22140"/>
                    <a:gd name="connsiteY2" fmla="*/ 10800 h 22177"/>
                    <a:gd name="connsiteX3" fmla="*/ 13802 w 22140"/>
                    <a:gd name="connsiteY3" fmla="*/ 21295 h 22177"/>
                    <a:gd name="connsiteX4" fmla="*/ 1635 w 22140"/>
                    <a:gd name="connsiteY4" fmla="*/ 20889 h 22177"/>
                    <a:gd name="connsiteX5" fmla="*/ 288 w 22140"/>
                    <a:gd name="connsiteY5" fmla="*/ 10800 h 22177"/>
                    <a:gd name="connsiteX6" fmla="*/ 4473 w 22140"/>
                    <a:gd name="connsiteY6" fmla="*/ 813 h 2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0" h="22177">
                      <a:moveTo>
                        <a:pt x="4473" y="813"/>
                      </a:moveTo>
                      <a:lnTo>
                        <a:pt x="18413" y="0"/>
                      </a:lnTo>
                      <a:cubicBezTo>
                        <a:pt x="17849" y="1219"/>
                        <a:pt x="23367" y="6742"/>
                        <a:pt x="21888" y="10800"/>
                      </a:cubicBezTo>
                      <a:cubicBezTo>
                        <a:pt x="20409" y="14858"/>
                        <a:pt x="17849" y="19771"/>
                        <a:pt x="13802" y="21295"/>
                      </a:cubicBezTo>
                      <a:cubicBezTo>
                        <a:pt x="2889" y="22922"/>
                        <a:pt x="2262" y="22007"/>
                        <a:pt x="1635" y="20889"/>
                      </a:cubicBezTo>
                      <a:cubicBezTo>
                        <a:pt x="-284" y="20889"/>
                        <a:pt x="-185" y="14146"/>
                        <a:pt x="288" y="10800"/>
                      </a:cubicBezTo>
                      <a:cubicBezTo>
                        <a:pt x="761" y="7454"/>
                        <a:pt x="2554" y="813"/>
                        <a:pt x="4473" y="813"/>
                      </a:cubicBezTo>
                      <a:close/>
                    </a:path>
                  </a:pathLst>
                </a:custGeom>
                <a:gradFill flip="none" rotWithShape="1">
                  <a:gsLst>
                    <a:gs pos="0">
                      <a:schemeClr val="accent6">
                        <a:lumMod val="40000"/>
                        <a:lumOff val="60000"/>
                      </a:schemeClr>
                    </a:gs>
                    <a:gs pos="100000">
                      <a:srgbClr val="70E307"/>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Terminator 96">
                  <a:extLst>
                    <a:ext uri="{FF2B5EF4-FFF2-40B4-BE49-F238E27FC236}">
                      <a16:creationId xmlns:a16="http://schemas.microsoft.com/office/drawing/2014/main" id="{23B8363F-03FE-406F-AC1B-630C615FEDA0}"/>
                    </a:ext>
                  </a:extLst>
                </p:cNvPr>
                <p:cNvSpPr/>
                <p:nvPr/>
              </p:nvSpPr>
              <p:spPr>
                <a:xfrm>
                  <a:off x="5014157" y="971432"/>
                  <a:ext cx="1300166" cy="605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701 h 34301"/>
                    <a:gd name="connsiteX1" fmla="*/ 18125 w 21600"/>
                    <a:gd name="connsiteY1" fmla="*/ 645 h 34301"/>
                    <a:gd name="connsiteX2" fmla="*/ 21600 w 21600"/>
                    <a:gd name="connsiteY2" fmla="*/ 23501 h 34301"/>
                    <a:gd name="connsiteX3" fmla="*/ 18125 w 21600"/>
                    <a:gd name="connsiteY3" fmla="*/ 34301 h 34301"/>
                    <a:gd name="connsiteX4" fmla="*/ 3475 w 21600"/>
                    <a:gd name="connsiteY4" fmla="*/ 34301 h 34301"/>
                    <a:gd name="connsiteX5" fmla="*/ 0 w 21600"/>
                    <a:gd name="connsiteY5" fmla="*/ 23501 h 34301"/>
                    <a:gd name="connsiteX6" fmla="*/ 3475 w 21600"/>
                    <a:gd name="connsiteY6" fmla="*/ 12701 h 34301"/>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1"/>
                    <a:gd name="connsiteY0" fmla="*/ 11482 h 33082"/>
                    <a:gd name="connsiteX1" fmla="*/ 17836 w 21601"/>
                    <a:gd name="connsiteY1" fmla="*/ 0 h 33082"/>
                    <a:gd name="connsiteX2" fmla="*/ 21600 w 21601"/>
                    <a:gd name="connsiteY2" fmla="*/ 22282 h 33082"/>
                    <a:gd name="connsiteX3" fmla="*/ 18125 w 21601"/>
                    <a:gd name="connsiteY3" fmla="*/ 33082 h 33082"/>
                    <a:gd name="connsiteX4" fmla="*/ 3475 w 21601"/>
                    <a:gd name="connsiteY4" fmla="*/ 33082 h 33082"/>
                    <a:gd name="connsiteX5" fmla="*/ 0 w 21601"/>
                    <a:gd name="connsiteY5" fmla="*/ 22282 h 33082"/>
                    <a:gd name="connsiteX6" fmla="*/ 3475 w 21601"/>
                    <a:gd name="connsiteY6" fmla="*/ 11482 h 33082"/>
                    <a:gd name="connsiteX0" fmla="*/ 3475 w 21601"/>
                    <a:gd name="connsiteY0" fmla="*/ 11482 h 33082"/>
                    <a:gd name="connsiteX1" fmla="*/ 17836 w 21601"/>
                    <a:gd name="connsiteY1" fmla="*/ 0 h 33082"/>
                    <a:gd name="connsiteX2" fmla="*/ 21600 w 21601"/>
                    <a:gd name="connsiteY2" fmla="*/ 22282 h 33082"/>
                    <a:gd name="connsiteX3" fmla="*/ 18125 w 21601"/>
                    <a:gd name="connsiteY3" fmla="*/ 33082 h 33082"/>
                    <a:gd name="connsiteX4" fmla="*/ 3475 w 21601"/>
                    <a:gd name="connsiteY4" fmla="*/ 33082 h 33082"/>
                    <a:gd name="connsiteX5" fmla="*/ 0 w 21601"/>
                    <a:gd name="connsiteY5" fmla="*/ 22282 h 33082"/>
                    <a:gd name="connsiteX6" fmla="*/ 3475 w 21601"/>
                    <a:gd name="connsiteY6" fmla="*/ 11482 h 33082"/>
                    <a:gd name="connsiteX0" fmla="*/ 3475 w 21601"/>
                    <a:gd name="connsiteY0" fmla="*/ 12147 h 33747"/>
                    <a:gd name="connsiteX1" fmla="*/ 17836 w 21601"/>
                    <a:gd name="connsiteY1" fmla="*/ 665 h 33747"/>
                    <a:gd name="connsiteX2" fmla="*/ 21600 w 21601"/>
                    <a:gd name="connsiteY2" fmla="*/ 22947 h 33747"/>
                    <a:gd name="connsiteX3" fmla="*/ 18125 w 21601"/>
                    <a:gd name="connsiteY3" fmla="*/ 33747 h 33747"/>
                    <a:gd name="connsiteX4" fmla="*/ 3475 w 21601"/>
                    <a:gd name="connsiteY4" fmla="*/ 33747 h 33747"/>
                    <a:gd name="connsiteX5" fmla="*/ 0 w 21601"/>
                    <a:gd name="connsiteY5" fmla="*/ 22947 h 33747"/>
                    <a:gd name="connsiteX6" fmla="*/ 3475 w 21601"/>
                    <a:gd name="connsiteY6" fmla="*/ 12147 h 33747"/>
                    <a:gd name="connsiteX0" fmla="*/ 3475 w 21660"/>
                    <a:gd name="connsiteY0" fmla="*/ 23372 h 44972"/>
                    <a:gd name="connsiteX1" fmla="*/ 15521 w 21660"/>
                    <a:gd name="connsiteY1" fmla="*/ 408 h 44972"/>
                    <a:gd name="connsiteX2" fmla="*/ 21600 w 21660"/>
                    <a:gd name="connsiteY2" fmla="*/ 34172 h 44972"/>
                    <a:gd name="connsiteX3" fmla="*/ 18125 w 21660"/>
                    <a:gd name="connsiteY3" fmla="*/ 44972 h 44972"/>
                    <a:gd name="connsiteX4" fmla="*/ 3475 w 21660"/>
                    <a:gd name="connsiteY4" fmla="*/ 44972 h 44972"/>
                    <a:gd name="connsiteX5" fmla="*/ 0 w 21660"/>
                    <a:gd name="connsiteY5" fmla="*/ 34172 h 44972"/>
                    <a:gd name="connsiteX6" fmla="*/ 3475 w 21660"/>
                    <a:gd name="connsiteY6" fmla="*/ 23372 h 44972"/>
                    <a:gd name="connsiteX0" fmla="*/ 3475 w 21660"/>
                    <a:gd name="connsiteY0" fmla="*/ 23696 h 45296"/>
                    <a:gd name="connsiteX1" fmla="*/ 15521 w 21660"/>
                    <a:gd name="connsiteY1" fmla="*/ 732 h 45296"/>
                    <a:gd name="connsiteX2" fmla="*/ 21600 w 21660"/>
                    <a:gd name="connsiteY2" fmla="*/ 34496 h 45296"/>
                    <a:gd name="connsiteX3" fmla="*/ 18125 w 21660"/>
                    <a:gd name="connsiteY3" fmla="*/ 45296 h 45296"/>
                    <a:gd name="connsiteX4" fmla="*/ 3475 w 21660"/>
                    <a:gd name="connsiteY4" fmla="*/ 45296 h 45296"/>
                    <a:gd name="connsiteX5" fmla="*/ 0 w 21660"/>
                    <a:gd name="connsiteY5" fmla="*/ 34496 h 45296"/>
                    <a:gd name="connsiteX6" fmla="*/ 3475 w 21660"/>
                    <a:gd name="connsiteY6" fmla="*/ 23696 h 45296"/>
                    <a:gd name="connsiteX0" fmla="*/ 3475 w 24671"/>
                    <a:gd name="connsiteY0" fmla="*/ 23696 h 50327"/>
                    <a:gd name="connsiteX1" fmla="*/ 15521 w 24671"/>
                    <a:gd name="connsiteY1" fmla="*/ 732 h 50327"/>
                    <a:gd name="connsiteX2" fmla="*/ 21600 w 24671"/>
                    <a:gd name="connsiteY2" fmla="*/ 34496 h 50327"/>
                    <a:gd name="connsiteX3" fmla="*/ 18125 w 24671"/>
                    <a:gd name="connsiteY3" fmla="*/ 45296 h 50327"/>
                    <a:gd name="connsiteX4" fmla="*/ 3475 w 24671"/>
                    <a:gd name="connsiteY4" fmla="*/ 45296 h 50327"/>
                    <a:gd name="connsiteX5" fmla="*/ 0 w 24671"/>
                    <a:gd name="connsiteY5" fmla="*/ 34496 h 50327"/>
                    <a:gd name="connsiteX6" fmla="*/ 3475 w 24671"/>
                    <a:gd name="connsiteY6" fmla="*/ 23696 h 50327"/>
                    <a:gd name="connsiteX0" fmla="*/ 3475 w 24671"/>
                    <a:gd name="connsiteY0" fmla="*/ 23696 h 50327"/>
                    <a:gd name="connsiteX1" fmla="*/ 15521 w 24671"/>
                    <a:gd name="connsiteY1" fmla="*/ 732 h 50327"/>
                    <a:gd name="connsiteX2" fmla="*/ 21600 w 24671"/>
                    <a:gd name="connsiteY2" fmla="*/ 34496 h 50327"/>
                    <a:gd name="connsiteX3" fmla="*/ 18125 w 24671"/>
                    <a:gd name="connsiteY3" fmla="*/ 45296 h 50327"/>
                    <a:gd name="connsiteX4" fmla="*/ 3475 w 24671"/>
                    <a:gd name="connsiteY4" fmla="*/ 45296 h 50327"/>
                    <a:gd name="connsiteX5" fmla="*/ 0 w 24671"/>
                    <a:gd name="connsiteY5" fmla="*/ 34496 h 50327"/>
                    <a:gd name="connsiteX6" fmla="*/ 3475 w 24671"/>
                    <a:gd name="connsiteY6" fmla="*/ 23696 h 50327"/>
                    <a:gd name="connsiteX0" fmla="*/ 3475 w 24671"/>
                    <a:gd name="connsiteY0" fmla="*/ 23696 h 49577"/>
                    <a:gd name="connsiteX1" fmla="*/ 15521 w 24671"/>
                    <a:gd name="connsiteY1" fmla="*/ 732 h 49577"/>
                    <a:gd name="connsiteX2" fmla="*/ 21600 w 24671"/>
                    <a:gd name="connsiteY2" fmla="*/ 34496 h 49577"/>
                    <a:gd name="connsiteX3" fmla="*/ 18125 w 24671"/>
                    <a:gd name="connsiteY3" fmla="*/ 45296 h 49577"/>
                    <a:gd name="connsiteX4" fmla="*/ 3475 w 24671"/>
                    <a:gd name="connsiteY4" fmla="*/ 45296 h 49577"/>
                    <a:gd name="connsiteX5" fmla="*/ 0 w 24671"/>
                    <a:gd name="connsiteY5" fmla="*/ 34496 h 49577"/>
                    <a:gd name="connsiteX6" fmla="*/ 3475 w 24671"/>
                    <a:gd name="connsiteY6" fmla="*/ 23696 h 49577"/>
                    <a:gd name="connsiteX0" fmla="*/ 3475 w 24671"/>
                    <a:gd name="connsiteY0" fmla="*/ 23696 h 49577"/>
                    <a:gd name="connsiteX1" fmla="*/ 15521 w 24671"/>
                    <a:gd name="connsiteY1" fmla="*/ 732 h 49577"/>
                    <a:gd name="connsiteX2" fmla="*/ 21600 w 24671"/>
                    <a:gd name="connsiteY2" fmla="*/ 34496 h 49577"/>
                    <a:gd name="connsiteX3" fmla="*/ 18125 w 24671"/>
                    <a:gd name="connsiteY3" fmla="*/ 45296 h 49577"/>
                    <a:gd name="connsiteX4" fmla="*/ 3475 w 24671"/>
                    <a:gd name="connsiteY4" fmla="*/ 45296 h 49577"/>
                    <a:gd name="connsiteX5" fmla="*/ 0 w 24671"/>
                    <a:gd name="connsiteY5" fmla="*/ 34496 h 49577"/>
                    <a:gd name="connsiteX6" fmla="*/ 3475 w 24671"/>
                    <a:gd name="connsiteY6" fmla="*/ 23696 h 49577"/>
                    <a:gd name="connsiteX0" fmla="*/ 3475 w 21619"/>
                    <a:gd name="connsiteY0" fmla="*/ 23696 h 45296"/>
                    <a:gd name="connsiteX1" fmla="*/ 15521 w 21619"/>
                    <a:gd name="connsiteY1" fmla="*/ 732 h 45296"/>
                    <a:gd name="connsiteX2" fmla="*/ 21600 w 21619"/>
                    <a:gd name="connsiteY2" fmla="*/ 34496 h 45296"/>
                    <a:gd name="connsiteX3" fmla="*/ 13784 w 21619"/>
                    <a:gd name="connsiteY3" fmla="*/ 33240 h 45296"/>
                    <a:gd name="connsiteX4" fmla="*/ 3475 w 21619"/>
                    <a:gd name="connsiteY4" fmla="*/ 45296 h 45296"/>
                    <a:gd name="connsiteX5" fmla="*/ 0 w 21619"/>
                    <a:gd name="connsiteY5" fmla="*/ 34496 h 45296"/>
                    <a:gd name="connsiteX6" fmla="*/ 3475 w 21619"/>
                    <a:gd name="connsiteY6" fmla="*/ 23696 h 45296"/>
                    <a:gd name="connsiteX0" fmla="*/ 3475 w 24214"/>
                    <a:gd name="connsiteY0" fmla="*/ 23696 h 45296"/>
                    <a:gd name="connsiteX1" fmla="*/ 15521 w 24214"/>
                    <a:gd name="connsiteY1" fmla="*/ 732 h 45296"/>
                    <a:gd name="connsiteX2" fmla="*/ 24204 w 24214"/>
                    <a:gd name="connsiteY2" fmla="*/ 22440 h 45296"/>
                    <a:gd name="connsiteX3" fmla="*/ 13784 w 24214"/>
                    <a:gd name="connsiteY3" fmla="*/ 33240 h 45296"/>
                    <a:gd name="connsiteX4" fmla="*/ 3475 w 24214"/>
                    <a:gd name="connsiteY4" fmla="*/ 45296 h 45296"/>
                    <a:gd name="connsiteX5" fmla="*/ 0 w 24214"/>
                    <a:gd name="connsiteY5" fmla="*/ 34496 h 45296"/>
                    <a:gd name="connsiteX6" fmla="*/ 3475 w 24214"/>
                    <a:gd name="connsiteY6" fmla="*/ 23696 h 45296"/>
                    <a:gd name="connsiteX0" fmla="*/ 3475 w 25254"/>
                    <a:gd name="connsiteY0" fmla="*/ 23696 h 45296"/>
                    <a:gd name="connsiteX1" fmla="*/ 15521 w 25254"/>
                    <a:gd name="connsiteY1" fmla="*/ 732 h 45296"/>
                    <a:gd name="connsiteX2" fmla="*/ 24204 w 25254"/>
                    <a:gd name="connsiteY2" fmla="*/ 22440 h 45296"/>
                    <a:gd name="connsiteX3" fmla="*/ 13784 w 25254"/>
                    <a:gd name="connsiteY3" fmla="*/ 33240 h 45296"/>
                    <a:gd name="connsiteX4" fmla="*/ 3475 w 25254"/>
                    <a:gd name="connsiteY4" fmla="*/ 45296 h 45296"/>
                    <a:gd name="connsiteX5" fmla="*/ 0 w 25254"/>
                    <a:gd name="connsiteY5" fmla="*/ 34496 h 45296"/>
                    <a:gd name="connsiteX6" fmla="*/ 3475 w 25254"/>
                    <a:gd name="connsiteY6" fmla="*/ 23696 h 45296"/>
                    <a:gd name="connsiteX0" fmla="*/ 3475 w 24246"/>
                    <a:gd name="connsiteY0" fmla="*/ 23696 h 45296"/>
                    <a:gd name="connsiteX1" fmla="*/ 15521 w 24246"/>
                    <a:gd name="connsiteY1" fmla="*/ 732 h 45296"/>
                    <a:gd name="connsiteX2" fmla="*/ 24204 w 24246"/>
                    <a:gd name="connsiteY2" fmla="*/ 22440 h 45296"/>
                    <a:gd name="connsiteX3" fmla="*/ 11903 w 24246"/>
                    <a:gd name="connsiteY3" fmla="*/ 25203 h 45296"/>
                    <a:gd name="connsiteX4" fmla="*/ 3475 w 24246"/>
                    <a:gd name="connsiteY4" fmla="*/ 45296 h 45296"/>
                    <a:gd name="connsiteX5" fmla="*/ 0 w 24246"/>
                    <a:gd name="connsiteY5" fmla="*/ 34496 h 45296"/>
                    <a:gd name="connsiteX6" fmla="*/ 3475 w 24246"/>
                    <a:gd name="connsiteY6" fmla="*/ 23696 h 45296"/>
                    <a:gd name="connsiteX0" fmla="*/ 3475 w 24207"/>
                    <a:gd name="connsiteY0" fmla="*/ 23696 h 45296"/>
                    <a:gd name="connsiteX1" fmla="*/ 15521 w 24207"/>
                    <a:gd name="connsiteY1" fmla="*/ 732 h 45296"/>
                    <a:gd name="connsiteX2" fmla="*/ 24204 w 24207"/>
                    <a:gd name="connsiteY2" fmla="*/ 22440 h 45296"/>
                    <a:gd name="connsiteX3" fmla="*/ 11903 w 24207"/>
                    <a:gd name="connsiteY3" fmla="*/ 25203 h 45296"/>
                    <a:gd name="connsiteX4" fmla="*/ 3475 w 24207"/>
                    <a:gd name="connsiteY4" fmla="*/ 45296 h 45296"/>
                    <a:gd name="connsiteX5" fmla="*/ 0 w 24207"/>
                    <a:gd name="connsiteY5" fmla="*/ 34496 h 45296"/>
                    <a:gd name="connsiteX6" fmla="*/ 3475 w 24207"/>
                    <a:gd name="connsiteY6" fmla="*/ 23696 h 45296"/>
                    <a:gd name="connsiteX0" fmla="*/ 3475 w 24237"/>
                    <a:gd name="connsiteY0" fmla="*/ 23696 h 45296"/>
                    <a:gd name="connsiteX1" fmla="*/ 15521 w 24237"/>
                    <a:gd name="connsiteY1" fmla="*/ 732 h 45296"/>
                    <a:gd name="connsiteX2" fmla="*/ 24204 w 24237"/>
                    <a:gd name="connsiteY2" fmla="*/ 22440 h 45296"/>
                    <a:gd name="connsiteX3" fmla="*/ 12337 w 24237"/>
                    <a:gd name="connsiteY3" fmla="*/ 27499 h 45296"/>
                    <a:gd name="connsiteX4" fmla="*/ 3475 w 24237"/>
                    <a:gd name="connsiteY4" fmla="*/ 45296 h 45296"/>
                    <a:gd name="connsiteX5" fmla="*/ 0 w 24237"/>
                    <a:gd name="connsiteY5" fmla="*/ 34496 h 45296"/>
                    <a:gd name="connsiteX6" fmla="*/ 3475 w 24237"/>
                    <a:gd name="connsiteY6" fmla="*/ 23696 h 45296"/>
                    <a:gd name="connsiteX0" fmla="*/ 3475 w 24208"/>
                    <a:gd name="connsiteY0" fmla="*/ 23696 h 45296"/>
                    <a:gd name="connsiteX1" fmla="*/ 15521 w 24208"/>
                    <a:gd name="connsiteY1" fmla="*/ 732 h 45296"/>
                    <a:gd name="connsiteX2" fmla="*/ 24204 w 24208"/>
                    <a:gd name="connsiteY2" fmla="*/ 22440 h 45296"/>
                    <a:gd name="connsiteX3" fmla="*/ 14363 w 24208"/>
                    <a:gd name="connsiteY3" fmla="*/ 30369 h 45296"/>
                    <a:gd name="connsiteX4" fmla="*/ 3475 w 24208"/>
                    <a:gd name="connsiteY4" fmla="*/ 45296 h 45296"/>
                    <a:gd name="connsiteX5" fmla="*/ 0 w 24208"/>
                    <a:gd name="connsiteY5" fmla="*/ 34496 h 45296"/>
                    <a:gd name="connsiteX6" fmla="*/ 3475 w 24208"/>
                    <a:gd name="connsiteY6" fmla="*/ 23696 h 45296"/>
                    <a:gd name="connsiteX0" fmla="*/ 3475 w 24232"/>
                    <a:gd name="connsiteY0" fmla="*/ 23696 h 45296"/>
                    <a:gd name="connsiteX1" fmla="*/ 15521 w 24232"/>
                    <a:gd name="connsiteY1" fmla="*/ 732 h 45296"/>
                    <a:gd name="connsiteX2" fmla="*/ 24204 w 24232"/>
                    <a:gd name="connsiteY2" fmla="*/ 22440 h 45296"/>
                    <a:gd name="connsiteX3" fmla="*/ 14363 w 24232"/>
                    <a:gd name="connsiteY3" fmla="*/ 30369 h 45296"/>
                    <a:gd name="connsiteX4" fmla="*/ 3475 w 24232"/>
                    <a:gd name="connsiteY4" fmla="*/ 45296 h 45296"/>
                    <a:gd name="connsiteX5" fmla="*/ 0 w 24232"/>
                    <a:gd name="connsiteY5" fmla="*/ 34496 h 45296"/>
                    <a:gd name="connsiteX6" fmla="*/ 3475 w 24232"/>
                    <a:gd name="connsiteY6" fmla="*/ 23696 h 45296"/>
                    <a:gd name="connsiteX0" fmla="*/ 3475 w 24232"/>
                    <a:gd name="connsiteY0" fmla="*/ 23934 h 45534"/>
                    <a:gd name="connsiteX1" fmla="*/ 15521 w 24232"/>
                    <a:gd name="connsiteY1" fmla="*/ 970 h 45534"/>
                    <a:gd name="connsiteX2" fmla="*/ 24204 w 24232"/>
                    <a:gd name="connsiteY2" fmla="*/ 22678 h 45534"/>
                    <a:gd name="connsiteX3" fmla="*/ 14363 w 24232"/>
                    <a:gd name="connsiteY3" fmla="*/ 30607 h 45534"/>
                    <a:gd name="connsiteX4" fmla="*/ 3475 w 24232"/>
                    <a:gd name="connsiteY4" fmla="*/ 45534 h 45534"/>
                    <a:gd name="connsiteX5" fmla="*/ 0 w 24232"/>
                    <a:gd name="connsiteY5" fmla="*/ 34734 h 45534"/>
                    <a:gd name="connsiteX6" fmla="*/ 3475 w 24232"/>
                    <a:gd name="connsiteY6" fmla="*/ 23934 h 45534"/>
                    <a:gd name="connsiteX0" fmla="*/ 3475 w 24232"/>
                    <a:gd name="connsiteY0" fmla="*/ 23934 h 45534"/>
                    <a:gd name="connsiteX1" fmla="*/ 15521 w 24232"/>
                    <a:gd name="connsiteY1" fmla="*/ 970 h 45534"/>
                    <a:gd name="connsiteX2" fmla="*/ 24204 w 24232"/>
                    <a:gd name="connsiteY2" fmla="*/ 22678 h 45534"/>
                    <a:gd name="connsiteX3" fmla="*/ 14363 w 24232"/>
                    <a:gd name="connsiteY3" fmla="*/ 30607 h 45534"/>
                    <a:gd name="connsiteX4" fmla="*/ 3475 w 24232"/>
                    <a:gd name="connsiteY4" fmla="*/ 45534 h 45534"/>
                    <a:gd name="connsiteX5" fmla="*/ 0 w 24232"/>
                    <a:gd name="connsiteY5" fmla="*/ 34734 h 45534"/>
                    <a:gd name="connsiteX6" fmla="*/ 3475 w 24232"/>
                    <a:gd name="connsiteY6" fmla="*/ 23934 h 45534"/>
                    <a:gd name="connsiteX0" fmla="*/ 3186 w 24232"/>
                    <a:gd name="connsiteY0" fmla="*/ 22874 h 45622"/>
                    <a:gd name="connsiteX1" fmla="*/ 15521 w 24232"/>
                    <a:gd name="connsiteY1" fmla="*/ 1058 h 45622"/>
                    <a:gd name="connsiteX2" fmla="*/ 24204 w 24232"/>
                    <a:gd name="connsiteY2" fmla="*/ 22766 h 45622"/>
                    <a:gd name="connsiteX3" fmla="*/ 14363 w 24232"/>
                    <a:gd name="connsiteY3" fmla="*/ 30695 h 45622"/>
                    <a:gd name="connsiteX4" fmla="*/ 3475 w 24232"/>
                    <a:gd name="connsiteY4" fmla="*/ 45622 h 45622"/>
                    <a:gd name="connsiteX5" fmla="*/ 0 w 24232"/>
                    <a:gd name="connsiteY5" fmla="*/ 34822 h 45622"/>
                    <a:gd name="connsiteX6" fmla="*/ 3186 w 24232"/>
                    <a:gd name="connsiteY6" fmla="*/ 22874 h 45622"/>
                    <a:gd name="connsiteX0" fmla="*/ 3186 w 24232"/>
                    <a:gd name="connsiteY0" fmla="*/ 22688 h 45436"/>
                    <a:gd name="connsiteX1" fmla="*/ 15521 w 24232"/>
                    <a:gd name="connsiteY1" fmla="*/ 872 h 45436"/>
                    <a:gd name="connsiteX2" fmla="*/ 24204 w 24232"/>
                    <a:gd name="connsiteY2" fmla="*/ 22580 h 45436"/>
                    <a:gd name="connsiteX3" fmla="*/ 14363 w 24232"/>
                    <a:gd name="connsiteY3" fmla="*/ 30509 h 45436"/>
                    <a:gd name="connsiteX4" fmla="*/ 3475 w 24232"/>
                    <a:gd name="connsiteY4" fmla="*/ 45436 h 45436"/>
                    <a:gd name="connsiteX5" fmla="*/ 0 w 24232"/>
                    <a:gd name="connsiteY5" fmla="*/ 34636 h 45436"/>
                    <a:gd name="connsiteX6" fmla="*/ 3186 w 24232"/>
                    <a:gd name="connsiteY6" fmla="*/ 22688 h 45436"/>
                    <a:gd name="connsiteX0" fmla="*/ 3186 w 24232"/>
                    <a:gd name="connsiteY0" fmla="*/ 22688 h 45436"/>
                    <a:gd name="connsiteX1" fmla="*/ 15521 w 24232"/>
                    <a:gd name="connsiteY1" fmla="*/ 872 h 45436"/>
                    <a:gd name="connsiteX2" fmla="*/ 24204 w 24232"/>
                    <a:gd name="connsiteY2" fmla="*/ 22580 h 45436"/>
                    <a:gd name="connsiteX3" fmla="*/ 14363 w 24232"/>
                    <a:gd name="connsiteY3" fmla="*/ 30509 h 45436"/>
                    <a:gd name="connsiteX4" fmla="*/ 3475 w 24232"/>
                    <a:gd name="connsiteY4" fmla="*/ 45436 h 45436"/>
                    <a:gd name="connsiteX5" fmla="*/ 0 w 24232"/>
                    <a:gd name="connsiteY5" fmla="*/ 34636 h 45436"/>
                    <a:gd name="connsiteX6" fmla="*/ 3186 w 24232"/>
                    <a:gd name="connsiteY6" fmla="*/ 22688 h 45436"/>
                    <a:gd name="connsiteX0" fmla="*/ 2618 w 24243"/>
                    <a:gd name="connsiteY0" fmla="*/ 18977 h 45744"/>
                    <a:gd name="connsiteX1" fmla="*/ 15532 w 24243"/>
                    <a:gd name="connsiteY1" fmla="*/ 1180 h 45744"/>
                    <a:gd name="connsiteX2" fmla="*/ 24215 w 24243"/>
                    <a:gd name="connsiteY2" fmla="*/ 22888 h 45744"/>
                    <a:gd name="connsiteX3" fmla="*/ 14374 w 24243"/>
                    <a:gd name="connsiteY3" fmla="*/ 30817 h 45744"/>
                    <a:gd name="connsiteX4" fmla="*/ 3486 w 24243"/>
                    <a:gd name="connsiteY4" fmla="*/ 45744 h 45744"/>
                    <a:gd name="connsiteX5" fmla="*/ 11 w 24243"/>
                    <a:gd name="connsiteY5" fmla="*/ 34944 h 45744"/>
                    <a:gd name="connsiteX6" fmla="*/ 2618 w 24243"/>
                    <a:gd name="connsiteY6" fmla="*/ 18977 h 45744"/>
                    <a:gd name="connsiteX0" fmla="*/ 2618 w 24243"/>
                    <a:gd name="connsiteY0" fmla="*/ 18753 h 45520"/>
                    <a:gd name="connsiteX1" fmla="*/ 15532 w 24243"/>
                    <a:gd name="connsiteY1" fmla="*/ 956 h 45520"/>
                    <a:gd name="connsiteX2" fmla="*/ 24215 w 24243"/>
                    <a:gd name="connsiteY2" fmla="*/ 22664 h 45520"/>
                    <a:gd name="connsiteX3" fmla="*/ 14374 w 24243"/>
                    <a:gd name="connsiteY3" fmla="*/ 30593 h 45520"/>
                    <a:gd name="connsiteX4" fmla="*/ 3486 w 24243"/>
                    <a:gd name="connsiteY4" fmla="*/ 45520 h 45520"/>
                    <a:gd name="connsiteX5" fmla="*/ 11 w 24243"/>
                    <a:gd name="connsiteY5" fmla="*/ 34720 h 45520"/>
                    <a:gd name="connsiteX6" fmla="*/ 2618 w 24243"/>
                    <a:gd name="connsiteY6" fmla="*/ 18753 h 45520"/>
                    <a:gd name="connsiteX0" fmla="*/ 2341 w 24255"/>
                    <a:gd name="connsiteY0" fmla="*/ 17691 h 45606"/>
                    <a:gd name="connsiteX1" fmla="*/ 15544 w 24255"/>
                    <a:gd name="connsiteY1" fmla="*/ 1042 h 45606"/>
                    <a:gd name="connsiteX2" fmla="*/ 24227 w 24255"/>
                    <a:gd name="connsiteY2" fmla="*/ 22750 h 45606"/>
                    <a:gd name="connsiteX3" fmla="*/ 14386 w 24255"/>
                    <a:gd name="connsiteY3" fmla="*/ 30679 h 45606"/>
                    <a:gd name="connsiteX4" fmla="*/ 3498 w 24255"/>
                    <a:gd name="connsiteY4" fmla="*/ 45606 h 45606"/>
                    <a:gd name="connsiteX5" fmla="*/ 23 w 24255"/>
                    <a:gd name="connsiteY5" fmla="*/ 34806 h 45606"/>
                    <a:gd name="connsiteX6" fmla="*/ 2341 w 24255"/>
                    <a:gd name="connsiteY6" fmla="*/ 17691 h 45606"/>
                    <a:gd name="connsiteX0" fmla="*/ 2341 w 24687"/>
                    <a:gd name="connsiteY0" fmla="*/ 17691 h 45606"/>
                    <a:gd name="connsiteX1" fmla="*/ 15544 w 24687"/>
                    <a:gd name="connsiteY1" fmla="*/ 1042 h 45606"/>
                    <a:gd name="connsiteX2" fmla="*/ 24661 w 24687"/>
                    <a:gd name="connsiteY2" fmla="*/ 27917 h 45606"/>
                    <a:gd name="connsiteX3" fmla="*/ 14386 w 24687"/>
                    <a:gd name="connsiteY3" fmla="*/ 30679 h 45606"/>
                    <a:gd name="connsiteX4" fmla="*/ 3498 w 24687"/>
                    <a:gd name="connsiteY4" fmla="*/ 45606 h 45606"/>
                    <a:gd name="connsiteX5" fmla="*/ 23 w 24687"/>
                    <a:gd name="connsiteY5" fmla="*/ 34806 h 45606"/>
                    <a:gd name="connsiteX6" fmla="*/ 2341 w 24687"/>
                    <a:gd name="connsiteY6" fmla="*/ 17691 h 4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87" h="45606">
                      <a:moveTo>
                        <a:pt x="2341" y="17691"/>
                      </a:moveTo>
                      <a:cubicBezTo>
                        <a:pt x="4330" y="5060"/>
                        <a:pt x="8202" y="-2977"/>
                        <a:pt x="15544" y="1042"/>
                      </a:cubicBezTo>
                      <a:cubicBezTo>
                        <a:pt x="18910" y="3912"/>
                        <a:pt x="25143" y="12070"/>
                        <a:pt x="24661" y="27917"/>
                      </a:cubicBezTo>
                      <a:cubicBezTo>
                        <a:pt x="24179" y="43764"/>
                        <a:pt x="14135" y="28383"/>
                        <a:pt x="14386" y="30679"/>
                      </a:cubicBezTo>
                      <a:cubicBezTo>
                        <a:pt x="13120" y="32401"/>
                        <a:pt x="8381" y="45606"/>
                        <a:pt x="3498" y="45606"/>
                      </a:cubicBezTo>
                      <a:cubicBezTo>
                        <a:pt x="1579" y="45606"/>
                        <a:pt x="216" y="39458"/>
                        <a:pt x="23" y="34806"/>
                      </a:cubicBezTo>
                      <a:cubicBezTo>
                        <a:pt x="-170" y="30154"/>
                        <a:pt x="856" y="18839"/>
                        <a:pt x="2341" y="17691"/>
                      </a:cubicBezTo>
                      <a:close/>
                    </a:path>
                  </a:pathLst>
                </a:custGeom>
                <a:gradFill flip="none" rotWithShape="1">
                  <a:gsLst>
                    <a:gs pos="0">
                      <a:schemeClr val="accent6">
                        <a:lumMod val="60000"/>
                        <a:lumOff val="40000"/>
                      </a:schemeClr>
                    </a:gs>
                    <a:gs pos="29000">
                      <a:srgbClr val="5AB606"/>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Terminator 96">
                  <a:extLst>
                    <a:ext uri="{FF2B5EF4-FFF2-40B4-BE49-F238E27FC236}">
                      <a16:creationId xmlns:a16="http://schemas.microsoft.com/office/drawing/2014/main" id="{9AE4FA19-D9D9-49E7-BCE0-CC9D35FC1415}"/>
                    </a:ext>
                  </a:extLst>
                </p:cNvPr>
                <p:cNvSpPr/>
                <p:nvPr/>
              </p:nvSpPr>
              <p:spPr>
                <a:xfrm flipH="1">
                  <a:off x="3872810" y="1029074"/>
                  <a:ext cx="1300166" cy="605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701 h 34301"/>
                    <a:gd name="connsiteX1" fmla="*/ 18125 w 21600"/>
                    <a:gd name="connsiteY1" fmla="*/ 645 h 34301"/>
                    <a:gd name="connsiteX2" fmla="*/ 21600 w 21600"/>
                    <a:gd name="connsiteY2" fmla="*/ 23501 h 34301"/>
                    <a:gd name="connsiteX3" fmla="*/ 18125 w 21600"/>
                    <a:gd name="connsiteY3" fmla="*/ 34301 h 34301"/>
                    <a:gd name="connsiteX4" fmla="*/ 3475 w 21600"/>
                    <a:gd name="connsiteY4" fmla="*/ 34301 h 34301"/>
                    <a:gd name="connsiteX5" fmla="*/ 0 w 21600"/>
                    <a:gd name="connsiteY5" fmla="*/ 23501 h 34301"/>
                    <a:gd name="connsiteX6" fmla="*/ 3475 w 21600"/>
                    <a:gd name="connsiteY6" fmla="*/ 12701 h 34301"/>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056 h 33656"/>
                    <a:gd name="connsiteX1" fmla="*/ 18125 w 21600"/>
                    <a:gd name="connsiteY1" fmla="*/ 0 h 33656"/>
                    <a:gd name="connsiteX2" fmla="*/ 21600 w 21600"/>
                    <a:gd name="connsiteY2" fmla="*/ 22856 h 33656"/>
                    <a:gd name="connsiteX3" fmla="*/ 18125 w 21600"/>
                    <a:gd name="connsiteY3" fmla="*/ 33656 h 33656"/>
                    <a:gd name="connsiteX4" fmla="*/ 3475 w 21600"/>
                    <a:gd name="connsiteY4" fmla="*/ 33656 h 33656"/>
                    <a:gd name="connsiteX5" fmla="*/ 0 w 21600"/>
                    <a:gd name="connsiteY5" fmla="*/ 22856 h 33656"/>
                    <a:gd name="connsiteX6" fmla="*/ 3475 w 21600"/>
                    <a:gd name="connsiteY6" fmla="*/ 12056 h 33656"/>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0"/>
                    <a:gd name="connsiteY0" fmla="*/ 12630 h 34230"/>
                    <a:gd name="connsiteX1" fmla="*/ 18125 w 21600"/>
                    <a:gd name="connsiteY1" fmla="*/ 0 h 34230"/>
                    <a:gd name="connsiteX2" fmla="*/ 21600 w 21600"/>
                    <a:gd name="connsiteY2" fmla="*/ 23430 h 34230"/>
                    <a:gd name="connsiteX3" fmla="*/ 18125 w 21600"/>
                    <a:gd name="connsiteY3" fmla="*/ 34230 h 34230"/>
                    <a:gd name="connsiteX4" fmla="*/ 3475 w 21600"/>
                    <a:gd name="connsiteY4" fmla="*/ 34230 h 34230"/>
                    <a:gd name="connsiteX5" fmla="*/ 0 w 21600"/>
                    <a:gd name="connsiteY5" fmla="*/ 23430 h 34230"/>
                    <a:gd name="connsiteX6" fmla="*/ 3475 w 21600"/>
                    <a:gd name="connsiteY6" fmla="*/ 12630 h 34230"/>
                    <a:gd name="connsiteX0" fmla="*/ 3475 w 21601"/>
                    <a:gd name="connsiteY0" fmla="*/ 11482 h 33082"/>
                    <a:gd name="connsiteX1" fmla="*/ 17836 w 21601"/>
                    <a:gd name="connsiteY1" fmla="*/ 0 h 33082"/>
                    <a:gd name="connsiteX2" fmla="*/ 21600 w 21601"/>
                    <a:gd name="connsiteY2" fmla="*/ 22282 h 33082"/>
                    <a:gd name="connsiteX3" fmla="*/ 18125 w 21601"/>
                    <a:gd name="connsiteY3" fmla="*/ 33082 h 33082"/>
                    <a:gd name="connsiteX4" fmla="*/ 3475 w 21601"/>
                    <a:gd name="connsiteY4" fmla="*/ 33082 h 33082"/>
                    <a:gd name="connsiteX5" fmla="*/ 0 w 21601"/>
                    <a:gd name="connsiteY5" fmla="*/ 22282 h 33082"/>
                    <a:gd name="connsiteX6" fmla="*/ 3475 w 21601"/>
                    <a:gd name="connsiteY6" fmla="*/ 11482 h 33082"/>
                    <a:gd name="connsiteX0" fmla="*/ 3475 w 21601"/>
                    <a:gd name="connsiteY0" fmla="*/ 11482 h 33082"/>
                    <a:gd name="connsiteX1" fmla="*/ 17836 w 21601"/>
                    <a:gd name="connsiteY1" fmla="*/ 0 h 33082"/>
                    <a:gd name="connsiteX2" fmla="*/ 21600 w 21601"/>
                    <a:gd name="connsiteY2" fmla="*/ 22282 h 33082"/>
                    <a:gd name="connsiteX3" fmla="*/ 18125 w 21601"/>
                    <a:gd name="connsiteY3" fmla="*/ 33082 h 33082"/>
                    <a:gd name="connsiteX4" fmla="*/ 3475 w 21601"/>
                    <a:gd name="connsiteY4" fmla="*/ 33082 h 33082"/>
                    <a:gd name="connsiteX5" fmla="*/ 0 w 21601"/>
                    <a:gd name="connsiteY5" fmla="*/ 22282 h 33082"/>
                    <a:gd name="connsiteX6" fmla="*/ 3475 w 21601"/>
                    <a:gd name="connsiteY6" fmla="*/ 11482 h 33082"/>
                    <a:gd name="connsiteX0" fmla="*/ 3475 w 21601"/>
                    <a:gd name="connsiteY0" fmla="*/ 12147 h 33747"/>
                    <a:gd name="connsiteX1" fmla="*/ 17836 w 21601"/>
                    <a:gd name="connsiteY1" fmla="*/ 665 h 33747"/>
                    <a:gd name="connsiteX2" fmla="*/ 21600 w 21601"/>
                    <a:gd name="connsiteY2" fmla="*/ 22947 h 33747"/>
                    <a:gd name="connsiteX3" fmla="*/ 18125 w 21601"/>
                    <a:gd name="connsiteY3" fmla="*/ 33747 h 33747"/>
                    <a:gd name="connsiteX4" fmla="*/ 3475 w 21601"/>
                    <a:gd name="connsiteY4" fmla="*/ 33747 h 33747"/>
                    <a:gd name="connsiteX5" fmla="*/ 0 w 21601"/>
                    <a:gd name="connsiteY5" fmla="*/ 22947 h 33747"/>
                    <a:gd name="connsiteX6" fmla="*/ 3475 w 21601"/>
                    <a:gd name="connsiteY6" fmla="*/ 12147 h 33747"/>
                    <a:gd name="connsiteX0" fmla="*/ 3475 w 21660"/>
                    <a:gd name="connsiteY0" fmla="*/ 23372 h 44972"/>
                    <a:gd name="connsiteX1" fmla="*/ 15521 w 21660"/>
                    <a:gd name="connsiteY1" fmla="*/ 408 h 44972"/>
                    <a:gd name="connsiteX2" fmla="*/ 21600 w 21660"/>
                    <a:gd name="connsiteY2" fmla="*/ 34172 h 44972"/>
                    <a:gd name="connsiteX3" fmla="*/ 18125 w 21660"/>
                    <a:gd name="connsiteY3" fmla="*/ 44972 h 44972"/>
                    <a:gd name="connsiteX4" fmla="*/ 3475 w 21660"/>
                    <a:gd name="connsiteY4" fmla="*/ 44972 h 44972"/>
                    <a:gd name="connsiteX5" fmla="*/ 0 w 21660"/>
                    <a:gd name="connsiteY5" fmla="*/ 34172 h 44972"/>
                    <a:gd name="connsiteX6" fmla="*/ 3475 w 21660"/>
                    <a:gd name="connsiteY6" fmla="*/ 23372 h 44972"/>
                    <a:gd name="connsiteX0" fmla="*/ 3475 w 21660"/>
                    <a:gd name="connsiteY0" fmla="*/ 23696 h 45296"/>
                    <a:gd name="connsiteX1" fmla="*/ 15521 w 21660"/>
                    <a:gd name="connsiteY1" fmla="*/ 732 h 45296"/>
                    <a:gd name="connsiteX2" fmla="*/ 21600 w 21660"/>
                    <a:gd name="connsiteY2" fmla="*/ 34496 h 45296"/>
                    <a:gd name="connsiteX3" fmla="*/ 18125 w 21660"/>
                    <a:gd name="connsiteY3" fmla="*/ 45296 h 45296"/>
                    <a:gd name="connsiteX4" fmla="*/ 3475 w 21660"/>
                    <a:gd name="connsiteY4" fmla="*/ 45296 h 45296"/>
                    <a:gd name="connsiteX5" fmla="*/ 0 w 21660"/>
                    <a:gd name="connsiteY5" fmla="*/ 34496 h 45296"/>
                    <a:gd name="connsiteX6" fmla="*/ 3475 w 21660"/>
                    <a:gd name="connsiteY6" fmla="*/ 23696 h 45296"/>
                    <a:gd name="connsiteX0" fmla="*/ 3475 w 24671"/>
                    <a:gd name="connsiteY0" fmla="*/ 23696 h 50327"/>
                    <a:gd name="connsiteX1" fmla="*/ 15521 w 24671"/>
                    <a:gd name="connsiteY1" fmla="*/ 732 h 50327"/>
                    <a:gd name="connsiteX2" fmla="*/ 21600 w 24671"/>
                    <a:gd name="connsiteY2" fmla="*/ 34496 h 50327"/>
                    <a:gd name="connsiteX3" fmla="*/ 18125 w 24671"/>
                    <a:gd name="connsiteY3" fmla="*/ 45296 h 50327"/>
                    <a:gd name="connsiteX4" fmla="*/ 3475 w 24671"/>
                    <a:gd name="connsiteY4" fmla="*/ 45296 h 50327"/>
                    <a:gd name="connsiteX5" fmla="*/ 0 w 24671"/>
                    <a:gd name="connsiteY5" fmla="*/ 34496 h 50327"/>
                    <a:gd name="connsiteX6" fmla="*/ 3475 w 24671"/>
                    <a:gd name="connsiteY6" fmla="*/ 23696 h 50327"/>
                    <a:gd name="connsiteX0" fmla="*/ 3475 w 24671"/>
                    <a:gd name="connsiteY0" fmla="*/ 23696 h 50327"/>
                    <a:gd name="connsiteX1" fmla="*/ 15521 w 24671"/>
                    <a:gd name="connsiteY1" fmla="*/ 732 h 50327"/>
                    <a:gd name="connsiteX2" fmla="*/ 21600 w 24671"/>
                    <a:gd name="connsiteY2" fmla="*/ 34496 h 50327"/>
                    <a:gd name="connsiteX3" fmla="*/ 18125 w 24671"/>
                    <a:gd name="connsiteY3" fmla="*/ 45296 h 50327"/>
                    <a:gd name="connsiteX4" fmla="*/ 3475 w 24671"/>
                    <a:gd name="connsiteY4" fmla="*/ 45296 h 50327"/>
                    <a:gd name="connsiteX5" fmla="*/ 0 w 24671"/>
                    <a:gd name="connsiteY5" fmla="*/ 34496 h 50327"/>
                    <a:gd name="connsiteX6" fmla="*/ 3475 w 24671"/>
                    <a:gd name="connsiteY6" fmla="*/ 23696 h 50327"/>
                    <a:gd name="connsiteX0" fmla="*/ 3475 w 24671"/>
                    <a:gd name="connsiteY0" fmla="*/ 23696 h 49577"/>
                    <a:gd name="connsiteX1" fmla="*/ 15521 w 24671"/>
                    <a:gd name="connsiteY1" fmla="*/ 732 h 49577"/>
                    <a:gd name="connsiteX2" fmla="*/ 21600 w 24671"/>
                    <a:gd name="connsiteY2" fmla="*/ 34496 h 49577"/>
                    <a:gd name="connsiteX3" fmla="*/ 18125 w 24671"/>
                    <a:gd name="connsiteY3" fmla="*/ 45296 h 49577"/>
                    <a:gd name="connsiteX4" fmla="*/ 3475 w 24671"/>
                    <a:gd name="connsiteY4" fmla="*/ 45296 h 49577"/>
                    <a:gd name="connsiteX5" fmla="*/ 0 w 24671"/>
                    <a:gd name="connsiteY5" fmla="*/ 34496 h 49577"/>
                    <a:gd name="connsiteX6" fmla="*/ 3475 w 24671"/>
                    <a:gd name="connsiteY6" fmla="*/ 23696 h 49577"/>
                    <a:gd name="connsiteX0" fmla="*/ 3475 w 24671"/>
                    <a:gd name="connsiteY0" fmla="*/ 23696 h 49577"/>
                    <a:gd name="connsiteX1" fmla="*/ 15521 w 24671"/>
                    <a:gd name="connsiteY1" fmla="*/ 732 h 49577"/>
                    <a:gd name="connsiteX2" fmla="*/ 21600 w 24671"/>
                    <a:gd name="connsiteY2" fmla="*/ 34496 h 49577"/>
                    <a:gd name="connsiteX3" fmla="*/ 18125 w 24671"/>
                    <a:gd name="connsiteY3" fmla="*/ 45296 h 49577"/>
                    <a:gd name="connsiteX4" fmla="*/ 3475 w 24671"/>
                    <a:gd name="connsiteY4" fmla="*/ 45296 h 49577"/>
                    <a:gd name="connsiteX5" fmla="*/ 0 w 24671"/>
                    <a:gd name="connsiteY5" fmla="*/ 34496 h 49577"/>
                    <a:gd name="connsiteX6" fmla="*/ 3475 w 24671"/>
                    <a:gd name="connsiteY6" fmla="*/ 23696 h 49577"/>
                    <a:gd name="connsiteX0" fmla="*/ 3475 w 21619"/>
                    <a:gd name="connsiteY0" fmla="*/ 23696 h 45296"/>
                    <a:gd name="connsiteX1" fmla="*/ 15521 w 21619"/>
                    <a:gd name="connsiteY1" fmla="*/ 732 h 45296"/>
                    <a:gd name="connsiteX2" fmla="*/ 21600 w 21619"/>
                    <a:gd name="connsiteY2" fmla="*/ 34496 h 45296"/>
                    <a:gd name="connsiteX3" fmla="*/ 13784 w 21619"/>
                    <a:gd name="connsiteY3" fmla="*/ 33240 h 45296"/>
                    <a:gd name="connsiteX4" fmla="*/ 3475 w 21619"/>
                    <a:gd name="connsiteY4" fmla="*/ 45296 h 45296"/>
                    <a:gd name="connsiteX5" fmla="*/ 0 w 21619"/>
                    <a:gd name="connsiteY5" fmla="*/ 34496 h 45296"/>
                    <a:gd name="connsiteX6" fmla="*/ 3475 w 21619"/>
                    <a:gd name="connsiteY6" fmla="*/ 23696 h 45296"/>
                    <a:gd name="connsiteX0" fmla="*/ 3475 w 24214"/>
                    <a:gd name="connsiteY0" fmla="*/ 23696 h 45296"/>
                    <a:gd name="connsiteX1" fmla="*/ 15521 w 24214"/>
                    <a:gd name="connsiteY1" fmla="*/ 732 h 45296"/>
                    <a:gd name="connsiteX2" fmla="*/ 24204 w 24214"/>
                    <a:gd name="connsiteY2" fmla="*/ 22440 h 45296"/>
                    <a:gd name="connsiteX3" fmla="*/ 13784 w 24214"/>
                    <a:gd name="connsiteY3" fmla="*/ 33240 h 45296"/>
                    <a:gd name="connsiteX4" fmla="*/ 3475 w 24214"/>
                    <a:gd name="connsiteY4" fmla="*/ 45296 h 45296"/>
                    <a:gd name="connsiteX5" fmla="*/ 0 w 24214"/>
                    <a:gd name="connsiteY5" fmla="*/ 34496 h 45296"/>
                    <a:gd name="connsiteX6" fmla="*/ 3475 w 24214"/>
                    <a:gd name="connsiteY6" fmla="*/ 23696 h 45296"/>
                    <a:gd name="connsiteX0" fmla="*/ 3475 w 25254"/>
                    <a:gd name="connsiteY0" fmla="*/ 23696 h 45296"/>
                    <a:gd name="connsiteX1" fmla="*/ 15521 w 25254"/>
                    <a:gd name="connsiteY1" fmla="*/ 732 h 45296"/>
                    <a:gd name="connsiteX2" fmla="*/ 24204 w 25254"/>
                    <a:gd name="connsiteY2" fmla="*/ 22440 h 45296"/>
                    <a:gd name="connsiteX3" fmla="*/ 13784 w 25254"/>
                    <a:gd name="connsiteY3" fmla="*/ 33240 h 45296"/>
                    <a:gd name="connsiteX4" fmla="*/ 3475 w 25254"/>
                    <a:gd name="connsiteY4" fmla="*/ 45296 h 45296"/>
                    <a:gd name="connsiteX5" fmla="*/ 0 w 25254"/>
                    <a:gd name="connsiteY5" fmla="*/ 34496 h 45296"/>
                    <a:gd name="connsiteX6" fmla="*/ 3475 w 25254"/>
                    <a:gd name="connsiteY6" fmla="*/ 23696 h 45296"/>
                    <a:gd name="connsiteX0" fmla="*/ 3475 w 24246"/>
                    <a:gd name="connsiteY0" fmla="*/ 23696 h 45296"/>
                    <a:gd name="connsiteX1" fmla="*/ 15521 w 24246"/>
                    <a:gd name="connsiteY1" fmla="*/ 732 h 45296"/>
                    <a:gd name="connsiteX2" fmla="*/ 24204 w 24246"/>
                    <a:gd name="connsiteY2" fmla="*/ 22440 h 45296"/>
                    <a:gd name="connsiteX3" fmla="*/ 11903 w 24246"/>
                    <a:gd name="connsiteY3" fmla="*/ 25203 h 45296"/>
                    <a:gd name="connsiteX4" fmla="*/ 3475 w 24246"/>
                    <a:gd name="connsiteY4" fmla="*/ 45296 h 45296"/>
                    <a:gd name="connsiteX5" fmla="*/ 0 w 24246"/>
                    <a:gd name="connsiteY5" fmla="*/ 34496 h 45296"/>
                    <a:gd name="connsiteX6" fmla="*/ 3475 w 24246"/>
                    <a:gd name="connsiteY6" fmla="*/ 23696 h 45296"/>
                    <a:gd name="connsiteX0" fmla="*/ 3475 w 24207"/>
                    <a:gd name="connsiteY0" fmla="*/ 23696 h 45296"/>
                    <a:gd name="connsiteX1" fmla="*/ 15521 w 24207"/>
                    <a:gd name="connsiteY1" fmla="*/ 732 h 45296"/>
                    <a:gd name="connsiteX2" fmla="*/ 24204 w 24207"/>
                    <a:gd name="connsiteY2" fmla="*/ 22440 h 45296"/>
                    <a:gd name="connsiteX3" fmla="*/ 11903 w 24207"/>
                    <a:gd name="connsiteY3" fmla="*/ 25203 h 45296"/>
                    <a:gd name="connsiteX4" fmla="*/ 3475 w 24207"/>
                    <a:gd name="connsiteY4" fmla="*/ 45296 h 45296"/>
                    <a:gd name="connsiteX5" fmla="*/ 0 w 24207"/>
                    <a:gd name="connsiteY5" fmla="*/ 34496 h 45296"/>
                    <a:gd name="connsiteX6" fmla="*/ 3475 w 24207"/>
                    <a:gd name="connsiteY6" fmla="*/ 23696 h 45296"/>
                    <a:gd name="connsiteX0" fmla="*/ 3475 w 24237"/>
                    <a:gd name="connsiteY0" fmla="*/ 23696 h 45296"/>
                    <a:gd name="connsiteX1" fmla="*/ 15521 w 24237"/>
                    <a:gd name="connsiteY1" fmla="*/ 732 h 45296"/>
                    <a:gd name="connsiteX2" fmla="*/ 24204 w 24237"/>
                    <a:gd name="connsiteY2" fmla="*/ 22440 h 45296"/>
                    <a:gd name="connsiteX3" fmla="*/ 12337 w 24237"/>
                    <a:gd name="connsiteY3" fmla="*/ 27499 h 45296"/>
                    <a:gd name="connsiteX4" fmla="*/ 3475 w 24237"/>
                    <a:gd name="connsiteY4" fmla="*/ 45296 h 45296"/>
                    <a:gd name="connsiteX5" fmla="*/ 0 w 24237"/>
                    <a:gd name="connsiteY5" fmla="*/ 34496 h 45296"/>
                    <a:gd name="connsiteX6" fmla="*/ 3475 w 24237"/>
                    <a:gd name="connsiteY6" fmla="*/ 23696 h 45296"/>
                    <a:gd name="connsiteX0" fmla="*/ 3475 w 24208"/>
                    <a:gd name="connsiteY0" fmla="*/ 23696 h 45296"/>
                    <a:gd name="connsiteX1" fmla="*/ 15521 w 24208"/>
                    <a:gd name="connsiteY1" fmla="*/ 732 h 45296"/>
                    <a:gd name="connsiteX2" fmla="*/ 24204 w 24208"/>
                    <a:gd name="connsiteY2" fmla="*/ 22440 h 45296"/>
                    <a:gd name="connsiteX3" fmla="*/ 14363 w 24208"/>
                    <a:gd name="connsiteY3" fmla="*/ 30369 h 45296"/>
                    <a:gd name="connsiteX4" fmla="*/ 3475 w 24208"/>
                    <a:gd name="connsiteY4" fmla="*/ 45296 h 45296"/>
                    <a:gd name="connsiteX5" fmla="*/ 0 w 24208"/>
                    <a:gd name="connsiteY5" fmla="*/ 34496 h 45296"/>
                    <a:gd name="connsiteX6" fmla="*/ 3475 w 24208"/>
                    <a:gd name="connsiteY6" fmla="*/ 23696 h 45296"/>
                    <a:gd name="connsiteX0" fmla="*/ 3475 w 24232"/>
                    <a:gd name="connsiteY0" fmla="*/ 23696 h 45296"/>
                    <a:gd name="connsiteX1" fmla="*/ 15521 w 24232"/>
                    <a:gd name="connsiteY1" fmla="*/ 732 h 45296"/>
                    <a:gd name="connsiteX2" fmla="*/ 24204 w 24232"/>
                    <a:gd name="connsiteY2" fmla="*/ 22440 h 45296"/>
                    <a:gd name="connsiteX3" fmla="*/ 14363 w 24232"/>
                    <a:gd name="connsiteY3" fmla="*/ 30369 h 45296"/>
                    <a:gd name="connsiteX4" fmla="*/ 3475 w 24232"/>
                    <a:gd name="connsiteY4" fmla="*/ 45296 h 45296"/>
                    <a:gd name="connsiteX5" fmla="*/ 0 w 24232"/>
                    <a:gd name="connsiteY5" fmla="*/ 34496 h 45296"/>
                    <a:gd name="connsiteX6" fmla="*/ 3475 w 24232"/>
                    <a:gd name="connsiteY6" fmla="*/ 23696 h 45296"/>
                    <a:gd name="connsiteX0" fmla="*/ 3475 w 24232"/>
                    <a:gd name="connsiteY0" fmla="*/ 23934 h 45534"/>
                    <a:gd name="connsiteX1" fmla="*/ 15521 w 24232"/>
                    <a:gd name="connsiteY1" fmla="*/ 970 h 45534"/>
                    <a:gd name="connsiteX2" fmla="*/ 24204 w 24232"/>
                    <a:gd name="connsiteY2" fmla="*/ 22678 h 45534"/>
                    <a:gd name="connsiteX3" fmla="*/ 14363 w 24232"/>
                    <a:gd name="connsiteY3" fmla="*/ 30607 h 45534"/>
                    <a:gd name="connsiteX4" fmla="*/ 3475 w 24232"/>
                    <a:gd name="connsiteY4" fmla="*/ 45534 h 45534"/>
                    <a:gd name="connsiteX5" fmla="*/ 0 w 24232"/>
                    <a:gd name="connsiteY5" fmla="*/ 34734 h 45534"/>
                    <a:gd name="connsiteX6" fmla="*/ 3475 w 24232"/>
                    <a:gd name="connsiteY6" fmla="*/ 23934 h 45534"/>
                    <a:gd name="connsiteX0" fmla="*/ 3475 w 24232"/>
                    <a:gd name="connsiteY0" fmla="*/ 23934 h 45534"/>
                    <a:gd name="connsiteX1" fmla="*/ 15521 w 24232"/>
                    <a:gd name="connsiteY1" fmla="*/ 970 h 45534"/>
                    <a:gd name="connsiteX2" fmla="*/ 24204 w 24232"/>
                    <a:gd name="connsiteY2" fmla="*/ 22678 h 45534"/>
                    <a:gd name="connsiteX3" fmla="*/ 14363 w 24232"/>
                    <a:gd name="connsiteY3" fmla="*/ 30607 h 45534"/>
                    <a:gd name="connsiteX4" fmla="*/ 3475 w 24232"/>
                    <a:gd name="connsiteY4" fmla="*/ 45534 h 45534"/>
                    <a:gd name="connsiteX5" fmla="*/ 0 w 24232"/>
                    <a:gd name="connsiteY5" fmla="*/ 34734 h 45534"/>
                    <a:gd name="connsiteX6" fmla="*/ 3475 w 24232"/>
                    <a:gd name="connsiteY6" fmla="*/ 23934 h 45534"/>
                    <a:gd name="connsiteX0" fmla="*/ 3186 w 24232"/>
                    <a:gd name="connsiteY0" fmla="*/ 22874 h 45622"/>
                    <a:gd name="connsiteX1" fmla="*/ 15521 w 24232"/>
                    <a:gd name="connsiteY1" fmla="*/ 1058 h 45622"/>
                    <a:gd name="connsiteX2" fmla="*/ 24204 w 24232"/>
                    <a:gd name="connsiteY2" fmla="*/ 22766 h 45622"/>
                    <a:gd name="connsiteX3" fmla="*/ 14363 w 24232"/>
                    <a:gd name="connsiteY3" fmla="*/ 30695 h 45622"/>
                    <a:gd name="connsiteX4" fmla="*/ 3475 w 24232"/>
                    <a:gd name="connsiteY4" fmla="*/ 45622 h 45622"/>
                    <a:gd name="connsiteX5" fmla="*/ 0 w 24232"/>
                    <a:gd name="connsiteY5" fmla="*/ 34822 h 45622"/>
                    <a:gd name="connsiteX6" fmla="*/ 3186 w 24232"/>
                    <a:gd name="connsiteY6" fmla="*/ 22874 h 45622"/>
                    <a:gd name="connsiteX0" fmla="*/ 3186 w 24232"/>
                    <a:gd name="connsiteY0" fmla="*/ 22688 h 45436"/>
                    <a:gd name="connsiteX1" fmla="*/ 15521 w 24232"/>
                    <a:gd name="connsiteY1" fmla="*/ 872 h 45436"/>
                    <a:gd name="connsiteX2" fmla="*/ 24204 w 24232"/>
                    <a:gd name="connsiteY2" fmla="*/ 22580 h 45436"/>
                    <a:gd name="connsiteX3" fmla="*/ 14363 w 24232"/>
                    <a:gd name="connsiteY3" fmla="*/ 30509 h 45436"/>
                    <a:gd name="connsiteX4" fmla="*/ 3475 w 24232"/>
                    <a:gd name="connsiteY4" fmla="*/ 45436 h 45436"/>
                    <a:gd name="connsiteX5" fmla="*/ 0 w 24232"/>
                    <a:gd name="connsiteY5" fmla="*/ 34636 h 45436"/>
                    <a:gd name="connsiteX6" fmla="*/ 3186 w 24232"/>
                    <a:gd name="connsiteY6" fmla="*/ 22688 h 45436"/>
                    <a:gd name="connsiteX0" fmla="*/ 3186 w 24232"/>
                    <a:gd name="connsiteY0" fmla="*/ 22688 h 45436"/>
                    <a:gd name="connsiteX1" fmla="*/ 15521 w 24232"/>
                    <a:gd name="connsiteY1" fmla="*/ 872 h 45436"/>
                    <a:gd name="connsiteX2" fmla="*/ 24204 w 24232"/>
                    <a:gd name="connsiteY2" fmla="*/ 22580 h 45436"/>
                    <a:gd name="connsiteX3" fmla="*/ 14363 w 24232"/>
                    <a:gd name="connsiteY3" fmla="*/ 30509 h 45436"/>
                    <a:gd name="connsiteX4" fmla="*/ 3475 w 24232"/>
                    <a:gd name="connsiteY4" fmla="*/ 45436 h 45436"/>
                    <a:gd name="connsiteX5" fmla="*/ 0 w 24232"/>
                    <a:gd name="connsiteY5" fmla="*/ 34636 h 45436"/>
                    <a:gd name="connsiteX6" fmla="*/ 3186 w 24232"/>
                    <a:gd name="connsiteY6" fmla="*/ 22688 h 45436"/>
                    <a:gd name="connsiteX0" fmla="*/ 2618 w 24243"/>
                    <a:gd name="connsiteY0" fmla="*/ 18977 h 45744"/>
                    <a:gd name="connsiteX1" fmla="*/ 15532 w 24243"/>
                    <a:gd name="connsiteY1" fmla="*/ 1180 h 45744"/>
                    <a:gd name="connsiteX2" fmla="*/ 24215 w 24243"/>
                    <a:gd name="connsiteY2" fmla="*/ 22888 h 45744"/>
                    <a:gd name="connsiteX3" fmla="*/ 14374 w 24243"/>
                    <a:gd name="connsiteY3" fmla="*/ 30817 h 45744"/>
                    <a:gd name="connsiteX4" fmla="*/ 3486 w 24243"/>
                    <a:gd name="connsiteY4" fmla="*/ 45744 h 45744"/>
                    <a:gd name="connsiteX5" fmla="*/ 11 w 24243"/>
                    <a:gd name="connsiteY5" fmla="*/ 34944 h 45744"/>
                    <a:gd name="connsiteX6" fmla="*/ 2618 w 24243"/>
                    <a:gd name="connsiteY6" fmla="*/ 18977 h 45744"/>
                    <a:gd name="connsiteX0" fmla="*/ 2618 w 24243"/>
                    <a:gd name="connsiteY0" fmla="*/ 18753 h 45520"/>
                    <a:gd name="connsiteX1" fmla="*/ 15532 w 24243"/>
                    <a:gd name="connsiteY1" fmla="*/ 956 h 45520"/>
                    <a:gd name="connsiteX2" fmla="*/ 24215 w 24243"/>
                    <a:gd name="connsiteY2" fmla="*/ 22664 h 45520"/>
                    <a:gd name="connsiteX3" fmla="*/ 14374 w 24243"/>
                    <a:gd name="connsiteY3" fmla="*/ 30593 h 45520"/>
                    <a:gd name="connsiteX4" fmla="*/ 3486 w 24243"/>
                    <a:gd name="connsiteY4" fmla="*/ 45520 h 45520"/>
                    <a:gd name="connsiteX5" fmla="*/ 11 w 24243"/>
                    <a:gd name="connsiteY5" fmla="*/ 34720 h 45520"/>
                    <a:gd name="connsiteX6" fmla="*/ 2618 w 24243"/>
                    <a:gd name="connsiteY6" fmla="*/ 18753 h 45520"/>
                    <a:gd name="connsiteX0" fmla="*/ 2341 w 24255"/>
                    <a:gd name="connsiteY0" fmla="*/ 17691 h 45606"/>
                    <a:gd name="connsiteX1" fmla="*/ 15544 w 24255"/>
                    <a:gd name="connsiteY1" fmla="*/ 1042 h 45606"/>
                    <a:gd name="connsiteX2" fmla="*/ 24227 w 24255"/>
                    <a:gd name="connsiteY2" fmla="*/ 22750 h 45606"/>
                    <a:gd name="connsiteX3" fmla="*/ 14386 w 24255"/>
                    <a:gd name="connsiteY3" fmla="*/ 30679 h 45606"/>
                    <a:gd name="connsiteX4" fmla="*/ 3498 w 24255"/>
                    <a:gd name="connsiteY4" fmla="*/ 45606 h 45606"/>
                    <a:gd name="connsiteX5" fmla="*/ 23 w 24255"/>
                    <a:gd name="connsiteY5" fmla="*/ 34806 h 45606"/>
                    <a:gd name="connsiteX6" fmla="*/ 2341 w 24255"/>
                    <a:gd name="connsiteY6" fmla="*/ 17691 h 45606"/>
                    <a:gd name="connsiteX0" fmla="*/ 2341 w 24687"/>
                    <a:gd name="connsiteY0" fmla="*/ 17691 h 45606"/>
                    <a:gd name="connsiteX1" fmla="*/ 15544 w 24687"/>
                    <a:gd name="connsiteY1" fmla="*/ 1042 h 45606"/>
                    <a:gd name="connsiteX2" fmla="*/ 24661 w 24687"/>
                    <a:gd name="connsiteY2" fmla="*/ 27917 h 45606"/>
                    <a:gd name="connsiteX3" fmla="*/ 14386 w 24687"/>
                    <a:gd name="connsiteY3" fmla="*/ 30679 h 45606"/>
                    <a:gd name="connsiteX4" fmla="*/ 3498 w 24687"/>
                    <a:gd name="connsiteY4" fmla="*/ 45606 h 45606"/>
                    <a:gd name="connsiteX5" fmla="*/ 23 w 24687"/>
                    <a:gd name="connsiteY5" fmla="*/ 34806 h 45606"/>
                    <a:gd name="connsiteX6" fmla="*/ 2341 w 24687"/>
                    <a:gd name="connsiteY6" fmla="*/ 17691 h 4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87" h="45606">
                      <a:moveTo>
                        <a:pt x="2341" y="17691"/>
                      </a:moveTo>
                      <a:cubicBezTo>
                        <a:pt x="4330" y="5060"/>
                        <a:pt x="8202" y="-2977"/>
                        <a:pt x="15544" y="1042"/>
                      </a:cubicBezTo>
                      <a:cubicBezTo>
                        <a:pt x="18910" y="3912"/>
                        <a:pt x="25143" y="12070"/>
                        <a:pt x="24661" y="27917"/>
                      </a:cubicBezTo>
                      <a:cubicBezTo>
                        <a:pt x="24179" y="43764"/>
                        <a:pt x="14135" y="28383"/>
                        <a:pt x="14386" y="30679"/>
                      </a:cubicBezTo>
                      <a:cubicBezTo>
                        <a:pt x="13120" y="32401"/>
                        <a:pt x="8381" y="45606"/>
                        <a:pt x="3498" y="45606"/>
                      </a:cubicBezTo>
                      <a:cubicBezTo>
                        <a:pt x="1579" y="45606"/>
                        <a:pt x="216" y="39458"/>
                        <a:pt x="23" y="34806"/>
                      </a:cubicBezTo>
                      <a:cubicBezTo>
                        <a:pt x="-170" y="30154"/>
                        <a:pt x="856" y="18839"/>
                        <a:pt x="2341" y="17691"/>
                      </a:cubicBezTo>
                      <a:close/>
                    </a:path>
                  </a:pathLst>
                </a:custGeom>
                <a:gradFill>
                  <a:gsLst>
                    <a:gs pos="0">
                      <a:schemeClr val="accent6">
                        <a:lumMod val="60000"/>
                        <a:lumOff val="40000"/>
                      </a:schemeClr>
                    </a:gs>
                    <a:gs pos="29000">
                      <a:srgbClr val="5AB606"/>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loud 10">
                <a:extLst>
                  <a:ext uri="{FF2B5EF4-FFF2-40B4-BE49-F238E27FC236}">
                    <a16:creationId xmlns:a16="http://schemas.microsoft.com/office/drawing/2014/main" id="{E135645B-3E07-4316-B9EF-0D1808FEF5E9}"/>
                  </a:ext>
                </a:extLst>
              </p:cNvPr>
              <p:cNvSpPr/>
              <p:nvPr/>
            </p:nvSpPr>
            <p:spPr>
              <a:xfrm>
                <a:off x="3567217" y="2323978"/>
                <a:ext cx="45719" cy="45719"/>
              </a:xfrm>
              <a:prstGeom prst="cloud">
                <a:avLst/>
              </a:prstGeom>
              <a:gradFill flip="none" rotWithShape="1">
                <a:gsLst>
                  <a:gs pos="0">
                    <a:schemeClr val="accent6">
                      <a:lumMod val="60000"/>
                      <a:lumOff val="40000"/>
                    </a:schemeClr>
                  </a:gs>
                  <a:gs pos="98000">
                    <a:srgbClr val="8BF828"/>
                  </a:gs>
                </a:gsLst>
                <a:lin ang="10800000" scaled="1"/>
                <a:tileRect/>
              </a:gra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loud 11">
                <a:extLst>
                  <a:ext uri="{FF2B5EF4-FFF2-40B4-BE49-F238E27FC236}">
                    <a16:creationId xmlns:a16="http://schemas.microsoft.com/office/drawing/2014/main" id="{FCC417B1-7553-4704-ADFE-B63F68DF8C91}"/>
                  </a:ext>
                </a:extLst>
              </p:cNvPr>
              <p:cNvSpPr/>
              <p:nvPr/>
            </p:nvSpPr>
            <p:spPr>
              <a:xfrm>
                <a:off x="3590076" y="2360608"/>
                <a:ext cx="45719" cy="45719"/>
              </a:xfrm>
              <a:prstGeom prst="cloud">
                <a:avLst/>
              </a:prstGeom>
              <a:gradFill flip="none" rotWithShape="1">
                <a:gsLst>
                  <a:gs pos="0">
                    <a:schemeClr val="accent6">
                      <a:lumMod val="60000"/>
                      <a:lumOff val="40000"/>
                    </a:schemeClr>
                  </a:gs>
                  <a:gs pos="98000">
                    <a:srgbClr val="8BF828"/>
                  </a:gs>
                </a:gsLst>
                <a:lin ang="10800000" scaled="1"/>
                <a:tileRect/>
              </a:gra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12">
                <a:extLst>
                  <a:ext uri="{FF2B5EF4-FFF2-40B4-BE49-F238E27FC236}">
                    <a16:creationId xmlns:a16="http://schemas.microsoft.com/office/drawing/2014/main" id="{220D8ACD-4A25-4BF0-8B25-E085BC8693B0}"/>
                  </a:ext>
                </a:extLst>
              </p:cNvPr>
              <p:cNvSpPr/>
              <p:nvPr/>
            </p:nvSpPr>
            <p:spPr>
              <a:xfrm>
                <a:off x="3602008" y="2339894"/>
                <a:ext cx="45719" cy="45719"/>
              </a:xfrm>
              <a:prstGeom prst="cloud">
                <a:avLst/>
              </a:prstGeom>
              <a:gradFill flip="none" rotWithShape="1">
                <a:gsLst>
                  <a:gs pos="0">
                    <a:schemeClr val="accent6">
                      <a:lumMod val="60000"/>
                      <a:lumOff val="40000"/>
                    </a:schemeClr>
                  </a:gs>
                  <a:gs pos="98000">
                    <a:srgbClr val="8BF828"/>
                  </a:gs>
                </a:gsLst>
                <a:lin ang="10800000" scaled="1"/>
                <a:tileRect/>
              </a:gra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loud 13">
                <a:extLst>
                  <a:ext uri="{FF2B5EF4-FFF2-40B4-BE49-F238E27FC236}">
                    <a16:creationId xmlns:a16="http://schemas.microsoft.com/office/drawing/2014/main" id="{998793E9-D95D-4DE0-8B4E-6589CC7A379C}"/>
                  </a:ext>
                </a:extLst>
              </p:cNvPr>
              <p:cNvSpPr/>
              <p:nvPr/>
            </p:nvSpPr>
            <p:spPr>
              <a:xfrm>
                <a:off x="3602008" y="2304206"/>
                <a:ext cx="45719" cy="45719"/>
              </a:xfrm>
              <a:prstGeom prst="cloud">
                <a:avLst/>
              </a:prstGeom>
              <a:gradFill flip="none" rotWithShape="1">
                <a:gsLst>
                  <a:gs pos="0">
                    <a:schemeClr val="accent6">
                      <a:lumMod val="60000"/>
                      <a:lumOff val="40000"/>
                    </a:schemeClr>
                  </a:gs>
                  <a:gs pos="98000">
                    <a:srgbClr val="8BF828"/>
                  </a:gs>
                </a:gsLst>
                <a:lin ang="10800000" scaled="1"/>
                <a:tileRect/>
              </a:gra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a:extLst>
              <a:ext uri="{FF2B5EF4-FFF2-40B4-BE49-F238E27FC236}">
                <a16:creationId xmlns:a16="http://schemas.microsoft.com/office/drawing/2014/main" id="{46901F31-B83D-412B-AD9E-DC6D81501027}"/>
              </a:ext>
            </a:extLst>
          </p:cNvPr>
          <p:cNvGrpSpPr/>
          <p:nvPr/>
        </p:nvGrpSpPr>
        <p:grpSpPr>
          <a:xfrm>
            <a:off x="1369747" y="4296494"/>
            <a:ext cx="764451" cy="800168"/>
            <a:chOff x="1497091" y="5582359"/>
            <a:chExt cx="923544" cy="923331"/>
          </a:xfrm>
        </p:grpSpPr>
        <p:sp>
          <p:nvSpPr>
            <p:cNvPr id="19" name="Oval 18">
              <a:extLst>
                <a:ext uri="{FF2B5EF4-FFF2-40B4-BE49-F238E27FC236}">
                  <a16:creationId xmlns:a16="http://schemas.microsoft.com/office/drawing/2014/main" id="{B01EE772-2D65-4B35-B5DC-BFC795A6EFA9}"/>
                </a:ext>
              </a:extLst>
            </p:cNvPr>
            <p:cNvSpPr/>
            <p:nvPr/>
          </p:nvSpPr>
          <p:spPr>
            <a:xfrm>
              <a:off x="1497091" y="5582359"/>
              <a:ext cx="923544" cy="923331"/>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AD7C57-FF06-4335-85F0-1D9BAF5B85B9}"/>
                </a:ext>
              </a:extLst>
            </p:cNvPr>
            <p:cNvSpPr/>
            <p:nvPr/>
          </p:nvSpPr>
          <p:spPr>
            <a:xfrm flipV="1">
              <a:off x="1613495" y="5902728"/>
              <a:ext cx="61538" cy="72489"/>
            </a:xfrm>
            <a:prstGeom prst="ellipse">
              <a:avLst/>
            </a:prstGeom>
            <a:solidFill>
              <a:schemeClr val="tx1">
                <a:alpha val="15000"/>
              </a:schemeClr>
            </a:solidFill>
            <a:ln w="9525">
              <a:solidFill>
                <a:schemeClr val="tx1"/>
              </a:solidFill>
            </a:ln>
            <a:effectLst>
              <a:outerShdw blurRad="114300" dist="12700" dir="5400000" sx="1000" sy="1000" algn="ctr" rotWithShape="0">
                <a:srgbClr val="000000">
                  <a:alpha val="93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Terminator 20">
              <a:extLst>
                <a:ext uri="{FF2B5EF4-FFF2-40B4-BE49-F238E27FC236}">
                  <a16:creationId xmlns:a16="http://schemas.microsoft.com/office/drawing/2014/main" id="{FA73BC98-451D-4085-B2E8-6E32B1D340A8}"/>
                </a:ext>
              </a:extLst>
            </p:cNvPr>
            <p:cNvSpPr/>
            <p:nvPr/>
          </p:nvSpPr>
          <p:spPr>
            <a:xfrm rot="1185612">
              <a:off x="1552178" y="5920165"/>
              <a:ext cx="568388" cy="215361"/>
            </a:xfrm>
            <a:prstGeom prst="flowChartTerminator">
              <a:avLst/>
            </a:prstGeom>
            <a:solidFill>
              <a:schemeClr val="bg1"/>
            </a:solidFill>
            <a:ln w="2222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BC420D4-4DCD-471F-852F-BA32D7BE2489}"/>
                </a:ext>
              </a:extLst>
            </p:cNvPr>
            <p:cNvSpPr/>
            <p:nvPr/>
          </p:nvSpPr>
          <p:spPr>
            <a:xfrm flipV="1">
              <a:off x="1872102" y="5943741"/>
              <a:ext cx="61538" cy="72489"/>
            </a:xfrm>
            <a:prstGeom prst="ellipse">
              <a:avLst/>
            </a:prstGeom>
            <a:solidFill>
              <a:schemeClr val="tx1">
                <a:alpha val="15000"/>
              </a:schemeClr>
            </a:solidFill>
            <a:ln w="9525">
              <a:solidFill>
                <a:schemeClr val="tx1"/>
              </a:solidFill>
            </a:ln>
            <a:effectLst>
              <a:outerShdw blurRad="114300" dist="12700" dir="5400000" sx="1000" sy="1000" algn="ctr" rotWithShape="0">
                <a:srgbClr val="000000">
                  <a:alpha val="93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26A8E37-63F2-45D5-AC21-FA6626E4EABB}"/>
                </a:ext>
              </a:extLst>
            </p:cNvPr>
            <p:cNvSpPr/>
            <p:nvPr/>
          </p:nvSpPr>
          <p:spPr>
            <a:xfrm flipV="1">
              <a:off x="1755887" y="6033266"/>
              <a:ext cx="61538" cy="72489"/>
            </a:xfrm>
            <a:prstGeom prst="ellipse">
              <a:avLst/>
            </a:prstGeom>
            <a:solidFill>
              <a:schemeClr val="tx1">
                <a:alpha val="15000"/>
              </a:schemeClr>
            </a:solidFill>
            <a:ln w="9525">
              <a:solidFill>
                <a:schemeClr val="tx1"/>
              </a:solidFill>
            </a:ln>
            <a:effectLst>
              <a:outerShdw blurRad="114300" dist="12700" dir="5400000" sx="1000" sy="1000" algn="ctr" rotWithShape="0">
                <a:srgbClr val="000000">
                  <a:alpha val="93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0E9928-AD07-4F1B-A7D7-AE570B39D0C7}"/>
                </a:ext>
              </a:extLst>
            </p:cNvPr>
            <p:cNvSpPr/>
            <p:nvPr/>
          </p:nvSpPr>
          <p:spPr>
            <a:xfrm flipV="1">
              <a:off x="1668665" y="5906045"/>
              <a:ext cx="61538" cy="72489"/>
            </a:xfrm>
            <a:prstGeom prst="ellipse">
              <a:avLst/>
            </a:prstGeom>
            <a:solidFill>
              <a:schemeClr val="tx1">
                <a:alpha val="15000"/>
              </a:schemeClr>
            </a:solidFill>
            <a:ln w="9525">
              <a:solidFill>
                <a:schemeClr val="tx1"/>
              </a:solidFill>
            </a:ln>
            <a:effectLst>
              <a:outerShdw blurRad="114300" dist="12700" dir="5400000" sx="1000" sy="1000" algn="ctr" rotWithShape="0">
                <a:srgbClr val="000000">
                  <a:alpha val="93000"/>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116">
              <a:extLst>
                <a:ext uri="{FF2B5EF4-FFF2-40B4-BE49-F238E27FC236}">
                  <a16:creationId xmlns:a16="http://schemas.microsoft.com/office/drawing/2014/main" id="{19F0D681-5625-4CE4-91FA-C2777AB7E7B0}"/>
                </a:ext>
              </a:extLst>
            </p:cNvPr>
            <p:cNvSpPr/>
            <p:nvPr/>
          </p:nvSpPr>
          <p:spPr>
            <a:xfrm rot="21438369">
              <a:off x="2086694" y="6004102"/>
              <a:ext cx="306532" cy="239474"/>
            </a:xfrm>
            <a:custGeom>
              <a:avLst/>
              <a:gdLst>
                <a:gd name="connsiteX0" fmla="*/ 0 w 264319"/>
                <a:gd name="connsiteY0" fmla="*/ 0 h 569119"/>
                <a:gd name="connsiteX1" fmla="*/ 192881 w 264319"/>
                <a:gd name="connsiteY1" fmla="*/ 321469 h 569119"/>
                <a:gd name="connsiteX2" fmla="*/ 264319 w 264319"/>
                <a:gd name="connsiteY2" fmla="*/ 569119 h 569119"/>
                <a:gd name="connsiteX0" fmla="*/ 0 w 264319"/>
                <a:gd name="connsiteY0" fmla="*/ 168481 h 737600"/>
                <a:gd name="connsiteX1" fmla="*/ 226218 w 264319"/>
                <a:gd name="connsiteY1" fmla="*/ 16081 h 737600"/>
                <a:gd name="connsiteX2" fmla="*/ 264319 w 264319"/>
                <a:gd name="connsiteY2" fmla="*/ 737600 h 737600"/>
                <a:gd name="connsiteX0" fmla="*/ 12 w 264331"/>
                <a:gd name="connsiteY0" fmla="*/ 201317 h 770436"/>
                <a:gd name="connsiteX1" fmla="*/ 226230 w 264331"/>
                <a:gd name="connsiteY1" fmla="*/ 48917 h 770436"/>
                <a:gd name="connsiteX2" fmla="*/ 264331 w 264331"/>
                <a:gd name="connsiteY2" fmla="*/ 770436 h 770436"/>
                <a:gd name="connsiteX0" fmla="*/ 12 w 379615"/>
                <a:gd name="connsiteY0" fmla="*/ 201317 h 770436"/>
                <a:gd name="connsiteX1" fmla="*/ 226230 w 379615"/>
                <a:gd name="connsiteY1" fmla="*/ 48917 h 770436"/>
                <a:gd name="connsiteX2" fmla="*/ 264331 w 379615"/>
                <a:gd name="connsiteY2" fmla="*/ 770436 h 770436"/>
                <a:gd name="connsiteX0" fmla="*/ 15 w 537491"/>
                <a:gd name="connsiteY0" fmla="*/ 174164 h 376570"/>
                <a:gd name="connsiteX1" fmla="*/ 226233 w 537491"/>
                <a:gd name="connsiteY1" fmla="*/ 21764 h 376570"/>
                <a:gd name="connsiteX2" fmla="*/ 452453 w 537491"/>
                <a:gd name="connsiteY2" fmla="*/ 376570 h 376570"/>
                <a:gd name="connsiteX0" fmla="*/ 15 w 452453"/>
                <a:gd name="connsiteY0" fmla="*/ 174164 h 376573"/>
                <a:gd name="connsiteX1" fmla="*/ 226233 w 452453"/>
                <a:gd name="connsiteY1" fmla="*/ 21764 h 376573"/>
                <a:gd name="connsiteX2" fmla="*/ 452453 w 452453"/>
                <a:gd name="connsiteY2" fmla="*/ 376570 h 376573"/>
                <a:gd name="connsiteX0" fmla="*/ 17 w 452455"/>
                <a:gd name="connsiteY0" fmla="*/ 170738 h 373147"/>
                <a:gd name="connsiteX1" fmla="*/ 209566 w 452455"/>
                <a:gd name="connsiteY1" fmla="*/ 23101 h 373147"/>
                <a:gd name="connsiteX2" fmla="*/ 452455 w 452455"/>
                <a:gd name="connsiteY2" fmla="*/ 373144 h 373147"/>
                <a:gd name="connsiteX0" fmla="*/ 19 w 452457"/>
                <a:gd name="connsiteY0" fmla="*/ 190536 h 392945"/>
                <a:gd name="connsiteX1" fmla="*/ 192900 w 452457"/>
                <a:gd name="connsiteY1" fmla="*/ 16705 h 392945"/>
                <a:gd name="connsiteX2" fmla="*/ 452457 w 452457"/>
                <a:gd name="connsiteY2" fmla="*/ 392942 h 392945"/>
              </a:gdLst>
              <a:ahLst/>
              <a:cxnLst>
                <a:cxn ang="0">
                  <a:pos x="connsiteX0" y="connsiteY0"/>
                </a:cxn>
                <a:cxn ang="0">
                  <a:pos x="connsiteX1" y="connsiteY1"/>
                </a:cxn>
                <a:cxn ang="0">
                  <a:pos x="connsiteX2" y="connsiteY2"/>
                </a:cxn>
              </a:cxnLst>
              <a:rect l="l" t="t" r="r" b="b"/>
              <a:pathLst>
                <a:path w="452457" h="392945">
                  <a:moveTo>
                    <a:pt x="19" y="190536"/>
                  </a:moveTo>
                  <a:cubicBezTo>
                    <a:pt x="-1767" y="-17625"/>
                    <a:pt x="117494" y="-17029"/>
                    <a:pt x="192900" y="16705"/>
                  </a:cubicBezTo>
                  <a:cubicBezTo>
                    <a:pt x="268306" y="50439"/>
                    <a:pt x="71458" y="394133"/>
                    <a:pt x="452457" y="392942"/>
                  </a:cubicBezTo>
                </a:path>
              </a:pathLst>
            </a:custGeom>
            <a:noFill/>
            <a:ln w="9525">
              <a:solidFill>
                <a:schemeClr val="tx1"/>
              </a:solidFill>
            </a:ln>
            <a:effectLst>
              <a:outerShdw blurRad="50800" dist="38100" dir="2700000" algn="tl" rotWithShape="0">
                <a:prstClr val="black">
                  <a:alpha val="7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117">
              <a:extLst>
                <a:ext uri="{FF2B5EF4-FFF2-40B4-BE49-F238E27FC236}">
                  <a16:creationId xmlns:a16="http://schemas.microsoft.com/office/drawing/2014/main" id="{E7C6D46C-561F-4426-9CC8-B1761194780E}"/>
                </a:ext>
              </a:extLst>
            </p:cNvPr>
            <p:cNvSpPr/>
            <p:nvPr/>
          </p:nvSpPr>
          <p:spPr>
            <a:xfrm rot="21438369">
              <a:off x="2098987" y="5999613"/>
              <a:ext cx="84098" cy="134158"/>
            </a:xfrm>
            <a:custGeom>
              <a:avLst/>
              <a:gdLst>
                <a:gd name="connsiteX0" fmla="*/ 0 w 71596"/>
                <a:gd name="connsiteY0" fmla="*/ 111919 h 117507"/>
                <a:gd name="connsiteX1" fmla="*/ 69056 w 71596"/>
                <a:gd name="connsiteY1" fmla="*/ 104775 h 117507"/>
                <a:gd name="connsiteX2" fmla="*/ 50006 w 71596"/>
                <a:gd name="connsiteY2" fmla="*/ 0 h 117507"/>
              </a:gdLst>
              <a:ahLst/>
              <a:cxnLst>
                <a:cxn ang="0">
                  <a:pos x="connsiteX0" y="connsiteY0"/>
                </a:cxn>
                <a:cxn ang="0">
                  <a:pos x="connsiteX1" y="connsiteY1"/>
                </a:cxn>
                <a:cxn ang="0">
                  <a:pos x="connsiteX2" y="connsiteY2"/>
                </a:cxn>
              </a:cxnLst>
              <a:rect l="l" t="t" r="r" b="b"/>
              <a:pathLst>
                <a:path w="71596" h="117507">
                  <a:moveTo>
                    <a:pt x="0" y="111919"/>
                  </a:moveTo>
                  <a:cubicBezTo>
                    <a:pt x="30361" y="117673"/>
                    <a:pt x="60722" y="123428"/>
                    <a:pt x="69056" y="104775"/>
                  </a:cubicBezTo>
                  <a:cubicBezTo>
                    <a:pt x="77390" y="86122"/>
                    <a:pt x="63698" y="43061"/>
                    <a:pt x="50006" y="0"/>
                  </a:cubicBezTo>
                </a:path>
              </a:pathLst>
            </a:custGeom>
            <a:noFill/>
            <a:ln w="9525">
              <a:solidFill>
                <a:schemeClr val="tx1"/>
              </a:solidFill>
            </a:ln>
            <a:effectLst>
              <a:outerShdw blurRad="50800" dist="38100" dir="2700000" algn="tl" rotWithShape="0">
                <a:prstClr val="black">
                  <a:alpha val="7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6118">
              <a:extLst>
                <a:ext uri="{FF2B5EF4-FFF2-40B4-BE49-F238E27FC236}">
                  <a16:creationId xmlns:a16="http://schemas.microsoft.com/office/drawing/2014/main" id="{7EFE8AAC-36C0-472F-8529-78774FC48763}"/>
                </a:ext>
              </a:extLst>
            </p:cNvPr>
            <p:cNvSpPr/>
            <p:nvPr/>
          </p:nvSpPr>
          <p:spPr>
            <a:xfrm rot="21438369">
              <a:off x="2073179" y="6067334"/>
              <a:ext cx="335647" cy="199627"/>
            </a:xfrm>
            <a:custGeom>
              <a:avLst/>
              <a:gdLst>
                <a:gd name="connsiteX0" fmla="*/ 0 w 285750"/>
                <a:gd name="connsiteY0" fmla="*/ 50007 h 174851"/>
                <a:gd name="connsiteX1" fmla="*/ 88106 w 285750"/>
                <a:gd name="connsiteY1" fmla="*/ 30957 h 174851"/>
                <a:gd name="connsiteX2" fmla="*/ 135731 w 285750"/>
                <a:gd name="connsiteY2" fmla="*/ 145257 h 174851"/>
                <a:gd name="connsiteX3" fmla="*/ 197644 w 285750"/>
                <a:gd name="connsiteY3" fmla="*/ 171450 h 174851"/>
                <a:gd name="connsiteX4" fmla="*/ 226219 w 285750"/>
                <a:gd name="connsiteY4" fmla="*/ 85725 h 174851"/>
                <a:gd name="connsiteX5" fmla="*/ 285750 w 285750"/>
                <a:gd name="connsiteY5" fmla="*/ 0 h 17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174851">
                  <a:moveTo>
                    <a:pt x="0" y="50007"/>
                  </a:moveTo>
                  <a:cubicBezTo>
                    <a:pt x="32742" y="32544"/>
                    <a:pt x="65484" y="15082"/>
                    <a:pt x="88106" y="30957"/>
                  </a:cubicBezTo>
                  <a:cubicBezTo>
                    <a:pt x="110728" y="46832"/>
                    <a:pt x="117475" y="121842"/>
                    <a:pt x="135731" y="145257"/>
                  </a:cubicBezTo>
                  <a:cubicBezTo>
                    <a:pt x="153987" y="168672"/>
                    <a:pt x="182563" y="181372"/>
                    <a:pt x="197644" y="171450"/>
                  </a:cubicBezTo>
                  <a:cubicBezTo>
                    <a:pt x="212725" y="161528"/>
                    <a:pt x="211535" y="114300"/>
                    <a:pt x="226219" y="85725"/>
                  </a:cubicBezTo>
                  <a:cubicBezTo>
                    <a:pt x="240903" y="57150"/>
                    <a:pt x="263326" y="28575"/>
                    <a:pt x="285750" y="0"/>
                  </a:cubicBezTo>
                </a:path>
              </a:pathLst>
            </a:custGeom>
            <a:noFill/>
            <a:ln w="9525">
              <a:solidFill>
                <a:schemeClr val="tx1"/>
              </a:solidFill>
            </a:ln>
            <a:effectLst>
              <a:outerShdw blurRad="50800" dist="38100" dir="2700000" algn="tl" rotWithShape="0">
                <a:prstClr val="black">
                  <a:alpha val="7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119">
              <a:extLst>
                <a:ext uri="{FF2B5EF4-FFF2-40B4-BE49-F238E27FC236}">
                  <a16:creationId xmlns:a16="http://schemas.microsoft.com/office/drawing/2014/main" id="{FE16BC02-8526-4D10-8BE4-EE4D27E30B60}"/>
                </a:ext>
              </a:extLst>
            </p:cNvPr>
            <p:cNvSpPr/>
            <p:nvPr/>
          </p:nvSpPr>
          <p:spPr>
            <a:xfrm rot="21438369">
              <a:off x="2082201" y="6116896"/>
              <a:ext cx="172882" cy="170417"/>
            </a:xfrm>
            <a:custGeom>
              <a:avLst/>
              <a:gdLst>
                <a:gd name="connsiteX0" fmla="*/ 0 w 147181"/>
                <a:gd name="connsiteY0" fmla="*/ 6024 h 149266"/>
                <a:gd name="connsiteX1" fmla="*/ 85725 w 147181"/>
                <a:gd name="connsiteY1" fmla="*/ 3643 h 149266"/>
                <a:gd name="connsiteX2" fmla="*/ 145256 w 147181"/>
                <a:gd name="connsiteY2" fmla="*/ 48887 h 149266"/>
                <a:gd name="connsiteX3" fmla="*/ 123825 w 147181"/>
                <a:gd name="connsiteY3" fmla="*/ 144137 h 149266"/>
                <a:gd name="connsiteX4" fmla="*/ 38100 w 147181"/>
                <a:gd name="connsiteY4" fmla="*/ 132231 h 149266"/>
                <a:gd name="connsiteX5" fmla="*/ 11906 w 147181"/>
                <a:gd name="connsiteY5" fmla="*/ 96512 h 14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1" h="149266">
                  <a:moveTo>
                    <a:pt x="0" y="6024"/>
                  </a:moveTo>
                  <a:cubicBezTo>
                    <a:pt x="30758" y="1261"/>
                    <a:pt x="61516" y="-3501"/>
                    <a:pt x="85725" y="3643"/>
                  </a:cubicBezTo>
                  <a:cubicBezTo>
                    <a:pt x="109934" y="10787"/>
                    <a:pt x="138906" y="25471"/>
                    <a:pt x="145256" y="48887"/>
                  </a:cubicBezTo>
                  <a:cubicBezTo>
                    <a:pt x="151606" y="72303"/>
                    <a:pt x="141684" y="130246"/>
                    <a:pt x="123825" y="144137"/>
                  </a:cubicBezTo>
                  <a:cubicBezTo>
                    <a:pt x="105966" y="158028"/>
                    <a:pt x="56753" y="140169"/>
                    <a:pt x="38100" y="132231"/>
                  </a:cubicBezTo>
                  <a:cubicBezTo>
                    <a:pt x="19447" y="124294"/>
                    <a:pt x="15676" y="110403"/>
                    <a:pt x="11906" y="96512"/>
                  </a:cubicBezTo>
                </a:path>
              </a:pathLst>
            </a:custGeom>
            <a:noFill/>
            <a:ln w="9525">
              <a:solidFill>
                <a:schemeClr val="tx1"/>
              </a:solidFill>
            </a:ln>
            <a:effectLst>
              <a:outerShdw blurRad="50800" dist="38100" dir="2700000" algn="tl" rotWithShape="0">
                <a:prstClr val="black">
                  <a:alpha val="7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Connector 31">
            <a:extLst>
              <a:ext uri="{FF2B5EF4-FFF2-40B4-BE49-F238E27FC236}">
                <a16:creationId xmlns:a16="http://schemas.microsoft.com/office/drawing/2014/main" id="{4724A1EB-9CAC-4F98-B7C2-EC2F28DE4D1D}"/>
              </a:ext>
            </a:extLst>
          </p:cNvPr>
          <p:cNvCxnSpPr/>
          <p:nvPr/>
        </p:nvCxnSpPr>
        <p:spPr>
          <a:xfrm flipV="1">
            <a:off x="1778350" y="3377381"/>
            <a:ext cx="8745794" cy="5161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65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DBFE-942B-49F1-A12F-030049602487}"/>
              </a:ext>
            </a:extLst>
          </p:cNvPr>
          <p:cNvSpPr>
            <a:spLocks noGrp="1"/>
          </p:cNvSpPr>
          <p:nvPr>
            <p:ph type="title"/>
          </p:nvPr>
        </p:nvSpPr>
        <p:spPr>
          <a:xfrm>
            <a:off x="0" y="0"/>
            <a:ext cx="10515600" cy="1325563"/>
          </a:xfrm>
        </p:spPr>
        <p:txBody>
          <a:bodyPr/>
          <a:lstStyle/>
          <a:p>
            <a:r>
              <a:rPr lang="en-US" dirty="0"/>
              <a:t>PNG</a:t>
            </a:r>
          </a:p>
        </p:txBody>
      </p:sp>
      <p:pic>
        <p:nvPicPr>
          <p:cNvPr id="5" name="Content Placeholder 4" descr="A picture containing circle&#10;&#10;Description automatically generated">
            <a:extLst>
              <a:ext uri="{FF2B5EF4-FFF2-40B4-BE49-F238E27FC236}">
                <a16:creationId xmlns:a16="http://schemas.microsoft.com/office/drawing/2014/main" id="{3FE4F630-9178-477A-A5B5-12BB1C9542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615" b="13535"/>
          <a:stretch/>
        </p:blipFill>
        <p:spPr>
          <a:xfrm>
            <a:off x="2893636" y="952696"/>
            <a:ext cx="6404728" cy="5905304"/>
          </a:xfrm>
        </p:spPr>
      </p:pic>
    </p:spTree>
    <p:extLst>
      <p:ext uri="{BB962C8B-B14F-4D97-AF65-F5344CB8AC3E}">
        <p14:creationId xmlns:p14="http://schemas.microsoft.com/office/powerpoint/2010/main" val="546199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1B9B-BD44-4306-B92A-550217F8F895}"/>
              </a:ext>
            </a:extLst>
          </p:cNvPr>
          <p:cNvSpPr>
            <a:spLocks noGrp="1"/>
          </p:cNvSpPr>
          <p:nvPr>
            <p:ph type="title"/>
          </p:nvPr>
        </p:nvSpPr>
        <p:spPr>
          <a:xfrm>
            <a:off x="0" y="0"/>
            <a:ext cx="10515600" cy="1325563"/>
          </a:xfrm>
        </p:spPr>
        <p:txBody>
          <a:bodyPr/>
          <a:lstStyle/>
          <a:p>
            <a:r>
              <a:rPr lang="en-US" dirty="0"/>
              <a:t>EMF – ungroup several times to change </a:t>
            </a:r>
          </a:p>
        </p:txBody>
      </p:sp>
      <p:pic>
        <p:nvPicPr>
          <p:cNvPr id="5" name="Content Placeholder 4">
            <a:extLst>
              <a:ext uri="{FF2B5EF4-FFF2-40B4-BE49-F238E27FC236}">
                <a16:creationId xmlns:a16="http://schemas.microsoft.com/office/drawing/2014/main" id="{C684E3ED-4EEA-42E1-8248-C711C564F4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146" b="15435"/>
          <a:stretch/>
        </p:blipFill>
        <p:spPr>
          <a:xfrm>
            <a:off x="3020674" y="1172955"/>
            <a:ext cx="5805060" cy="5355448"/>
          </a:xfrm>
        </p:spPr>
      </p:pic>
    </p:spTree>
    <p:extLst>
      <p:ext uri="{BB962C8B-B14F-4D97-AF65-F5344CB8AC3E}">
        <p14:creationId xmlns:p14="http://schemas.microsoft.com/office/powerpoint/2010/main" val="856446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2632</Words>
  <Application>Microsoft Office PowerPoint</Application>
  <PresentationFormat>Widescreen</PresentationFormat>
  <Paragraphs>563</Paragraphs>
  <Slides>47</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Open Sans</vt:lpstr>
      <vt:lpstr>Arial</vt:lpstr>
      <vt:lpstr>Arial Black</vt:lpstr>
      <vt:lpstr>Calibri</vt:lpstr>
      <vt:lpstr>Calibri Light</vt:lpstr>
      <vt:lpstr>Cambria</vt:lpstr>
      <vt:lpstr>Office Theme</vt:lpstr>
      <vt:lpstr>Agrobacterium slides</vt:lpstr>
      <vt:lpstr>PowerPoint Presentation</vt:lpstr>
      <vt:lpstr>Genome of Agrobacterium</vt:lpstr>
      <vt:lpstr>Ti Plasmid tumor-inducing</vt:lpstr>
      <vt:lpstr>T-DNA contains genes to promote crown galls</vt:lpstr>
      <vt:lpstr>The vir (virulence) operons</vt:lpstr>
      <vt:lpstr>PNG</vt:lpstr>
      <vt:lpstr>PNG</vt:lpstr>
      <vt:lpstr>EMF – ungroup several times to change </vt:lpstr>
      <vt:lpstr>The vir (virulence) regulon</vt:lpstr>
      <vt:lpstr>vir activation</vt:lpstr>
      <vt:lpstr>Mechanism of activation</vt:lpstr>
      <vt:lpstr>The role of vir D2</vt:lpstr>
      <vt:lpstr>The role of vir D2</vt:lpstr>
      <vt:lpstr>Border considerations</vt:lpstr>
      <vt:lpstr>The role of vir D2 and vir D4</vt:lpstr>
      <vt:lpstr>virD2 finds virD4</vt:lpstr>
      <vt:lpstr>The important role of vir B</vt:lpstr>
      <vt:lpstr>The important role of vir B</vt:lpstr>
      <vt:lpstr>The role of vir E2 and T-DNA</vt:lpstr>
      <vt:lpstr>Into the nucleus</vt:lpstr>
      <vt:lpstr>The transfer DNA (T-DNA) region</vt:lpstr>
      <vt:lpstr>Disarming Ti Plasmid remove native T-DNA</vt:lpstr>
      <vt:lpstr>Binary System</vt:lpstr>
      <vt:lpstr>Ternary System</vt:lpstr>
      <vt:lpstr>Binary/Ternary plasmids</vt:lpstr>
      <vt:lpstr>New Agrobacterium strain</vt:lpstr>
      <vt:lpstr>Bacterial recombination</vt:lpstr>
      <vt:lpstr>Single crossover</vt:lpstr>
      <vt:lpstr>Merodiploid – after single crossover</vt:lpstr>
      <vt:lpstr>Forcing second crossover</vt:lpstr>
      <vt:lpstr>Electroporation with A. tumefaciens</vt:lpstr>
      <vt:lpstr>Agrobacterium auxotroph example</vt:lpstr>
      <vt:lpstr>The effector proteins</vt:lpstr>
      <vt:lpstr>Taxonomy</vt:lpstr>
      <vt:lpstr>39th Crown Gall Attendees</vt:lpstr>
      <vt:lpstr>Differences in susceptibility between soybean genotypes</vt:lpstr>
      <vt:lpstr>P 4 – susceptible genotype</vt:lpstr>
      <vt:lpstr>Phenotyping</vt:lpstr>
      <vt:lpstr>PowerPoint Presentation</vt:lpstr>
      <vt:lpstr>PowerPoint Presentation</vt:lpstr>
      <vt:lpstr>More galling RILs</vt:lpstr>
      <vt:lpstr>Soybean – left stabbed with Agro, right with no Agro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Chappell</dc:creator>
  <cp:lastModifiedBy>Timothy Chappell</cp:lastModifiedBy>
  <cp:revision>17</cp:revision>
  <dcterms:created xsi:type="dcterms:W3CDTF">2020-11-16T03:15:22Z</dcterms:created>
  <dcterms:modified xsi:type="dcterms:W3CDTF">2020-11-19T00:36:31Z</dcterms:modified>
</cp:coreProperties>
</file>